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3" r:id="rId4"/>
    <p:sldId id="294" r:id="rId5"/>
    <p:sldId id="286" r:id="rId6"/>
    <p:sldId id="296" r:id="rId7"/>
    <p:sldId id="301" r:id="rId8"/>
    <p:sldId id="297" r:id="rId9"/>
    <p:sldId id="304" r:id="rId10"/>
    <p:sldId id="298" r:id="rId11"/>
    <p:sldId id="300" r:id="rId12"/>
    <p:sldId id="299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7A40"/>
    <a:srgbClr val="D24726"/>
    <a:srgbClr val="40404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07B29-3A0A-4CF0-B570-1E0BFFCFE93A}" v="16" dt="2021-05-17T21:11:37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Silva (1181892)" userId="82b3717b-9a24-4089-88a4-5db82ecc243e" providerId="ADAL" clId="{7E907B29-3A0A-4CF0-B570-1E0BFFCFE93A}"/>
    <pc:docChg chg="custSel modSld">
      <pc:chgData name="Sara Silva (1181892)" userId="82b3717b-9a24-4089-88a4-5db82ecc243e" providerId="ADAL" clId="{7E907B29-3A0A-4CF0-B570-1E0BFFCFE93A}" dt="2021-05-17T21:12:54.346" v="392" actId="27636"/>
      <pc:docMkLst>
        <pc:docMk/>
      </pc:docMkLst>
      <pc:sldChg chg="addSp delSp modSp mod">
        <pc:chgData name="Sara Silva (1181892)" userId="82b3717b-9a24-4089-88a4-5db82ecc243e" providerId="ADAL" clId="{7E907B29-3A0A-4CF0-B570-1E0BFFCFE93A}" dt="2021-05-17T20:52:59.693" v="28" actId="478"/>
        <pc:sldMkLst>
          <pc:docMk/>
          <pc:sldMk cId="2997580326" sldId="256"/>
        </pc:sldMkLst>
        <pc:spChg chg="mod">
          <ac:chgData name="Sara Silva (1181892)" userId="82b3717b-9a24-4089-88a4-5db82ecc243e" providerId="ADAL" clId="{7E907B29-3A0A-4CF0-B570-1E0BFFCFE93A}" dt="2021-05-17T20:52:55.569" v="27" actId="20577"/>
          <ac:spMkLst>
            <pc:docMk/>
            <pc:sldMk cId="2997580326" sldId="256"/>
            <ac:spMk id="7" creationId="{510AE1DA-EA8C-4620-A482-280110B56915}"/>
          </ac:spMkLst>
        </pc:spChg>
        <pc:spChg chg="add del mod">
          <ac:chgData name="Sara Silva (1181892)" userId="82b3717b-9a24-4089-88a4-5db82ecc243e" providerId="ADAL" clId="{7E907B29-3A0A-4CF0-B570-1E0BFFCFE93A}" dt="2021-05-17T20:52:59.693" v="28" actId="478"/>
          <ac:spMkLst>
            <pc:docMk/>
            <pc:sldMk cId="2997580326" sldId="256"/>
            <ac:spMk id="8" creationId="{2E55D2E5-CED2-4E8A-9413-ACA8B4761E4B}"/>
          </ac:spMkLst>
        </pc:spChg>
      </pc:sldChg>
      <pc:sldChg chg="modSp mod">
        <pc:chgData name="Sara Silva (1181892)" userId="82b3717b-9a24-4089-88a4-5db82ecc243e" providerId="ADAL" clId="{7E907B29-3A0A-4CF0-B570-1E0BFFCFE93A}" dt="2021-05-17T21:12:12.134" v="378" actId="2710"/>
        <pc:sldMkLst>
          <pc:docMk/>
          <pc:sldMk cId="225163801" sldId="258"/>
        </pc:sldMkLst>
        <pc:spChg chg="mod">
          <ac:chgData name="Sara Silva (1181892)" userId="82b3717b-9a24-4089-88a4-5db82ecc243e" providerId="ADAL" clId="{7E907B29-3A0A-4CF0-B570-1E0BFFCFE93A}" dt="2021-05-17T21:12:12.134" v="378" actId="2710"/>
          <ac:spMkLst>
            <pc:docMk/>
            <pc:sldMk cId="225163801" sldId="258"/>
            <ac:spMk id="6" creationId="{C62C6E55-78DB-4BE7-88F0-16F61680BF0F}"/>
          </ac:spMkLst>
        </pc:spChg>
      </pc:sldChg>
      <pc:sldChg chg="modSp mod">
        <pc:chgData name="Sara Silva (1181892)" userId="82b3717b-9a24-4089-88a4-5db82ecc243e" providerId="ADAL" clId="{7E907B29-3A0A-4CF0-B570-1E0BFFCFE93A}" dt="2021-05-17T21:06:06.526" v="155" actId="14100"/>
        <pc:sldMkLst>
          <pc:docMk/>
          <pc:sldMk cId="3606794177" sldId="283"/>
        </pc:sldMkLst>
        <pc:spChg chg="mod">
          <ac:chgData name="Sara Silva (1181892)" userId="82b3717b-9a24-4089-88a4-5db82ecc243e" providerId="ADAL" clId="{7E907B29-3A0A-4CF0-B570-1E0BFFCFE93A}" dt="2021-05-17T21:06:06.526" v="155" actId="14100"/>
          <ac:spMkLst>
            <pc:docMk/>
            <pc:sldMk cId="3606794177" sldId="283"/>
            <ac:spMk id="19" creationId="{B69104CE-D6E5-48B3-8BF6-2B1C88EA582A}"/>
          </ac:spMkLst>
        </pc:spChg>
      </pc:sldChg>
      <pc:sldChg chg="addSp delSp modSp mod">
        <pc:chgData name="Sara Silva (1181892)" userId="82b3717b-9a24-4089-88a4-5db82ecc243e" providerId="ADAL" clId="{7E907B29-3A0A-4CF0-B570-1E0BFFCFE93A}" dt="2021-05-17T21:11:57.662" v="377" actId="2710"/>
        <pc:sldMkLst>
          <pc:docMk/>
          <pc:sldMk cId="4106356133" sldId="289"/>
        </pc:sldMkLst>
        <pc:spChg chg="del">
          <ac:chgData name="Sara Silva (1181892)" userId="82b3717b-9a24-4089-88a4-5db82ecc243e" providerId="ADAL" clId="{7E907B29-3A0A-4CF0-B570-1E0BFFCFE93A}" dt="2021-05-17T21:07:12.841" v="156"/>
          <ac:spMkLst>
            <pc:docMk/>
            <pc:sldMk cId="4106356133" sldId="289"/>
            <ac:spMk id="2" creationId="{95AB49E1-195D-497A-BB31-2158958CA082}"/>
          </ac:spMkLst>
        </pc:spChg>
        <pc:spChg chg="add del mod">
          <ac:chgData name="Sara Silva (1181892)" userId="82b3717b-9a24-4089-88a4-5db82ecc243e" providerId="ADAL" clId="{7E907B29-3A0A-4CF0-B570-1E0BFFCFE93A}" dt="2021-05-17T21:07:16.359" v="157" actId="478"/>
          <ac:spMkLst>
            <pc:docMk/>
            <pc:sldMk cId="4106356133" sldId="289"/>
            <ac:spMk id="3" creationId="{5604F6F8-6AF1-4F30-9FE6-665228451DA8}"/>
          </ac:spMkLst>
        </pc:spChg>
        <pc:spChg chg="add del mod">
          <ac:chgData name="Sara Silva (1181892)" userId="82b3717b-9a24-4089-88a4-5db82ecc243e" providerId="ADAL" clId="{7E907B29-3A0A-4CF0-B570-1E0BFFCFE93A}" dt="2021-05-17T21:07:18.702" v="158"/>
          <ac:spMkLst>
            <pc:docMk/>
            <pc:sldMk cId="4106356133" sldId="289"/>
            <ac:spMk id="5" creationId="{F47D2BC9-5D89-4D29-9F97-5813EA946BF6}"/>
          </ac:spMkLst>
        </pc:spChg>
        <pc:spChg chg="add mod">
          <ac:chgData name="Sara Silva (1181892)" userId="82b3717b-9a24-4089-88a4-5db82ecc243e" providerId="ADAL" clId="{7E907B29-3A0A-4CF0-B570-1E0BFFCFE93A}" dt="2021-05-17T21:11:57.662" v="377" actId="2710"/>
          <ac:spMkLst>
            <pc:docMk/>
            <pc:sldMk cId="4106356133" sldId="289"/>
            <ac:spMk id="6" creationId="{F2E3F9D2-06C5-4618-9487-48371A3622D1}"/>
          </ac:spMkLst>
        </pc:spChg>
      </pc:sldChg>
      <pc:sldChg chg="addSp delSp modSp mod">
        <pc:chgData name="Sara Silva (1181892)" userId="82b3717b-9a24-4089-88a4-5db82ecc243e" providerId="ADAL" clId="{7E907B29-3A0A-4CF0-B570-1E0BFFCFE93A}" dt="2021-05-17T21:12:54.346" v="392" actId="27636"/>
        <pc:sldMkLst>
          <pc:docMk/>
          <pc:sldMk cId="1330159732" sldId="290"/>
        </pc:sldMkLst>
        <pc:spChg chg="mod">
          <ac:chgData name="Sara Silva (1181892)" userId="82b3717b-9a24-4089-88a4-5db82ecc243e" providerId="ADAL" clId="{7E907B29-3A0A-4CF0-B570-1E0BFFCFE93A}" dt="2021-05-17T21:12:54.346" v="392" actId="27636"/>
          <ac:spMkLst>
            <pc:docMk/>
            <pc:sldMk cId="1330159732" sldId="290"/>
            <ac:spMk id="2" creationId="{95AB49E1-195D-497A-BB31-2158958CA082}"/>
          </ac:spMkLst>
        </pc:spChg>
        <pc:picChg chg="add del">
          <ac:chgData name="Sara Silva (1181892)" userId="82b3717b-9a24-4089-88a4-5db82ecc243e" providerId="ADAL" clId="{7E907B29-3A0A-4CF0-B570-1E0BFFCFE93A}" dt="2021-05-17T20:59:17.828" v="53" actId="478"/>
          <ac:picMkLst>
            <pc:docMk/>
            <pc:sldMk cId="1330159732" sldId="290"/>
            <ac:picMk id="5" creationId="{0570DD01-0D1B-4EB6-ABD4-3DA9CFA462BA}"/>
          </ac:picMkLst>
        </pc:picChg>
        <pc:picChg chg="add del">
          <ac:chgData name="Sara Silva (1181892)" userId="82b3717b-9a24-4089-88a4-5db82ecc243e" providerId="ADAL" clId="{7E907B29-3A0A-4CF0-B570-1E0BFFCFE93A}" dt="2021-05-17T20:59:21.045" v="55" actId="478"/>
          <ac:picMkLst>
            <pc:docMk/>
            <pc:sldMk cId="1330159732" sldId="290"/>
            <ac:picMk id="7" creationId="{2CF637D2-0367-4B0E-B15E-DD67615881A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Antes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Folha1!$A$2:$A$6</c:f>
              <c:numCache>
                <c:formatCode>General</c:formatCode>
                <c:ptCount val="5"/>
                <c:pt idx="0">
                  <c:v>1140858</c:v>
                </c:pt>
                <c:pt idx="1">
                  <c:v>1171602</c:v>
                </c:pt>
                <c:pt idx="2">
                  <c:v>1181882</c:v>
                </c:pt>
                <c:pt idx="3">
                  <c:v>1181892</c:v>
                </c:pt>
                <c:pt idx="4">
                  <c:v>1181895</c:v>
                </c:pt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C-45F2-A204-6ABCD437394C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Depois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Folha1!$A$2:$A$6</c:f>
              <c:numCache>
                <c:formatCode>General</c:formatCode>
                <c:ptCount val="5"/>
                <c:pt idx="0">
                  <c:v>1140858</c:v>
                </c:pt>
                <c:pt idx="1">
                  <c:v>1171602</c:v>
                </c:pt>
                <c:pt idx="2">
                  <c:v>1181882</c:v>
                </c:pt>
                <c:pt idx="3">
                  <c:v>1181892</c:v>
                </c:pt>
                <c:pt idx="4">
                  <c:v>1181895</c:v>
                </c:pt>
              </c:numCache>
            </c:numRef>
          </c:cat>
          <c:val>
            <c:numRef>
              <c:f>Folha1!$C$2:$C$6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8D-42CD-A4A8-2ADE550ED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94619408"/>
        <c:axId val="694632304"/>
      </c:barChart>
      <c:catAx>
        <c:axId val="69461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4632304"/>
        <c:crosses val="autoZero"/>
        <c:auto val="1"/>
        <c:lblAlgn val="ctr"/>
        <c:lblOffset val="100"/>
        <c:noMultiLvlLbl val="0"/>
      </c:catAx>
      <c:valAx>
        <c:axId val="694632304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46194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A6FB57-EC66-4A0E-8C86-4AC85C42F0E8}" type="datetime1">
              <a:rPr lang="pt-PT" smtClean="0"/>
              <a:t>20/06/2021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96ED8F-C953-4A36-94B3-574C70EBB0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133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BCE4EB-5ECD-479E-A36E-81256DE03C9B}" type="datetime1">
              <a:rPr lang="pt-PT" noProof="0" smtClean="0"/>
              <a:t>20/06/2021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01C38D-F26D-4167-83EF-8774BC62D548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29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72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27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02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59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86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153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316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62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327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91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A01C38D-F26D-4167-83EF-8774BC62D54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67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>
              <a:lnSpc>
                <a:spcPct val="150000"/>
              </a:lnSpc>
              <a:spcAft>
                <a:spcPts val="1200"/>
              </a:spcAft>
            </a:pPr>
            <a:r>
              <a:rPr lang="pt-PT" noProof="0"/>
              <a:t>Clique para editar o estilo do subtítulo do Modelo Global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0862" y="1507068"/>
            <a:ext cx="3192379" cy="4669896"/>
          </a:xfrm>
        </p:spPr>
        <p:txBody>
          <a:bodyPr rtlCol="0"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95537" y="1507068"/>
            <a:ext cx="7143905" cy="4669896"/>
          </a:xfrm>
        </p:spPr>
        <p:txBody>
          <a:bodyPr rtlCol="0"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de título do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07DB5EC-989D-42B6-8F14-EC15BFA817E1}" type="datetime1">
              <a:rPr lang="pt-PT" noProof="0" smtClean="0"/>
              <a:t>20/06/2021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59379A-16E2-4C4A-96D0-A52C442257E7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785"/>
            <a:ext cx="9144000" cy="1000274"/>
          </a:xfrm>
        </p:spPr>
        <p:txBody>
          <a:bodyPr rtlCol="0"/>
          <a:lstStyle/>
          <a:p>
            <a:pPr rtl="0"/>
            <a:r>
              <a:rPr lang="pt-PT" dirty="0"/>
              <a:t>Apresentação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1240"/>
            <a:ext cx="9144000" cy="1287675"/>
          </a:xfrm>
        </p:spPr>
        <p:txBody>
          <a:bodyPr rtlCol="0"/>
          <a:lstStyle/>
          <a:p>
            <a:pPr rtl="0"/>
            <a:r>
              <a:rPr lang="pt-PT" dirty="0"/>
              <a:t>LAPR4  |  2020/2021 LAPR4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216721" y="4986527"/>
            <a:ext cx="2447364" cy="49523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rtl="0">
              <a:spcBef>
                <a:spcPts val="1000"/>
              </a:spcBef>
            </a:pPr>
            <a:r>
              <a:rPr lang="pt-PT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GRUPO NA2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216721" y="5481759"/>
            <a:ext cx="3570264" cy="1000274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PT" sz="1200" dirty="0"/>
              <a:t>1140858 – Carlos Moutinho |  1181895 – Fábio Silva</a:t>
            </a:r>
          </a:p>
          <a:p>
            <a:r>
              <a:rPr lang="pt-PT" sz="1200" dirty="0"/>
              <a:t>1181882  – Rafael Soares      |  1171602 – Rui Marinho</a:t>
            </a:r>
          </a:p>
          <a:p>
            <a:r>
              <a:rPr lang="pt-PT" sz="1200" dirty="0"/>
              <a:t>1181892  – Sara Silva</a:t>
            </a:r>
          </a:p>
          <a:p>
            <a:pPr rtl="0"/>
            <a:endParaRPr lang="pt-PT" sz="1200" dirty="0"/>
          </a:p>
          <a:p>
            <a:pPr rtl="0"/>
            <a:endParaRPr lang="pt-PT" sz="1200" dirty="0"/>
          </a:p>
          <a:p>
            <a:pPr rtl="0"/>
            <a:endParaRPr lang="pt-PT" sz="1200" u="sng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F770E8-AE3F-4826-BBF3-229C21163D1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21" y="658651"/>
            <a:ext cx="3081534" cy="11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elha" descr="plano de grelha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2916163" y="3400926"/>
            <a:ext cx="5896604" cy="30304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>
              <a:buClr>
                <a:schemeClr val="accent2">
                  <a:lumMod val="75000"/>
                </a:schemeClr>
              </a:buClr>
            </a:pPr>
            <a:r>
              <a:rPr lang="pt-PT" sz="2400" cap="all" dirty="0">
                <a:latin typeface="+mj-lt"/>
                <a:ea typeface="+mj-ea"/>
                <a:cs typeface="+mj-cs"/>
              </a:rPr>
              <a:t>QUALIDADE DO PRODUTO FINAL</a:t>
            </a:r>
          </a:p>
        </p:txBody>
      </p:sp>
      <p:sp>
        <p:nvSpPr>
          <p:cNvPr id="4" name="Marcador de Posição do Texto 5" descr="Dispositivos 2D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472733" y="2986481"/>
            <a:ext cx="9825400" cy="15382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</a:rPr>
              <a:t>Entrega de um produto com qualidade e aparência considerável.</a:t>
            </a:r>
          </a:p>
          <a:p>
            <a:pPr>
              <a:lnSpc>
                <a:spcPct val="15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</a:rPr>
              <a:t>De um ponto de vista de design, conseguimos manter padrões de programação adequados.</a:t>
            </a:r>
          </a:p>
          <a:p>
            <a:pPr>
              <a:lnSpc>
                <a:spcPct val="15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</a:rPr>
              <a:t>As metas propostas ao longo do semestre foram atingidas com sucesso.</a:t>
            </a:r>
            <a:endParaRPr lang="pt-PT" sz="18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>
              <a:buClr>
                <a:schemeClr val="accent2">
                  <a:lumMod val="75000"/>
                </a:schemeClr>
              </a:buClr>
            </a:pPr>
            <a:r>
              <a:rPr lang="pt-PT" sz="2400" cap="all" dirty="0">
                <a:latin typeface="+mj-lt"/>
                <a:ea typeface="+mj-ea"/>
                <a:cs typeface="+mj-cs"/>
              </a:rPr>
              <a:t>SUGESTÕES DE MELHORIA</a:t>
            </a:r>
          </a:p>
        </p:txBody>
      </p:sp>
      <p:sp>
        <p:nvSpPr>
          <p:cNvPr id="4" name="Marcador de Posição do Texto 5" descr="Dispositivos 2D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183300" y="2242326"/>
            <a:ext cx="9825400" cy="275924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pt-PT" sz="1800" cap="all" dirty="0">
              <a:latin typeface="+mj-lt"/>
              <a:ea typeface="+mj-ea"/>
              <a:cs typeface="+mj-cs"/>
            </a:endParaRPr>
          </a:p>
          <a:p>
            <a:pPr rt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  <a:ea typeface="+mj-ea"/>
                <a:cs typeface="+mj-cs"/>
              </a:rPr>
              <a:t>Celeridade na implementação do código.</a:t>
            </a:r>
          </a:p>
          <a:p>
            <a:pPr rt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  <a:ea typeface="+mj-ea"/>
                <a:cs typeface="+mj-cs"/>
              </a:rPr>
              <a:t>Melhoria dos diagramas na documentação.</a:t>
            </a:r>
          </a:p>
          <a:p>
            <a:pPr rt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  <a:ea typeface="+mj-ea"/>
                <a:cs typeface="+mj-cs"/>
              </a:rPr>
              <a:t>Melhor divisão e melhor uso dos </a:t>
            </a:r>
            <a:r>
              <a:rPr lang="pt-PT" sz="1800" dirty="0" err="1">
                <a:latin typeface="+mj-lt"/>
                <a:ea typeface="+mj-ea"/>
                <a:cs typeface="+mj-cs"/>
              </a:rPr>
              <a:t>issues</a:t>
            </a:r>
            <a:r>
              <a:rPr lang="pt-PT" sz="1800" dirty="0">
                <a:latin typeface="+mj-lt"/>
                <a:ea typeface="+mj-ea"/>
                <a:cs typeface="+mj-cs"/>
              </a:rPr>
              <a:t> do </a:t>
            </a:r>
            <a:r>
              <a:rPr lang="pt-PT" sz="1800" dirty="0" err="1">
                <a:latin typeface="+mj-lt"/>
                <a:ea typeface="+mj-ea"/>
                <a:cs typeface="+mj-cs"/>
              </a:rPr>
              <a:t>bitbucket</a:t>
            </a:r>
            <a:r>
              <a:rPr lang="pt-PT" sz="1800" dirty="0">
                <a:latin typeface="+mj-lt"/>
                <a:ea typeface="+mj-ea"/>
                <a:cs typeface="+mj-cs"/>
              </a:rPr>
              <a:t>.</a:t>
            </a:r>
          </a:p>
          <a:p>
            <a:pPr rt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  <a:ea typeface="+mj-ea"/>
                <a:cs typeface="+mj-cs"/>
              </a:rPr>
              <a:t>Mais atenção aos padrões aplicados no código.</a:t>
            </a:r>
          </a:p>
          <a:p>
            <a:pPr rt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  <a:ea typeface="+mj-ea"/>
                <a:cs typeface="+mj-cs"/>
              </a:rPr>
              <a:t>Melhor documentação do código (p.e. comentários).</a:t>
            </a:r>
          </a:p>
        </p:txBody>
      </p:sp>
      <p:pic>
        <p:nvPicPr>
          <p:cNvPr id="3" name="Grelha" descr="plano de grelha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>
              <a:buClr>
                <a:schemeClr val="accent2">
                  <a:lumMod val="75000"/>
                </a:schemeClr>
              </a:buClr>
            </a:pPr>
            <a:r>
              <a:rPr lang="pt-PT" sz="2400" cap="all" dirty="0">
                <a:latin typeface="+mj-lt"/>
                <a:ea typeface="+mj-ea"/>
                <a:cs typeface="+mj-cs"/>
              </a:rPr>
              <a:t>AUTOAVALIAÇAO INDIVIDUAL DO GRUPO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6B7196AC-B467-4FE8-AE89-99DF07E67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657391"/>
              </p:ext>
            </p:extLst>
          </p:nvPr>
        </p:nvGraphicFramePr>
        <p:xfrm>
          <a:off x="2003425" y="2116688"/>
          <a:ext cx="8921750" cy="355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406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/>
            <a:r>
              <a:rPr lang="pt-PT" sz="2400" cap="all" dirty="0"/>
              <a:t>SUMÁRIO</a:t>
            </a:r>
          </a:p>
        </p:txBody>
      </p:sp>
      <p:sp>
        <p:nvSpPr>
          <p:cNvPr id="4" name="Marcador de Posição do Texto 5" descr="Dispositivos 2D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183300" y="1884333"/>
            <a:ext cx="9825400" cy="33242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cap="all" dirty="0">
                <a:latin typeface="+mj-lt"/>
                <a:ea typeface="+mj-ea"/>
                <a:cs typeface="+mj-cs"/>
              </a:rPr>
              <a:t>DESCRIÇÃO DO PROJETO</a:t>
            </a:r>
          </a:p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cap="all" dirty="0">
                <a:latin typeface="+mj-lt"/>
                <a:ea typeface="+mj-ea"/>
                <a:cs typeface="+mj-cs"/>
              </a:rPr>
              <a:t>RESULTADOS ATINGIDOS</a:t>
            </a:r>
          </a:p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  <a:ea typeface="+mj-ea"/>
                <a:cs typeface="+mj-cs"/>
              </a:rPr>
              <a:t>ANÁLISE CRÍTICA DOS RESULTADOS E DO TRABALHO EM EQUIPA</a:t>
            </a:r>
          </a:p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cap="all" dirty="0">
                <a:latin typeface="+mj-lt"/>
                <a:ea typeface="+mj-ea"/>
                <a:cs typeface="+mj-cs"/>
              </a:rPr>
              <a:t>EVIDÊNCIAS DA APLICAÇÃO DO PROCESSO DE ENGENHARIA</a:t>
            </a:r>
          </a:p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cap="all" dirty="0">
                <a:latin typeface="+mj-lt"/>
                <a:ea typeface="+mj-ea"/>
                <a:cs typeface="+mj-cs"/>
              </a:rPr>
              <a:t>CENÁRIO DE DEPLOYMENT DA SOLUÇÃO</a:t>
            </a:r>
          </a:p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cap="all" dirty="0">
                <a:latin typeface="+mj-lt"/>
                <a:ea typeface="+mj-ea"/>
                <a:cs typeface="+mj-cs"/>
              </a:rPr>
              <a:t>QUALIDADE DO PRODUTO FINAL</a:t>
            </a:r>
          </a:p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cap="all" dirty="0">
                <a:latin typeface="+mj-lt"/>
                <a:ea typeface="+mj-ea"/>
                <a:cs typeface="+mj-cs"/>
              </a:rPr>
              <a:t>SUGESTÕES DE MELHORIA</a:t>
            </a:r>
          </a:p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800" cap="all" dirty="0">
                <a:latin typeface="+mj-lt"/>
                <a:ea typeface="+mj-ea"/>
                <a:cs typeface="+mj-cs"/>
              </a:rPr>
              <a:t>AUTOAVALIAÇAO DO GRUPO</a:t>
            </a:r>
          </a:p>
        </p:txBody>
      </p:sp>
      <p:pic>
        <p:nvPicPr>
          <p:cNvPr id="3" name="Grelha" descr="plano de grelha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448628"/>
            <a:ext cx="10994007" cy="747763"/>
          </a:xfrm>
        </p:spPr>
        <p:txBody>
          <a:bodyPr rtlCol="0">
            <a:normAutofit/>
          </a:bodyPr>
          <a:lstStyle/>
          <a:p>
            <a:pPr rtl="0"/>
            <a:r>
              <a:rPr lang="pt-PT" sz="2400" cap="all" dirty="0">
                <a:latin typeface="+mj-lt"/>
                <a:ea typeface="+mj-ea"/>
                <a:cs typeface="+mj-cs"/>
              </a:rPr>
              <a:t>	DESCRIÇÃO DO PROJETO</a:t>
            </a:r>
            <a:endParaRPr lang="pt-PT" sz="2200" dirty="0"/>
          </a:p>
        </p:txBody>
      </p:sp>
      <p:sp>
        <p:nvSpPr>
          <p:cNvPr id="6" name="Marcador de Posição de Conteúdo 1">
            <a:extLst>
              <a:ext uri="{FF2B5EF4-FFF2-40B4-BE49-F238E27FC236}">
                <a16:creationId xmlns:a16="http://schemas.microsoft.com/office/drawing/2014/main" id="{D402BFB9-4EDD-4464-B123-1C4A8904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1984375"/>
            <a:ext cx="9931400" cy="4068763"/>
          </a:xfrm>
        </p:spPr>
        <p:txBody>
          <a:bodyPr rtlCol="0">
            <a:normAutofit/>
          </a:bodyPr>
          <a:lstStyle/>
          <a:p>
            <a:pPr lvl="0" algn="ctr" rtl="0">
              <a:buNone/>
            </a:pP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Desenvolvimento de  um sistema  de gestão  e  suporte  à  prestação  de  serviços  e resolução de problemas com capacidade de dar resposta às necessidades de diversas organizações de diferentes sectores de atuação.</a:t>
            </a:r>
          </a:p>
          <a:p>
            <a:pPr lvl="0" algn="ctr" rtl="0">
              <a:buNone/>
            </a:pPr>
            <a:endParaRPr lang="pt-PT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0" rtl="0">
              <a:lnSpc>
                <a:spcPct val="100000"/>
              </a:lnSpc>
            </a:pPr>
            <a:r>
              <a:rPr lang="pt-PT" u="sng" dirty="0">
                <a:latin typeface="Segoe UI Light (Títulos)"/>
              </a:rPr>
              <a:t>Este sistema prioriza:</a:t>
            </a:r>
          </a:p>
          <a:p>
            <a:pPr marL="171450" lvl="0" indent="-17145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dirty="0">
                <a:latin typeface="Segoe UI Light (Títulos)"/>
              </a:rPr>
              <a:t>A automação em resolução de pedidos;</a:t>
            </a:r>
          </a:p>
          <a:p>
            <a:pPr marL="171450" lvl="0" indent="-17145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dirty="0">
                <a:latin typeface="Segoe UI Light (Títulos)"/>
              </a:rPr>
              <a:t>A definição e customização de vários catálogos de serviço;</a:t>
            </a:r>
          </a:p>
          <a:p>
            <a:pPr marL="171450" lvl="0" indent="-17145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dirty="0">
                <a:latin typeface="Segoe UI Light (Títulos)"/>
              </a:rPr>
              <a:t>A disponibilização de uma visão completa do estado de operação da organização;</a:t>
            </a:r>
          </a:p>
          <a:p>
            <a:pPr marL="171450" lvl="0" indent="-17145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dirty="0">
                <a:latin typeface="Segoe UI Light (Títulos)"/>
              </a:rPr>
              <a:t>A satisfação e/ou desempenho dos vários intervenientes;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F38CB7-A35A-4F7A-8A3E-76200F71972F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0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elha" descr="plano de grelha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/>
            <a:r>
              <a:rPr lang="pt-PT" sz="2400" cap="all" dirty="0"/>
              <a:t>RESULTADOS ATINGIDOS</a:t>
            </a:r>
          </a:p>
        </p:txBody>
      </p:sp>
      <p:sp>
        <p:nvSpPr>
          <p:cNvPr id="4" name="Marcador de Posição do Texto 5" descr="Dispositivos 2D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183300" y="1996580"/>
            <a:ext cx="9825400" cy="36042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pt-PT" sz="1800" i="1" dirty="0">
              <a:latin typeface="Segoe UI Light (Títulos)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Segoe UI Light (Títulos)"/>
              </a:rPr>
              <a:t>Comunicações entre aplicações em rede com SSL/TLS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Segoe UI Light (Títulos)"/>
              </a:rPr>
              <a:t>Todos os requisitos implementados tendo alguns possibilidade de melhoria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Segoe UI Light (Títulos)"/>
              </a:rPr>
              <a:t>Diversas aplicações estão prontas a serem implementadas em diferentes ambientes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1800" i="1" dirty="0" err="1">
                <a:latin typeface="Segoe UI Light (Títulos)"/>
              </a:rPr>
              <a:t>Dashboard</a:t>
            </a:r>
            <a:r>
              <a:rPr lang="pt-PT" sz="1800" dirty="0">
                <a:latin typeface="Segoe UI Light (Títulos)"/>
              </a:rPr>
              <a:t> com interface minimalista e intuitiva com um design continuo nas duas aplicações.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pt-PT" sz="1800" dirty="0">
              <a:latin typeface="Segoe UI Light (Títulos)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pt-PT" sz="1800" dirty="0">
              <a:latin typeface="Segoe UI Light (Títulos)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3467" y="3870663"/>
            <a:ext cx="4308308" cy="409434"/>
          </a:xfrm>
          <a:noFill/>
          <a:ln>
            <a:solidFill>
              <a:srgbClr val="D24726"/>
            </a:solidFill>
          </a:ln>
        </p:spPr>
        <p:txBody>
          <a:bodyPr rtlCol="0">
            <a:normAutofit/>
          </a:bodyPr>
          <a:lstStyle/>
          <a:p>
            <a:pPr algn="ctr" rtl="0">
              <a:buClr>
                <a:schemeClr val="accent2">
                  <a:lumMod val="75000"/>
                </a:schemeClr>
              </a:buClr>
            </a:pPr>
            <a:r>
              <a:rPr lang="pt-PT" sz="1800" b="1" cap="all" dirty="0">
                <a:solidFill>
                  <a:srgbClr val="CF7A40"/>
                </a:solidFill>
                <a:latin typeface="+mj-lt"/>
                <a:ea typeface="+mj-ea"/>
                <a:cs typeface="+mj-cs"/>
              </a:rPr>
              <a:t>ANÁLISE SWOT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E5092373-59DF-43F2-AD1C-BBB92E5E5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913189"/>
              </p:ext>
            </p:extLst>
          </p:nvPr>
        </p:nvGraphicFramePr>
        <p:xfrm>
          <a:off x="2115403" y="1929615"/>
          <a:ext cx="8461614" cy="4297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30807">
                  <a:extLst>
                    <a:ext uri="{9D8B030D-6E8A-4147-A177-3AD203B41FA5}">
                      <a16:colId xmlns:a16="http://schemas.microsoft.com/office/drawing/2014/main" val="395222181"/>
                    </a:ext>
                  </a:extLst>
                </a:gridCol>
                <a:gridCol w="4230807">
                  <a:extLst>
                    <a:ext uri="{9D8B030D-6E8A-4147-A177-3AD203B41FA5}">
                      <a16:colId xmlns:a16="http://schemas.microsoft.com/office/drawing/2014/main" val="1997913322"/>
                    </a:ext>
                  </a:extLst>
                </a:gridCol>
              </a:tblGrid>
              <a:tr h="2187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Pontos Fortes (S)</a:t>
                      </a:r>
                    </a:p>
                    <a:p>
                      <a:pPr algn="ctr"/>
                      <a:endParaRPr lang="pt-PT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latin typeface="+mj-lt"/>
                        </a:rPr>
                        <a:t>Facilidade em atribuir o trabalho em equipa (divisão das US).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latin typeface="+mj-lt"/>
                        </a:rPr>
                        <a:t>Propostas de alternativas para resposta a problemas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latin typeface="+mj-lt"/>
                        </a:rPr>
                        <a:t>Fortes laços afetivos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Pontos Fracos (W)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PT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Dispersão nas reuniões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PT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Inexperiência na resolução de problemas relacionados com os requisitos fornecidos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pt-PT" b="0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41674"/>
                  </a:ext>
                </a:extLst>
              </a:tr>
              <a:tr h="1846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Oportunidades (O)</a:t>
                      </a:r>
                    </a:p>
                    <a:p>
                      <a:pPr algn="ctr"/>
                      <a:endParaRPr lang="pt-PT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b="0" dirty="0">
                          <a:latin typeface="+mj-lt"/>
                        </a:rPr>
                        <a:t>Aprendizagem coletiva sobre as várias UC envolvidas no projeto.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b="0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Ameaças (T)</a:t>
                      </a:r>
                    </a:p>
                    <a:p>
                      <a:pPr algn="ctr"/>
                      <a:endParaRPr lang="pt-PT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b="0" dirty="0">
                          <a:latin typeface="+mj-lt"/>
                        </a:rPr>
                        <a:t>Tempo aplicado ao desenvolvimento do projeto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b="0" dirty="0">
                          <a:latin typeface="+mj-lt"/>
                        </a:rPr>
                        <a:t>Incompreensão dos requisitos do cliente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70572"/>
                  </a:ext>
                </a:extLst>
              </a:tr>
            </a:tbl>
          </a:graphicData>
        </a:graphic>
      </p:graphicFrame>
      <p:sp>
        <p:nvSpPr>
          <p:cNvPr id="7" name="Título 3">
            <a:extLst>
              <a:ext uri="{FF2B5EF4-FFF2-40B4-BE49-F238E27FC236}">
                <a16:creationId xmlns:a16="http://schemas.microsoft.com/office/drawing/2014/main" id="{2B5A4E82-1066-4469-B47B-0A2C9123F052}"/>
              </a:ext>
            </a:extLst>
          </p:cNvPr>
          <p:cNvSpPr txBox="1">
            <a:spLocks/>
          </p:cNvSpPr>
          <p:nvPr/>
        </p:nvSpPr>
        <p:spPr>
          <a:xfrm>
            <a:off x="604434" y="46767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pt-PT" sz="2400" dirty="0">
                <a:latin typeface="+mj-lt"/>
                <a:ea typeface="+mj-ea"/>
                <a:cs typeface="+mj-cs"/>
              </a:rPr>
              <a:t>	ANÁLISE CRÍTICA DOS RESULTADOS E DO TRABALHO EM EQUIPA</a:t>
            </a:r>
            <a:endParaRPr lang="pt-PT" sz="2400" cap="all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D9C4B29-6802-402F-9D73-488C45ABE792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7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>
              <a:buClr>
                <a:schemeClr val="accent2">
                  <a:lumMod val="75000"/>
                </a:schemeClr>
              </a:buClr>
            </a:pPr>
            <a:r>
              <a:rPr lang="pt-PT" sz="2400" cap="all" dirty="0">
                <a:latin typeface="+mj-lt"/>
                <a:ea typeface="+mj-ea"/>
                <a:cs typeface="+mj-cs"/>
              </a:rPr>
              <a:t>EVIDÊNCIAS DA APLICAÇÃO DO PROCESSO DE ENGENHARIA</a:t>
            </a:r>
          </a:p>
        </p:txBody>
      </p:sp>
      <p:sp>
        <p:nvSpPr>
          <p:cNvPr id="4" name="Marcador de Posição do Texto 5" descr="Dispositivos 2D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183300" y="2570362"/>
            <a:ext cx="9825400" cy="303045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</a:rPr>
              <a:t>Tendo em conta que a nossa documentação não é o nosso ponto forte, algumas coisas ficam distantes quando se faz a comparação Design VS Código.</a:t>
            </a:r>
          </a:p>
          <a:p>
            <a:pPr>
              <a:lnSpc>
                <a:spcPct val="20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</a:rPr>
              <a:t>Existem mais classes </a:t>
            </a:r>
            <a:r>
              <a:rPr lang="pt-PT" sz="1800" i="1" dirty="0" err="1">
                <a:latin typeface="+mj-lt"/>
              </a:rPr>
              <a:t>repository</a:t>
            </a:r>
            <a:r>
              <a:rPr lang="pt-PT" sz="1800" i="1" dirty="0">
                <a:latin typeface="+mj-lt"/>
              </a:rPr>
              <a:t> </a:t>
            </a:r>
            <a:r>
              <a:rPr lang="pt-PT" sz="1800" dirty="0">
                <a:latin typeface="+mj-lt"/>
              </a:rPr>
              <a:t>do que núcleos dos agregados que temos no modelo domínio.</a:t>
            </a:r>
          </a:p>
          <a:p>
            <a:pPr>
              <a:lnSpc>
                <a:spcPct val="20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</a:rPr>
              <a:t>No entanto, conseguimos manter bastantes estruturas e pontos conceptuais que elaboramos na análise e design com o código.</a:t>
            </a:r>
          </a:p>
        </p:txBody>
      </p:sp>
      <p:pic>
        <p:nvPicPr>
          <p:cNvPr id="3" name="Grelha" descr="plano de grelha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>
              <a:buClr>
                <a:schemeClr val="accent2">
                  <a:lumMod val="75000"/>
                </a:schemeClr>
              </a:buClr>
            </a:pPr>
            <a:r>
              <a:rPr lang="pt-PT" sz="2400" cap="all" dirty="0">
                <a:latin typeface="+mj-lt"/>
                <a:ea typeface="+mj-ea"/>
                <a:cs typeface="+mj-cs"/>
              </a:rPr>
              <a:t>EVIDÊNCIAS DA APLICAÇÃO DO PROCESSO DE ENGENHARIA</a:t>
            </a:r>
          </a:p>
        </p:txBody>
      </p:sp>
      <p:pic>
        <p:nvPicPr>
          <p:cNvPr id="3" name="Grelha" descr="plano de grelha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168AD2-1570-403D-B6D9-5A052328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887" y="2373573"/>
            <a:ext cx="2840883" cy="322724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11EC3FF-B6BA-4995-9F38-384E16300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871" y="1337599"/>
            <a:ext cx="2763242" cy="50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2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elha" descr="plano de grelha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>
              <a:buClr>
                <a:schemeClr val="accent2">
                  <a:lumMod val="75000"/>
                </a:schemeClr>
              </a:buClr>
            </a:pPr>
            <a:r>
              <a:rPr lang="pt-PT" sz="2400" cap="all" dirty="0">
                <a:latin typeface="+mj-lt"/>
                <a:ea typeface="+mj-ea"/>
                <a:cs typeface="+mj-cs"/>
              </a:rPr>
              <a:t>CENÁRIO DE DEPLOYMENT DA SOLUÇÃO</a:t>
            </a:r>
          </a:p>
        </p:txBody>
      </p:sp>
      <p:sp>
        <p:nvSpPr>
          <p:cNvPr id="4" name="Marcador de Posição do Texto 5" descr="Dispositivos 2D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183300" y="1884332"/>
            <a:ext cx="9825400" cy="3922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endParaRPr lang="pt-PT" sz="1800" cap="all" dirty="0">
              <a:latin typeface="+mj-lt"/>
              <a:ea typeface="+mj-ea"/>
              <a:cs typeface="+mj-cs"/>
            </a:endParaRPr>
          </a:p>
          <a:p>
            <a:pPr>
              <a:lnSpc>
                <a:spcPct val="20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</a:rPr>
              <a:t>Todos os módulos podem ser executados dentro de um IDE ou numa máquina local, usando recurso da linha de comandos integrada do Windows (CMD/</a:t>
            </a:r>
            <a:r>
              <a:rPr lang="pt-PT" sz="1800" dirty="0" err="1">
                <a:latin typeface="+mj-lt"/>
              </a:rPr>
              <a:t>PowerShell</a:t>
            </a:r>
            <a:r>
              <a:rPr lang="pt-PT" sz="1800" dirty="0">
                <a:latin typeface="+mj-lt"/>
              </a:rPr>
              <a:t>) ou da BASH dentro de um ambiente Linux.</a:t>
            </a:r>
          </a:p>
          <a:p>
            <a:pPr>
              <a:lnSpc>
                <a:spcPct val="200000"/>
              </a:lnSpc>
              <a:buClr>
                <a:srgbClr val="D24726"/>
              </a:buClr>
              <a:buFont typeface="Wingdings" panose="05000000000000000000" pitchFamily="2" charset="2"/>
              <a:buChar char="§"/>
            </a:pPr>
            <a:r>
              <a:rPr lang="pt-PT" sz="1800" dirty="0">
                <a:latin typeface="+mj-lt"/>
              </a:rPr>
              <a:t>Também conseguimos executar todo o projeto dentro de uma máquina remota (fornecida pelo ISEP) com recurso a acesso concorrente através de múltiplas ligações de TCP.</a:t>
            </a:r>
          </a:p>
          <a:p>
            <a:pPr rtl="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pt-PT" sz="18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0" y="448628"/>
            <a:ext cx="10404266" cy="747763"/>
          </a:xfrm>
        </p:spPr>
        <p:txBody>
          <a:bodyPr rtlCol="0">
            <a:normAutofit/>
          </a:bodyPr>
          <a:lstStyle/>
          <a:p>
            <a:pPr rtl="0">
              <a:buClr>
                <a:schemeClr val="accent2">
                  <a:lumMod val="75000"/>
                </a:schemeClr>
              </a:buClr>
            </a:pPr>
            <a:r>
              <a:rPr lang="pt-PT" sz="2400" cap="all" dirty="0">
                <a:latin typeface="+mj-lt"/>
                <a:ea typeface="+mj-ea"/>
                <a:cs typeface="+mj-cs"/>
              </a:rPr>
              <a:t>CENÁRIO DE DEPLOYMENT DA SOLUÇÃO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2E8211-0A64-45B2-99A4-D54D7298B28B}"/>
              </a:ext>
            </a:extLst>
          </p:cNvPr>
          <p:cNvSpPr/>
          <p:nvPr/>
        </p:nvSpPr>
        <p:spPr>
          <a:xfrm>
            <a:off x="256674" y="240632"/>
            <a:ext cx="211580" cy="632058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000" dirty="0">
              <a:solidFill>
                <a:schemeClr val="bg1"/>
              </a:solidFill>
            </a:endParaRPr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2E97F537-4FD6-40E8-8A4A-FB1663C96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86" y="1776374"/>
            <a:ext cx="8821984" cy="42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7558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ção aos Modelos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43019327_TF16411177" id="{2C24E645-EFA4-4C83-8CDA-E058C3DB1440}" vid="{94617D90-F9E3-44F5-A248-207D8881103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Dê vida às suas apresentações com 3D</Template>
  <TotalTime>1094</TotalTime>
  <Words>530</Words>
  <Application>Microsoft Office PowerPoint</Application>
  <PresentationFormat>Ecrã Panorâmico</PresentationFormat>
  <Paragraphs>82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Light (Títulos)</vt:lpstr>
      <vt:lpstr>Wingdings</vt:lpstr>
      <vt:lpstr>Introdução aos Modelos 3D</vt:lpstr>
      <vt:lpstr>Apresentação final</vt:lpstr>
      <vt:lpstr>SUMÁRIO</vt:lpstr>
      <vt:lpstr> DESCRIÇÃO DO PROJETO</vt:lpstr>
      <vt:lpstr>RESULTADOS ATINGIDOS</vt:lpstr>
      <vt:lpstr>ANÁLISE SWOT</vt:lpstr>
      <vt:lpstr>EVIDÊNCIAS DA APLICAÇÃO DO PROCESSO DE ENGENHARIA</vt:lpstr>
      <vt:lpstr>EVIDÊNCIAS DA APLICAÇÃO DO PROCESSO DE ENGENHARIA</vt:lpstr>
      <vt:lpstr>CENÁRIO DE DEPLOYMENT DA SOLUÇÃO</vt:lpstr>
      <vt:lpstr>CENÁRIO DE DEPLOYMENT DA SOLUÇÃO</vt:lpstr>
      <vt:lpstr>QUALIDADE DO PRODUTO FINAL</vt:lpstr>
      <vt:lpstr>SUGESTÕES DE MELHORIA</vt:lpstr>
      <vt:lpstr>AUTOAVALIAÇAO INDIVIDUAL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INTEGRADOR</dc:title>
  <dc:creator>Sarah Silva</dc:creator>
  <cp:lastModifiedBy>Sarah Silva</cp:lastModifiedBy>
  <cp:revision>49</cp:revision>
  <dcterms:created xsi:type="dcterms:W3CDTF">2021-05-09T13:27:03Z</dcterms:created>
  <dcterms:modified xsi:type="dcterms:W3CDTF">2021-06-20T22:22:47Z</dcterms:modified>
</cp:coreProperties>
</file>