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Coming Soon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C8A6E0-4B1C-4883-90CB-E68C93B8B84C}">
  <a:tblStyle styleId="{EBC8A6E0-4B1C-4883-90CB-E68C93B8B8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F5E5196-B0EE-4148-8902-F1470EC659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ingSoon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eba1f2ac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eba1f2ac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df9e60c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df9e60c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df9e60c6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df9e60c6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df9e60c6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df9e60c6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df9e60c63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df9e60c6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df9e60c63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df9e60c63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practice.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df9e60c63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df9e60c63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df9e60c63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df9e60c63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6364"/>
            <a:ext cx="9143998" cy="516986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0"/>
            <a:ext cx="1794600" cy="39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</a:rPr>
              <a:t>SAMPLE</a:t>
            </a:r>
            <a:endParaRPr b="1" sz="2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14"/>
          <p:cNvGraphicFramePr/>
          <p:nvPr/>
        </p:nvGraphicFramePr>
        <p:xfrm>
          <a:off x="152400" y="117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{EBC8A6E0-4B1C-4883-90CB-E68C93B8B84C}</a:tableStyleId>
              </a:tblPr>
              <a:tblGrid>
                <a:gridCol w="1178450"/>
                <a:gridCol w="1178450"/>
                <a:gridCol w="1178450"/>
                <a:gridCol w="1178450"/>
                <a:gridCol w="1178450"/>
              </a:tblGrid>
              <a:tr h="98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98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98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98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98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61" name="Google Shape;61;p14"/>
          <p:cNvSpPr/>
          <p:nvPr/>
        </p:nvSpPr>
        <p:spPr>
          <a:xfrm>
            <a:off x="7138925" y="2978375"/>
            <a:ext cx="834900" cy="7854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8212975" y="2996513"/>
            <a:ext cx="834900" cy="7854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8178925" y="2010125"/>
            <a:ext cx="834900" cy="7854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7138925" y="2044113"/>
            <a:ext cx="834900" cy="7854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6404975" y="0"/>
            <a:ext cx="2455200" cy="4704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Game Piece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137675" y="4044425"/>
            <a:ext cx="2837400" cy="10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Click and drag the game pieces on your game board as needed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Use the small circle above the robot to turn the robot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09375" y="767000"/>
            <a:ext cx="1092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Robot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109375" y="2730550"/>
            <a:ext cx="1092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Barriers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7575250" y="914363"/>
            <a:ext cx="685800" cy="685800"/>
          </a:xfrm>
          <a:prstGeom prst="triangle">
            <a:avLst>
              <a:gd fmla="val 50000" name="adj"/>
            </a:avLst>
          </a:prstGeom>
          <a:solidFill>
            <a:srgbClr val="01AEBC"/>
          </a:solidFill>
          <a:ln>
            <a:noFill/>
          </a:ln>
        </p:spPr>
        <p:txBody>
          <a:bodyPr anchorCtr="0" anchor="ctr" bIns="3200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FFFF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Google Shape;74;p15"/>
          <p:cNvGraphicFramePr/>
          <p:nvPr/>
        </p:nvGraphicFramePr>
        <p:xfrm>
          <a:off x="328100" y="43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{1F5E5196-B0EE-4148-8902-F1470EC65903}</a:tableStyleId>
              </a:tblPr>
              <a:tblGrid>
                <a:gridCol w="970000"/>
                <a:gridCol w="970000"/>
                <a:gridCol w="970000"/>
                <a:gridCol w="970000"/>
                <a:gridCol w="970000"/>
              </a:tblGrid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" name="Google Shape;75;p15"/>
          <p:cNvSpPr txBox="1"/>
          <p:nvPr/>
        </p:nvSpPr>
        <p:spPr>
          <a:xfrm>
            <a:off x="5262650" y="330900"/>
            <a:ext cx="39657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var steps = 0;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while(steps &lt; 4){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moveForward();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A64D79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339600" y="3006600"/>
            <a:ext cx="35835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Run this program on your board.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What happens?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Why do you think this happens?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410200" y="4167626"/>
            <a:ext cx="685800" cy="685800"/>
          </a:xfrm>
          <a:prstGeom prst="triangle">
            <a:avLst>
              <a:gd fmla="val 50000" name="adj"/>
            </a:avLst>
          </a:prstGeom>
          <a:solidFill>
            <a:srgbClr val="01AEBC"/>
          </a:solidFill>
          <a:ln>
            <a:noFill/>
          </a:ln>
        </p:spPr>
        <p:txBody>
          <a:bodyPr anchorCtr="0" anchor="ctr" bIns="3200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oogle Shape;83;p16"/>
          <p:cNvGraphicFramePr/>
          <p:nvPr/>
        </p:nvGraphicFramePr>
        <p:xfrm>
          <a:off x="328100" y="43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{1F5E5196-B0EE-4148-8902-F1470EC65903}</a:tableStyleId>
              </a:tblPr>
              <a:tblGrid>
                <a:gridCol w="970000"/>
                <a:gridCol w="970000"/>
                <a:gridCol w="970000"/>
                <a:gridCol w="970000"/>
                <a:gridCol w="970000"/>
              </a:tblGrid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" name="Google Shape;84;p16"/>
          <p:cNvSpPr txBox="1"/>
          <p:nvPr/>
        </p:nvSpPr>
        <p:spPr>
          <a:xfrm>
            <a:off x="5359100" y="348825"/>
            <a:ext cx="3583500" cy="3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You have a new command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turnRight();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command turns the robot 90 degrees to the right.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Run the program on your board. Where will the robot end up?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" name="Google Shape;85;p16"/>
          <p:cNvSpPr txBox="1"/>
          <p:nvPr/>
        </p:nvSpPr>
        <p:spPr>
          <a:xfrm flipH="1">
            <a:off x="5411150" y="2523950"/>
            <a:ext cx="3658500" cy="28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var steps = 0;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while(steps &lt; 4){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moveForward();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turnRight();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steps+</a:t>
            </a: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+;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solidFill>
                <a:srgbClr val="A64D79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1409975" y="4144601"/>
            <a:ext cx="685800" cy="685800"/>
          </a:xfrm>
          <a:prstGeom prst="triangle">
            <a:avLst>
              <a:gd fmla="val 50000" name="adj"/>
            </a:avLst>
          </a:prstGeom>
          <a:solidFill>
            <a:srgbClr val="01AEBC"/>
          </a:solidFill>
          <a:ln>
            <a:noFill/>
          </a:ln>
        </p:spPr>
        <p:txBody>
          <a:bodyPr anchorCtr="0" anchor="ctr" bIns="3200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p17"/>
          <p:cNvGraphicFramePr/>
          <p:nvPr/>
        </p:nvGraphicFramePr>
        <p:xfrm>
          <a:off x="328100" y="43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{1F5E5196-B0EE-4148-8902-F1470EC65903}</a:tableStyleId>
              </a:tblPr>
              <a:tblGrid>
                <a:gridCol w="970000"/>
                <a:gridCol w="970000"/>
                <a:gridCol w="970000"/>
                <a:gridCol w="970000"/>
                <a:gridCol w="970000"/>
              </a:tblGrid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5273800" y="444300"/>
            <a:ext cx="35835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You have another new command: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turnLeft()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This command turns the robot to the left 90 degrees.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Run the program on your board. Where will the robot end up?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210000" y="2513100"/>
            <a:ext cx="41133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for(var i=0; i&lt;3; i++){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moveForward();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turnRight();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moveForward();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turnLeft();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640225" y="104775"/>
            <a:ext cx="2346600" cy="766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Hint: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Keep track of the variable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on a scrap piece of paper.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6" name="Google Shape;96;p17"/>
          <p:cNvGrpSpPr/>
          <p:nvPr/>
        </p:nvGrpSpPr>
        <p:grpSpPr>
          <a:xfrm>
            <a:off x="8063100" y="3961534"/>
            <a:ext cx="1080900" cy="1147200"/>
            <a:chOff x="8063100" y="3961534"/>
            <a:chExt cx="1080900" cy="1147200"/>
          </a:xfrm>
        </p:grpSpPr>
        <p:sp>
          <p:nvSpPr>
            <p:cNvPr id="97" name="Google Shape;97;p17"/>
            <p:cNvSpPr/>
            <p:nvPr/>
          </p:nvSpPr>
          <p:spPr>
            <a:xfrm rot="-950812">
              <a:off x="8160252" y="4068447"/>
              <a:ext cx="886595" cy="933376"/>
            </a:xfrm>
            <a:prstGeom prst="foldedCorner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 txBox="1"/>
            <p:nvPr/>
          </p:nvSpPr>
          <p:spPr>
            <a:xfrm rot="-951220">
              <a:off x="8107344" y="4151890"/>
              <a:ext cx="823629" cy="180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ming Soon"/>
                  <a:ea typeface="Coming Soon"/>
                  <a:cs typeface="Coming Soon"/>
                  <a:sym typeface="Coming Soon"/>
                </a:rPr>
                <a:t>i = 0</a:t>
              </a:r>
              <a:endParaRPr sz="18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cxnSp>
          <p:nvCxnSpPr>
            <p:cNvPr id="99" name="Google Shape;99;p17"/>
            <p:cNvCxnSpPr/>
            <p:nvPr/>
          </p:nvCxnSpPr>
          <p:spPr>
            <a:xfrm flipH="1">
              <a:off x="8709706" y="4214075"/>
              <a:ext cx="45600" cy="180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" name="Google Shape;100;p17"/>
            <p:cNvSpPr txBox="1"/>
            <p:nvPr/>
          </p:nvSpPr>
          <p:spPr>
            <a:xfrm rot="-947277">
              <a:off x="8627030" y="4418492"/>
              <a:ext cx="149957" cy="233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ming Soon"/>
                  <a:ea typeface="Coming Soon"/>
                  <a:cs typeface="Coming Soon"/>
                  <a:sym typeface="Coming Soon"/>
                </a:rPr>
                <a:t>1</a:t>
              </a:r>
              <a:endParaRPr sz="18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101" name="Google Shape;101;p1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480675" y="4192226"/>
            <a:ext cx="685800" cy="685800"/>
          </a:xfrm>
          <a:prstGeom prst="triangle">
            <a:avLst>
              <a:gd fmla="val 50000" name="adj"/>
            </a:avLst>
          </a:prstGeom>
          <a:solidFill>
            <a:srgbClr val="01AEBC"/>
          </a:solidFill>
          <a:ln>
            <a:noFill/>
          </a:ln>
        </p:spPr>
        <p:txBody>
          <a:bodyPr anchorCtr="0" anchor="ctr" bIns="3200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18"/>
          <p:cNvGraphicFramePr/>
          <p:nvPr/>
        </p:nvGraphicFramePr>
        <p:xfrm>
          <a:off x="328100" y="43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{1F5E5196-B0EE-4148-8902-F1470EC65903}</a:tableStyleId>
              </a:tblPr>
              <a:tblGrid>
                <a:gridCol w="970000"/>
                <a:gridCol w="970000"/>
                <a:gridCol w="970000"/>
                <a:gridCol w="970000"/>
                <a:gridCol w="970000"/>
              </a:tblGrid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8" name="Google Shape;108;p18"/>
          <p:cNvSpPr txBox="1"/>
          <p:nvPr/>
        </p:nvSpPr>
        <p:spPr>
          <a:xfrm>
            <a:off x="5359100" y="364075"/>
            <a:ext cx="3583500" cy="4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Run the program on your board. Where will the robot end up?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4982575" y="2058775"/>
            <a:ext cx="42321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for(var i=0; i&lt;=2; i++){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moveForward();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moveForward();    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turnRight();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moveForward();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6640225" y="104775"/>
            <a:ext cx="2346600" cy="766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Hint: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Keep track of the variable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on a scrap piece of paper.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455675" y="3263501"/>
            <a:ext cx="685800" cy="685800"/>
          </a:xfrm>
          <a:prstGeom prst="triangle">
            <a:avLst>
              <a:gd fmla="val 50000" name="adj"/>
            </a:avLst>
          </a:prstGeom>
          <a:solidFill>
            <a:srgbClr val="01AEBC"/>
          </a:solidFill>
          <a:ln>
            <a:noFill/>
          </a:ln>
        </p:spPr>
        <p:txBody>
          <a:bodyPr anchorCtr="0" anchor="ctr" bIns="3200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grpSp>
        <p:nvGrpSpPr>
          <p:cNvPr id="113" name="Google Shape;113;p18"/>
          <p:cNvGrpSpPr/>
          <p:nvPr/>
        </p:nvGrpSpPr>
        <p:grpSpPr>
          <a:xfrm>
            <a:off x="8063100" y="3996309"/>
            <a:ext cx="1080900" cy="1147200"/>
            <a:chOff x="8063100" y="3961534"/>
            <a:chExt cx="1080900" cy="1147200"/>
          </a:xfrm>
        </p:grpSpPr>
        <p:sp>
          <p:nvSpPr>
            <p:cNvPr id="114" name="Google Shape;114;p18"/>
            <p:cNvSpPr/>
            <p:nvPr/>
          </p:nvSpPr>
          <p:spPr>
            <a:xfrm rot="-950812">
              <a:off x="8160252" y="4068447"/>
              <a:ext cx="886595" cy="933376"/>
            </a:xfrm>
            <a:prstGeom prst="foldedCorner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 txBox="1"/>
            <p:nvPr/>
          </p:nvSpPr>
          <p:spPr>
            <a:xfrm rot="-951220">
              <a:off x="8107344" y="4151890"/>
              <a:ext cx="823629" cy="180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ming Soon"/>
                  <a:ea typeface="Coming Soon"/>
                  <a:cs typeface="Coming Soon"/>
                  <a:sym typeface="Coming Soon"/>
                </a:rPr>
                <a:t>i = 0</a:t>
              </a:r>
              <a:endParaRPr sz="18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cxnSp>
          <p:nvCxnSpPr>
            <p:cNvPr id="116" name="Google Shape;116;p18"/>
            <p:cNvCxnSpPr/>
            <p:nvPr/>
          </p:nvCxnSpPr>
          <p:spPr>
            <a:xfrm flipH="1">
              <a:off x="8709706" y="4214075"/>
              <a:ext cx="45600" cy="180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7" name="Google Shape;117;p18"/>
            <p:cNvSpPr txBox="1"/>
            <p:nvPr/>
          </p:nvSpPr>
          <p:spPr>
            <a:xfrm rot="-947277">
              <a:off x="8627030" y="4418492"/>
              <a:ext cx="149957" cy="233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ming Soon"/>
                  <a:ea typeface="Coming Soon"/>
                  <a:cs typeface="Coming Soon"/>
                  <a:sym typeface="Coming Soon"/>
                </a:rPr>
                <a:t>1</a:t>
              </a:r>
              <a:endParaRPr sz="18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p19"/>
          <p:cNvGraphicFramePr/>
          <p:nvPr/>
        </p:nvGraphicFramePr>
        <p:xfrm>
          <a:off x="328100" y="43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{1F5E5196-B0EE-4148-8902-F1470EC65903}</a:tableStyleId>
              </a:tblPr>
              <a:tblGrid>
                <a:gridCol w="970000"/>
                <a:gridCol w="970000"/>
                <a:gridCol w="970000"/>
                <a:gridCol w="970000"/>
                <a:gridCol w="970000"/>
              </a:tblGrid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3" name="Google Shape;123;p19"/>
          <p:cNvSpPr txBox="1"/>
          <p:nvPr/>
        </p:nvSpPr>
        <p:spPr>
          <a:xfrm>
            <a:off x="5359100" y="364075"/>
            <a:ext cx="35835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Run the program on your board. Where will the robot end up?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5059050" y="1481250"/>
            <a:ext cx="42321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for(var i=0; i&lt;2; i++){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moveForward();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turnLeft();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turnLeft();    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moveForward();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moveForward();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6640225" y="104775"/>
            <a:ext cx="2346600" cy="766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Hint: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Keep track of the variable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on a scrap piece of paper.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2441375" y="2266113"/>
            <a:ext cx="685800" cy="685800"/>
          </a:xfrm>
          <a:prstGeom prst="triangle">
            <a:avLst>
              <a:gd fmla="val 50000" name="adj"/>
            </a:avLst>
          </a:prstGeom>
          <a:solidFill>
            <a:srgbClr val="01AEBC"/>
          </a:solidFill>
          <a:ln>
            <a:noFill/>
          </a:ln>
        </p:spPr>
        <p:txBody>
          <a:bodyPr anchorCtr="0" anchor="ctr" bIns="3200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grpSp>
        <p:nvGrpSpPr>
          <p:cNvPr id="128" name="Google Shape;128;p19"/>
          <p:cNvGrpSpPr/>
          <p:nvPr/>
        </p:nvGrpSpPr>
        <p:grpSpPr>
          <a:xfrm>
            <a:off x="8063100" y="3996309"/>
            <a:ext cx="1080900" cy="1147200"/>
            <a:chOff x="8063100" y="3961534"/>
            <a:chExt cx="1080900" cy="1147200"/>
          </a:xfrm>
        </p:grpSpPr>
        <p:sp>
          <p:nvSpPr>
            <p:cNvPr id="129" name="Google Shape;129;p19"/>
            <p:cNvSpPr/>
            <p:nvPr/>
          </p:nvSpPr>
          <p:spPr>
            <a:xfrm rot="-950812">
              <a:off x="8160252" y="4068447"/>
              <a:ext cx="886595" cy="933376"/>
            </a:xfrm>
            <a:prstGeom prst="foldedCorner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 txBox="1"/>
            <p:nvPr/>
          </p:nvSpPr>
          <p:spPr>
            <a:xfrm rot="-951220">
              <a:off x="8107344" y="4151890"/>
              <a:ext cx="823629" cy="180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ming Soon"/>
                  <a:ea typeface="Coming Soon"/>
                  <a:cs typeface="Coming Soon"/>
                  <a:sym typeface="Coming Soon"/>
                </a:rPr>
                <a:t>i = 0</a:t>
              </a:r>
              <a:endParaRPr sz="18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cxnSp>
          <p:nvCxnSpPr>
            <p:cNvPr id="131" name="Google Shape;131;p19"/>
            <p:cNvCxnSpPr/>
            <p:nvPr/>
          </p:nvCxnSpPr>
          <p:spPr>
            <a:xfrm flipH="1">
              <a:off x="8709706" y="4214075"/>
              <a:ext cx="45600" cy="180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" name="Google Shape;132;p19"/>
            <p:cNvSpPr txBox="1"/>
            <p:nvPr/>
          </p:nvSpPr>
          <p:spPr>
            <a:xfrm rot="-947277">
              <a:off x="8627030" y="4418492"/>
              <a:ext cx="149957" cy="233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ming Soon"/>
                  <a:ea typeface="Coming Soon"/>
                  <a:cs typeface="Coming Soon"/>
                  <a:sym typeface="Coming Soon"/>
                </a:rPr>
                <a:t>1</a:t>
              </a:r>
              <a:endParaRPr sz="18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Google Shape;137;p20"/>
          <p:cNvGraphicFramePr/>
          <p:nvPr/>
        </p:nvGraphicFramePr>
        <p:xfrm>
          <a:off x="328100" y="43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{1F5E5196-B0EE-4148-8902-F1470EC65903}</a:tableStyleId>
              </a:tblPr>
              <a:tblGrid>
                <a:gridCol w="970000"/>
                <a:gridCol w="970000"/>
                <a:gridCol w="970000"/>
                <a:gridCol w="970000"/>
                <a:gridCol w="970000"/>
              </a:tblGrid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8" name="Google Shape;138;p20"/>
          <p:cNvSpPr/>
          <p:nvPr/>
        </p:nvSpPr>
        <p:spPr>
          <a:xfrm>
            <a:off x="3272950" y="1352463"/>
            <a:ext cx="906300" cy="9063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5359100" y="364075"/>
            <a:ext cx="3583500" cy="4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Run the following program. Where will the robot end up?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2299950" y="3157713"/>
            <a:ext cx="906300" cy="9063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5317875" y="1266500"/>
            <a:ext cx="37935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for(var i=0; i&lt;3; i++){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if(canMove(right)){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    turnRight();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    moveForward();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turnLeft();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if(canMove(forward)){            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    moveForward();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20"/>
          <p:cNvSpPr/>
          <p:nvPr/>
        </p:nvSpPr>
        <p:spPr>
          <a:xfrm rot="-897884">
            <a:off x="7817852" y="3861074"/>
            <a:ext cx="1162941" cy="1162941"/>
          </a:xfrm>
          <a:prstGeom prst="foldedCorner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 rot="-898898">
            <a:off x="7748025" y="3966290"/>
            <a:ext cx="1080425" cy="22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i = 0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2450050" y="2324713"/>
            <a:ext cx="685800" cy="685800"/>
          </a:xfrm>
          <a:prstGeom prst="triangle">
            <a:avLst>
              <a:gd fmla="val 50000" name="adj"/>
            </a:avLst>
          </a:prstGeom>
          <a:solidFill>
            <a:srgbClr val="01AEBC"/>
          </a:solidFill>
          <a:ln>
            <a:noFill/>
          </a:ln>
        </p:spPr>
        <p:txBody>
          <a:bodyPr anchorCtr="0" anchor="ctr" bIns="3200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21"/>
          <p:cNvGraphicFramePr/>
          <p:nvPr/>
        </p:nvGraphicFramePr>
        <p:xfrm>
          <a:off x="328100" y="43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{1F5E5196-B0EE-4148-8902-F1470EC65903}</a:tableStyleId>
              </a:tblPr>
              <a:tblGrid>
                <a:gridCol w="970000"/>
                <a:gridCol w="970000"/>
                <a:gridCol w="970000"/>
                <a:gridCol w="970000"/>
                <a:gridCol w="970000"/>
              </a:tblGrid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1" name="Google Shape;151;p21"/>
          <p:cNvSpPr/>
          <p:nvPr/>
        </p:nvSpPr>
        <p:spPr>
          <a:xfrm>
            <a:off x="1296925" y="399500"/>
            <a:ext cx="906300" cy="9063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5359100" y="364075"/>
            <a:ext cx="3583500" cy="4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Run the following program. Where will the robot end up?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2299950" y="4064013"/>
            <a:ext cx="906300" cy="9063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5317875" y="1495100"/>
            <a:ext cx="4232100" cy="3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for(var i=0; i&lt;4; i++){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if(canMove(forward)){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    moveForward();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turnLeft();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if(canMove(forward)){            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    moveForward();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turnRight();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355850" y="4064013"/>
            <a:ext cx="906300" cy="9063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1296925" y="2251413"/>
            <a:ext cx="906300" cy="9063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3369263" y="4174263"/>
            <a:ext cx="685800" cy="685800"/>
          </a:xfrm>
          <a:prstGeom prst="triangle">
            <a:avLst>
              <a:gd fmla="val 50000" name="adj"/>
            </a:avLst>
          </a:prstGeom>
          <a:solidFill>
            <a:srgbClr val="01AEBC"/>
          </a:solidFill>
          <a:ln>
            <a:noFill/>
          </a:ln>
        </p:spPr>
        <p:txBody>
          <a:bodyPr anchorCtr="0" anchor="ctr" bIns="3200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