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7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4" r:id="rId28"/>
    <p:sldId id="285" r:id="rId29"/>
    <p:sldId id="286" r:id="rId30"/>
    <p:sldId id="282" r:id="rId31"/>
    <p:sldId id="28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47D7-0821-463D-A555-7EB10F9F888F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753D0-1E89-4904-8293-654DE53460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47D7-0821-463D-A555-7EB10F9F888F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753D0-1E89-4904-8293-654DE53460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47D7-0821-463D-A555-7EB10F9F888F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753D0-1E89-4904-8293-654DE53460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47D7-0821-463D-A555-7EB10F9F888F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753D0-1E89-4904-8293-654DE53460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47D7-0821-463D-A555-7EB10F9F888F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753D0-1E89-4904-8293-654DE53460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47D7-0821-463D-A555-7EB10F9F888F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753D0-1E89-4904-8293-654DE53460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47D7-0821-463D-A555-7EB10F9F888F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753D0-1E89-4904-8293-654DE53460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47D7-0821-463D-A555-7EB10F9F888F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753D0-1E89-4904-8293-654DE53460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47D7-0821-463D-A555-7EB10F9F888F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753D0-1E89-4904-8293-654DE53460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47D7-0821-463D-A555-7EB10F9F888F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753D0-1E89-4904-8293-654DE534600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47D7-0821-463D-A555-7EB10F9F888F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8753D0-1E89-4904-8293-654DE534600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68753D0-1E89-4904-8293-654DE534600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0F147D7-0821-463D-A555-7EB10F9F888F}" type="datetimeFigureOut">
              <a:rPr lang="en-US" smtClean="0"/>
              <a:t>3/11/2015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s1.calstatela.edu/~cs120sXX/index.html" TargetMode="External"/><Relationship Id="rId2" Type="http://schemas.openxmlformats.org/officeDocument/2006/relationships/hyperlink" Target="http://cs1.calstatela.edu/~cs120sXX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buntu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120 Extra:</a:t>
            </a:r>
            <a:br>
              <a:rPr lang="en-US" dirty="0" smtClean="0"/>
            </a:br>
            <a:r>
              <a:rPr lang="en-US" dirty="0" smtClean="0"/>
              <a:t>The CS1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Tarik Booker</a:t>
            </a:r>
          </a:p>
          <a:p>
            <a:r>
              <a:rPr lang="en-US" dirty="0" smtClean="0"/>
              <a:t>CS 120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6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Terminal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is just like your computer, only different.</a:t>
            </a:r>
          </a:p>
          <a:p>
            <a:pPr lvl="1"/>
            <a:r>
              <a:rPr lang="en-US" dirty="0" smtClean="0"/>
              <a:t>File / Folder Structure is similar</a:t>
            </a:r>
          </a:p>
          <a:p>
            <a:pPr lvl="1"/>
            <a:r>
              <a:rPr lang="en-US" dirty="0" smtClean="0"/>
              <a:t>Compare with relative URL’s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19400" y="3429000"/>
            <a:ext cx="2133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5410200"/>
            <a:ext cx="2133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71800" y="3048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Folder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0" y="3505200"/>
            <a:ext cx="167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File1</a:t>
            </a:r>
          </a:p>
          <a:p>
            <a:r>
              <a:rPr lang="en-US" dirty="0" smtClean="0"/>
              <a:t>File2</a:t>
            </a:r>
          </a:p>
          <a:p>
            <a:r>
              <a:rPr lang="en-US" dirty="0" smtClean="0"/>
              <a:t>Folder 2</a:t>
            </a:r>
          </a:p>
          <a:p>
            <a:r>
              <a:rPr lang="en-US" dirty="0" smtClean="0"/>
              <a:t>Folder 3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29145" y="50408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Folder 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5486400"/>
            <a:ext cx="1662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File a</a:t>
            </a:r>
          </a:p>
          <a:p>
            <a:r>
              <a:rPr lang="en-US" sz="1200" dirty="0" smtClean="0"/>
              <a:t>File b</a:t>
            </a:r>
          </a:p>
          <a:p>
            <a:r>
              <a:rPr lang="en-US" sz="1200" dirty="0" smtClean="0"/>
              <a:t>File c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5486400" y="5373469"/>
            <a:ext cx="2133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48745" y="500413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Folder 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5449669"/>
            <a:ext cx="1662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File x</a:t>
            </a:r>
          </a:p>
          <a:p>
            <a:r>
              <a:rPr lang="en-US" sz="1200" dirty="0" smtClean="0"/>
              <a:t>File y</a:t>
            </a:r>
          </a:p>
          <a:p>
            <a:r>
              <a:rPr lang="en-US" sz="1200" dirty="0" smtClean="0"/>
              <a:t>File z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8" idx="1"/>
            <a:endCxn id="9" idx="0"/>
          </p:cNvCxnSpPr>
          <p:nvPr/>
        </p:nvCxnSpPr>
        <p:spPr>
          <a:xfrm flipH="1">
            <a:off x="2043545" y="4243864"/>
            <a:ext cx="1004455" cy="7970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2" idx="1"/>
          </p:cNvCxnSpPr>
          <p:nvPr/>
        </p:nvCxnSpPr>
        <p:spPr>
          <a:xfrm>
            <a:off x="3962400" y="4495800"/>
            <a:ext cx="1586345" cy="6930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48745" y="2590800"/>
            <a:ext cx="2376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Folders can also be called </a:t>
            </a:r>
            <a:r>
              <a:rPr lang="en-US" b="1" i="1" u="sng" dirty="0" smtClean="0">
                <a:solidFill>
                  <a:srgbClr val="7030A0"/>
                </a:solidFill>
              </a:rPr>
              <a:t>directories</a:t>
            </a:r>
            <a:endParaRPr lang="en-US" b="1" i="1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87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/>
          <p:nvPr/>
        </p:nvCxnSpPr>
        <p:spPr>
          <a:xfrm flipH="1">
            <a:off x="2171700" y="4038600"/>
            <a:ext cx="3086100" cy="4103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2133600" y="3238500"/>
            <a:ext cx="3124200" cy="494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Terminal </a:t>
            </a:r>
            <a:r>
              <a:rPr lang="en-US" dirty="0" smtClean="0"/>
              <a:t>Structure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terminal moves from </a:t>
            </a:r>
            <a:r>
              <a:rPr lang="en-US" i="1" u="sng" dirty="0" smtClean="0"/>
              <a:t>folder to folder</a:t>
            </a:r>
            <a:endParaRPr lang="en-US" i="1" dirty="0" smtClean="0"/>
          </a:p>
          <a:p>
            <a:pPr lvl="1"/>
            <a:r>
              <a:rPr lang="en-US" dirty="0" smtClean="0"/>
              <a:t>(or </a:t>
            </a:r>
            <a:r>
              <a:rPr lang="en-US" i="1" u="sng" dirty="0" smtClean="0"/>
              <a:t>directory to directory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can use commands to change what folder (directory) the terminal is in</a:t>
            </a:r>
          </a:p>
          <a:p>
            <a:pPr lvl="1"/>
            <a:r>
              <a:rPr lang="en-US" dirty="0" smtClean="0"/>
              <a:t>Can also do things to files within the </a:t>
            </a:r>
            <a:r>
              <a:rPr lang="en-US" i="1" dirty="0" smtClean="0"/>
              <a:t>current directory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57800" y="2590800"/>
            <a:ext cx="2667000" cy="2667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2971800"/>
            <a:ext cx="14478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38800" y="22214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Terminal Window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27710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Folder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685800" y="3599295"/>
            <a:ext cx="14478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3398496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Folder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723900" y="4315599"/>
            <a:ext cx="14478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7700" y="41148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Folder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2590800" y="4315598"/>
            <a:ext cx="14478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14600" y="4114799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Folder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2552700" y="3661594"/>
            <a:ext cx="14478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476500" y="3460795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Folder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352800" y="4876800"/>
            <a:ext cx="14478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76600" y="46760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Folder</a:t>
            </a:r>
            <a:endParaRPr lang="en-US" sz="1200" dirty="0"/>
          </a:p>
        </p:txBody>
      </p:sp>
      <p:cxnSp>
        <p:nvCxnSpPr>
          <p:cNvPr id="19" name="Straight Arrow Connector 18"/>
          <p:cNvCxnSpPr>
            <a:stCxn id="5" idx="2"/>
          </p:cNvCxnSpPr>
          <p:nvPr/>
        </p:nvCxnSpPr>
        <p:spPr>
          <a:xfrm flipH="1">
            <a:off x="1219200" y="3238500"/>
            <a:ext cx="114300" cy="360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5" idx="1"/>
          </p:cNvCxnSpPr>
          <p:nvPr/>
        </p:nvCxnSpPr>
        <p:spPr>
          <a:xfrm>
            <a:off x="2057400" y="3238500"/>
            <a:ext cx="419100" cy="360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276350" y="3865995"/>
            <a:ext cx="57150" cy="4496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24200" y="3928294"/>
            <a:ext cx="76200" cy="3873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7" idx="3"/>
          </p:cNvCxnSpPr>
          <p:nvPr/>
        </p:nvCxnSpPr>
        <p:spPr>
          <a:xfrm>
            <a:off x="3886200" y="4582299"/>
            <a:ext cx="228600" cy="232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133600" y="2971800"/>
            <a:ext cx="31242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038600" y="3599295"/>
            <a:ext cx="1219200" cy="1956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076700" y="4315598"/>
            <a:ext cx="1181100" cy="1333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800600" y="4953000"/>
            <a:ext cx="457200" cy="571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11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Linux Terminal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few basic Linux commands that are useful:</a:t>
            </a:r>
          </a:p>
          <a:p>
            <a:pPr lvl="1"/>
            <a:r>
              <a:rPr lang="en-US" dirty="0" smtClean="0"/>
              <a:t>Directory Commands:</a:t>
            </a:r>
          </a:p>
          <a:p>
            <a:pPr lvl="2"/>
            <a:r>
              <a:rPr lang="en-US" dirty="0" err="1" smtClean="0"/>
              <a:t>ls</a:t>
            </a:r>
            <a:r>
              <a:rPr lang="en-US" dirty="0" smtClean="0"/>
              <a:t> 	list (display all files within a) directory</a:t>
            </a:r>
          </a:p>
          <a:p>
            <a:pPr lvl="2"/>
            <a:r>
              <a:rPr lang="en-US" dirty="0" smtClean="0"/>
              <a:t>cd 	change directory</a:t>
            </a:r>
          </a:p>
          <a:p>
            <a:pPr lvl="2"/>
            <a:r>
              <a:rPr lang="en-US" dirty="0" err="1" smtClean="0"/>
              <a:t>mkdir</a:t>
            </a:r>
            <a:r>
              <a:rPr lang="en-US" dirty="0" smtClean="0"/>
              <a:t>	make (a) directory</a:t>
            </a:r>
          </a:p>
          <a:p>
            <a:pPr lvl="2"/>
            <a:r>
              <a:rPr lang="en-US" dirty="0" err="1" smtClean="0"/>
              <a:t>rmdir</a:t>
            </a:r>
            <a:r>
              <a:rPr lang="en-US" dirty="0" smtClean="0"/>
              <a:t>	remove (a) directory</a:t>
            </a:r>
          </a:p>
          <a:p>
            <a:pPr lvl="2"/>
            <a:r>
              <a:rPr lang="en-US" dirty="0" err="1" smtClean="0"/>
              <a:t>pwd</a:t>
            </a:r>
            <a:r>
              <a:rPr lang="en-US" dirty="0" smtClean="0"/>
              <a:t>	show the current directory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File Commands:</a:t>
            </a:r>
          </a:p>
          <a:p>
            <a:pPr lvl="2"/>
            <a:r>
              <a:rPr lang="en-US" dirty="0" err="1" smtClean="0"/>
              <a:t>cp</a:t>
            </a:r>
            <a:r>
              <a:rPr lang="en-US" dirty="0" smtClean="0"/>
              <a:t>	copy (a file)</a:t>
            </a:r>
          </a:p>
          <a:p>
            <a:pPr lvl="2"/>
            <a:r>
              <a:rPr lang="en-US" dirty="0" smtClean="0"/>
              <a:t>mv	move (a file)</a:t>
            </a:r>
          </a:p>
          <a:p>
            <a:pPr lvl="2"/>
            <a:r>
              <a:rPr lang="en-US" dirty="0" err="1" smtClean="0"/>
              <a:t>rm</a:t>
            </a:r>
            <a:r>
              <a:rPr lang="en-US" dirty="0" smtClean="0"/>
              <a:t>	remove (delete) a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ls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“List”</a:t>
            </a:r>
          </a:p>
          <a:p>
            <a:pPr lvl="1"/>
            <a:r>
              <a:rPr lang="en-US" dirty="0" smtClean="0"/>
              <a:t>Display all files and folders contained within the current directory </a:t>
            </a:r>
          </a:p>
          <a:p>
            <a:pPr lvl="2"/>
            <a:r>
              <a:rPr lang="en-US" dirty="0" smtClean="0"/>
              <a:t>The directory the terminal is currently in</a:t>
            </a:r>
          </a:p>
          <a:p>
            <a:pPr lvl="1"/>
            <a:r>
              <a:rPr lang="en-US" dirty="0" smtClean="0"/>
              <a:t>Type in “</a:t>
            </a:r>
            <a:r>
              <a:rPr lang="en-US" dirty="0" err="1" smtClean="0"/>
              <a:t>ls</a:t>
            </a:r>
            <a:r>
              <a:rPr lang="en-US" dirty="0" smtClean="0"/>
              <a:t> -l” (dash l) to display a “long” view of the files</a:t>
            </a:r>
          </a:p>
          <a:p>
            <a:pPr lvl="2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906"/>
          <a:stretch/>
        </p:blipFill>
        <p:spPr bwMode="auto">
          <a:xfrm>
            <a:off x="1524000" y="3352800"/>
            <a:ext cx="5486400" cy="2676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94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cd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“Change Directory”</a:t>
            </a:r>
          </a:p>
          <a:p>
            <a:pPr lvl="1"/>
            <a:r>
              <a:rPr lang="en-US" dirty="0" smtClean="0"/>
              <a:t>Moves the terminal to whatever directory (folder) you specify</a:t>
            </a:r>
          </a:p>
          <a:p>
            <a:pPr lvl="1"/>
            <a:r>
              <a:rPr lang="en-US" dirty="0" smtClean="0"/>
              <a:t>cd [</a:t>
            </a:r>
            <a:r>
              <a:rPr lang="en-US" dirty="0" err="1" smtClean="0"/>
              <a:t>name_of_folder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Type “cd </a:t>
            </a:r>
            <a:r>
              <a:rPr lang="en-US" dirty="0" err="1" smtClean="0"/>
              <a:t>public_html</a:t>
            </a:r>
            <a:r>
              <a:rPr lang="en-US" dirty="0" smtClean="0"/>
              <a:t>” to move into the </a:t>
            </a:r>
            <a:r>
              <a:rPr lang="en-US" dirty="0" err="1" smtClean="0"/>
              <a:t>public_html</a:t>
            </a:r>
            <a:r>
              <a:rPr lang="en-US" dirty="0" smtClean="0"/>
              <a:t> folder.</a:t>
            </a:r>
          </a:p>
          <a:p>
            <a:pPr lvl="3"/>
            <a:r>
              <a:rPr lang="en-US" dirty="0" smtClean="0"/>
              <a:t>This folder will contain your website</a:t>
            </a:r>
          </a:p>
          <a:p>
            <a:pPr lvl="2"/>
            <a:r>
              <a:rPr lang="en-US" dirty="0" smtClean="0"/>
              <a:t>Type “cd ..” to move back into the “parent directory”</a:t>
            </a:r>
          </a:p>
          <a:p>
            <a:pPr lvl="3"/>
            <a:r>
              <a:rPr lang="en-US" dirty="0" smtClean="0"/>
              <a:t>The folder “above” your folder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97"/>
          <a:stretch/>
        </p:blipFill>
        <p:spPr bwMode="auto">
          <a:xfrm>
            <a:off x="2590800" y="3936499"/>
            <a:ext cx="5029200" cy="278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552586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I made these folders in class: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81200" y="59436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66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mkdir</a:t>
            </a:r>
            <a:r>
              <a:rPr lang="en-US" dirty="0" smtClean="0"/>
              <a:t> Command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“Make Directory”</a:t>
            </a:r>
          </a:p>
          <a:p>
            <a:pPr lvl="1"/>
            <a:r>
              <a:rPr lang="en-US" dirty="0" smtClean="0"/>
              <a:t>Create a new directory (folder) within whatever folder your terminal is currently at</a:t>
            </a:r>
          </a:p>
          <a:p>
            <a:pPr lvl="2"/>
            <a:r>
              <a:rPr lang="en-US" dirty="0" err="1" smtClean="0"/>
              <a:t>mkdir</a:t>
            </a:r>
            <a:r>
              <a:rPr lang="en-US" dirty="0" smtClean="0"/>
              <a:t> [</a:t>
            </a:r>
            <a:r>
              <a:rPr lang="en-US" dirty="0" err="1" smtClean="0"/>
              <a:t>folder_name</a:t>
            </a:r>
            <a:r>
              <a:rPr lang="en-US" dirty="0" smtClean="0"/>
              <a:t>]</a:t>
            </a:r>
          </a:p>
          <a:p>
            <a:pPr lvl="3"/>
            <a:r>
              <a:rPr lang="en-US" dirty="0" smtClean="0"/>
              <a:t>Creates a new folder with the name you specify</a:t>
            </a:r>
          </a:p>
          <a:p>
            <a:pPr lvl="2"/>
            <a:r>
              <a:rPr lang="en-US" dirty="0" smtClean="0"/>
              <a:t>“</a:t>
            </a:r>
            <a:r>
              <a:rPr lang="en-US" dirty="0" err="1" smtClean="0"/>
              <a:t>mkdir</a:t>
            </a:r>
            <a:r>
              <a:rPr lang="en-US" dirty="0" smtClean="0"/>
              <a:t> media” creates a new folder named media (within whatever folder the terminal is in)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011"/>
          <a:stretch/>
        </p:blipFill>
        <p:spPr bwMode="auto">
          <a:xfrm>
            <a:off x="1295400" y="4038600"/>
            <a:ext cx="5762625" cy="2176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671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rmdir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“Remove directory”</a:t>
            </a:r>
          </a:p>
          <a:p>
            <a:pPr lvl="1"/>
            <a:r>
              <a:rPr lang="en-US" dirty="0" smtClean="0"/>
              <a:t>Removes whatever directory you name</a:t>
            </a:r>
          </a:p>
          <a:p>
            <a:pPr lvl="1"/>
            <a:r>
              <a:rPr lang="en-US" dirty="0" err="1" smtClean="0"/>
              <a:t>rmdir</a:t>
            </a:r>
            <a:r>
              <a:rPr lang="en-US" dirty="0" smtClean="0"/>
              <a:t> [</a:t>
            </a:r>
            <a:r>
              <a:rPr lang="en-US" dirty="0" err="1" smtClean="0"/>
              <a:t>directory_name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rmdir</a:t>
            </a:r>
            <a:r>
              <a:rPr lang="en-US" dirty="0" smtClean="0"/>
              <a:t> media” removes the folder I created</a:t>
            </a:r>
          </a:p>
          <a:p>
            <a:pPr lvl="2"/>
            <a:r>
              <a:rPr lang="en-US" dirty="0" smtClean="0"/>
              <a:t>Note: You will not be able to remove folders that currently have files contained within!  </a:t>
            </a:r>
          </a:p>
          <a:p>
            <a:pPr lvl="2"/>
            <a:r>
              <a:rPr lang="en-US" dirty="0" smtClean="0"/>
              <a:t>Remove the files first before you delete the folder!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230"/>
          <a:stretch/>
        </p:blipFill>
        <p:spPr bwMode="auto">
          <a:xfrm>
            <a:off x="1295400" y="4038600"/>
            <a:ext cx="5762625" cy="2601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661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pwd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“Print working directory”</a:t>
            </a:r>
          </a:p>
          <a:p>
            <a:pPr lvl="1"/>
            <a:r>
              <a:rPr lang="en-US" dirty="0" smtClean="0"/>
              <a:t>Shows the </a:t>
            </a:r>
            <a:r>
              <a:rPr lang="en-US" b="1" u="sng" dirty="0" smtClean="0"/>
              <a:t>full pathname</a:t>
            </a:r>
            <a:r>
              <a:rPr lang="en-US" dirty="0" smtClean="0"/>
              <a:t> of the folder you’re in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pwd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Note: This is the pathway of the folder </a:t>
            </a:r>
            <a:r>
              <a:rPr lang="en-US" b="1" i="1" u="sng" dirty="0" smtClean="0"/>
              <a:t>on the remote computer</a:t>
            </a:r>
          </a:p>
          <a:p>
            <a:pPr lvl="2"/>
            <a:r>
              <a:rPr lang="en-US" dirty="0" smtClean="0"/>
              <a:t>You may not (definitely here) be able to access </a:t>
            </a:r>
            <a:r>
              <a:rPr lang="en-US" b="1" i="1" dirty="0" smtClean="0"/>
              <a:t>higher folders</a:t>
            </a:r>
            <a:r>
              <a:rPr lang="en-US" dirty="0" smtClean="0"/>
              <a:t> than the one you are assigned!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791"/>
          <a:stretch/>
        </p:blipFill>
        <p:spPr bwMode="auto">
          <a:xfrm>
            <a:off x="1371600" y="3886200"/>
            <a:ext cx="5762625" cy="1752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428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folder name and a forward slash (/) to add a </a:t>
            </a:r>
            <a:r>
              <a:rPr lang="en-US" b="1" i="1" u="sng" dirty="0" smtClean="0"/>
              <a:t>path</a:t>
            </a:r>
            <a:r>
              <a:rPr lang="en-US" dirty="0" smtClean="0"/>
              <a:t> to a file.  </a:t>
            </a:r>
          </a:p>
          <a:p>
            <a:pPr lvl="1"/>
            <a:r>
              <a:rPr lang="en-US" dirty="0" smtClean="0"/>
              <a:t>Can use this to access files and locations </a:t>
            </a:r>
            <a:r>
              <a:rPr lang="en-US" b="1" i="1" dirty="0" smtClean="0"/>
              <a:t>outside the terminal window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. (single dot) and .. (double dot) to access the current directory and parent directory</a:t>
            </a:r>
          </a:p>
          <a:p>
            <a:pPr lvl="2"/>
            <a:r>
              <a:rPr lang="en-US" dirty="0" smtClean="0"/>
              <a:t>Can combine multiple folders into one path</a:t>
            </a:r>
          </a:p>
          <a:p>
            <a:pPr lvl="3"/>
            <a:r>
              <a:rPr lang="en-US" dirty="0" smtClean="0"/>
              <a:t>“</a:t>
            </a:r>
            <a:r>
              <a:rPr lang="en-US" dirty="0" err="1" smtClean="0"/>
              <a:t>ls</a:t>
            </a:r>
            <a:r>
              <a:rPr lang="en-US" dirty="0" smtClean="0"/>
              <a:t> ../”</a:t>
            </a:r>
          </a:p>
          <a:p>
            <a:pPr lvl="4"/>
            <a:r>
              <a:rPr lang="en-US" dirty="0" smtClean="0"/>
              <a:t>Lists all files and folders within the parent directory</a:t>
            </a:r>
          </a:p>
          <a:p>
            <a:pPr lvl="1"/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93"/>
          <a:stretch/>
        </p:blipFill>
        <p:spPr bwMode="auto">
          <a:xfrm>
            <a:off x="1600200" y="4521777"/>
            <a:ext cx="5762625" cy="2260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61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are basic file commands to work with:</a:t>
            </a:r>
          </a:p>
          <a:p>
            <a:pPr lvl="1"/>
            <a:r>
              <a:rPr lang="en-US" dirty="0" err="1" smtClean="0"/>
              <a:t>cp</a:t>
            </a:r>
            <a:endParaRPr lang="en-US" dirty="0" smtClean="0"/>
          </a:p>
          <a:p>
            <a:pPr lvl="1"/>
            <a:r>
              <a:rPr lang="en-US" dirty="0" smtClean="0"/>
              <a:t>mv</a:t>
            </a:r>
          </a:p>
          <a:p>
            <a:pPr lvl="1"/>
            <a:r>
              <a:rPr lang="en-US" dirty="0" err="1" smtClean="0"/>
              <a:t>rm</a:t>
            </a:r>
            <a:endParaRPr lang="en-US" dirty="0" smtClean="0"/>
          </a:p>
          <a:p>
            <a:r>
              <a:rPr lang="en-US" dirty="0" smtClean="0"/>
              <a:t>These can include pathnames in order to access files and folders not </a:t>
            </a:r>
            <a:r>
              <a:rPr lang="en-US" b="1" i="1" dirty="0" smtClean="0"/>
              <a:t>in the current directory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There are many (many, many) more commands, but you really only need these for class</a:t>
            </a:r>
          </a:p>
        </p:txBody>
      </p:sp>
    </p:spTree>
    <p:extLst>
      <p:ext uri="{BB962C8B-B14F-4D97-AF65-F5344CB8AC3E}">
        <p14:creationId xmlns:p14="http://schemas.microsoft.com/office/powerpoint/2010/main" val="205996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Accessing the Server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Navigating a Linux Environment</a:t>
            </a:r>
          </a:p>
          <a:p>
            <a:endParaRPr lang="en-US" dirty="0" smtClean="0"/>
          </a:p>
          <a:p>
            <a:r>
              <a:rPr lang="en-US" dirty="0" smtClean="0"/>
              <a:t>Basic </a:t>
            </a:r>
            <a:r>
              <a:rPr lang="en-US" dirty="0" smtClean="0"/>
              <a:t>Commands</a:t>
            </a:r>
          </a:p>
          <a:p>
            <a:endParaRPr lang="en-US" dirty="0"/>
          </a:p>
          <a:p>
            <a:r>
              <a:rPr lang="en-US" dirty="0" smtClean="0"/>
              <a:t>Built in Text Editors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Transferring Documents</a:t>
            </a:r>
          </a:p>
          <a:p>
            <a:endParaRPr lang="en-US" dirty="0"/>
          </a:p>
          <a:p>
            <a:r>
              <a:rPr lang="en-US" dirty="0" smtClean="0"/>
              <a:t>Displaying your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cp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“Copy”</a:t>
            </a:r>
          </a:p>
          <a:p>
            <a:pPr lvl="1"/>
            <a:r>
              <a:rPr lang="en-US" dirty="0" smtClean="0"/>
              <a:t>Copies a file</a:t>
            </a:r>
          </a:p>
          <a:p>
            <a:pPr lvl="1"/>
            <a:r>
              <a:rPr lang="en-US" dirty="0" err="1" smtClean="0"/>
              <a:t>cp</a:t>
            </a:r>
            <a:r>
              <a:rPr lang="en-US" dirty="0" smtClean="0"/>
              <a:t> [</a:t>
            </a:r>
            <a:r>
              <a:rPr lang="en-US" dirty="0" err="1" smtClean="0"/>
              <a:t>filename_to</a:t>
            </a:r>
            <a:r>
              <a:rPr lang="en-US" dirty="0" smtClean="0"/>
              <a:t> _copy] [</a:t>
            </a:r>
            <a:r>
              <a:rPr lang="en-US" dirty="0" err="1" smtClean="0"/>
              <a:t>name_of_copy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Copies the first file to the second file.</a:t>
            </a:r>
          </a:p>
          <a:p>
            <a:pPr lvl="2"/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93"/>
          <a:stretch/>
        </p:blipFill>
        <p:spPr bwMode="auto">
          <a:xfrm>
            <a:off x="1295400" y="3581400"/>
            <a:ext cx="5762625" cy="2260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842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mv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“Move”</a:t>
            </a:r>
          </a:p>
          <a:p>
            <a:pPr lvl="1"/>
            <a:r>
              <a:rPr lang="en-US" dirty="0" smtClean="0"/>
              <a:t>Move a file from one place to another.</a:t>
            </a:r>
          </a:p>
          <a:p>
            <a:pPr lvl="2"/>
            <a:r>
              <a:rPr lang="en-US" dirty="0" smtClean="0"/>
              <a:t>move [filename] [path][</a:t>
            </a:r>
            <a:r>
              <a:rPr lang="en-US" dirty="0" err="1" smtClean="0"/>
              <a:t>new_filename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If there is no path specified, this becomes a file </a:t>
            </a:r>
            <a:r>
              <a:rPr lang="en-US" b="1" dirty="0" smtClean="0"/>
              <a:t>rename</a:t>
            </a:r>
            <a:r>
              <a:rPr lang="en-US" dirty="0" smtClean="0"/>
              <a:t> </a:t>
            </a:r>
          </a:p>
          <a:p>
            <a:pPr lvl="2"/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67"/>
          <a:stretch/>
        </p:blipFill>
        <p:spPr bwMode="auto">
          <a:xfrm>
            <a:off x="1371600" y="3505200"/>
            <a:ext cx="5762625" cy="2638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64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rm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“Remove”</a:t>
            </a:r>
          </a:p>
          <a:p>
            <a:pPr lvl="1"/>
            <a:r>
              <a:rPr lang="en-US" dirty="0" smtClean="0"/>
              <a:t>Deletes a file</a:t>
            </a:r>
          </a:p>
          <a:p>
            <a:pPr lvl="2"/>
            <a:r>
              <a:rPr lang="en-US" dirty="0" err="1" smtClean="0"/>
              <a:t>rm</a:t>
            </a:r>
            <a:r>
              <a:rPr lang="en-US" dirty="0" smtClean="0"/>
              <a:t> [filename]</a:t>
            </a:r>
          </a:p>
          <a:p>
            <a:pPr lvl="2"/>
            <a:endParaRPr 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49"/>
          <a:stretch/>
        </p:blipFill>
        <p:spPr bwMode="auto">
          <a:xfrm>
            <a:off x="1219200" y="2971800"/>
            <a:ext cx="5762625" cy="2925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54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Fancy things:</a:t>
            </a:r>
          </a:p>
          <a:p>
            <a:pPr lvl="2"/>
            <a:r>
              <a:rPr lang="en-US" dirty="0" smtClean="0"/>
              <a:t>man [</a:t>
            </a:r>
            <a:r>
              <a:rPr lang="en-US" dirty="0" err="1" smtClean="0"/>
              <a:t>command_name</a:t>
            </a:r>
            <a:r>
              <a:rPr lang="en-US" dirty="0" smtClean="0"/>
              <a:t>] </a:t>
            </a:r>
          </a:p>
          <a:p>
            <a:pPr lvl="3"/>
            <a:r>
              <a:rPr lang="en-US" dirty="0" smtClean="0"/>
              <a:t>View the built in manual for a command</a:t>
            </a:r>
          </a:p>
          <a:p>
            <a:pPr lvl="2"/>
            <a:r>
              <a:rPr lang="en-US" dirty="0" smtClean="0"/>
              <a:t>cd ~</a:t>
            </a:r>
          </a:p>
          <a:p>
            <a:pPr lvl="3"/>
            <a:r>
              <a:rPr lang="en-US" dirty="0" smtClean="0"/>
              <a:t>Move the terminal to your top level folder</a:t>
            </a:r>
          </a:p>
          <a:p>
            <a:pPr lvl="2"/>
            <a:r>
              <a:rPr lang="en-US" dirty="0" smtClean="0"/>
              <a:t>more [filename]</a:t>
            </a:r>
          </a:p>
          <a:p>
            <a:pPr lvl="3"/>
            <a:r>
              <a:rPr lang="en-US" dirty="0" smtClean="0"/>
              <a:t>Display the contents of a (text) file</a:t>
            </a:r>
          </a:p>
          <a:p>
            <a:endParaRPr lang="en-US" dirty="0" smtClean="0"/>
          </a:p>
          <a:p>
            <a:r>
              <a:rPr lang="en-US" dirty="0" smtClean="0"/>
              <a:t>You can also use built in </a:t>
            </a:r>
            <a:r>
              <a:rPr lang="en-US" i="1" dirty="0" smtClean="0"/>
              <a:t>text editors</a:t>
            </a:r>
            <a:r>
              <a:rPr lang="en-US" dirty="0" smtClean="0"/>
              <a:t> to edit your files remotely.</a:t>
            </a:r>
          </a:p>
          <a:p>
            <a:pPr lvl="1"/>
            <a:r>
              <a:rPr lang="en-US" dirty="0" err="1" smtClean="0"/>
              <a:t>Nano</a:t>
            </a:r>
            <a:endParaRPr lang="en-US" dirty="0" smtClean="0"/>
          </a:p>
          <a:p>
            <a:pPr lvl="2"/>
            <a:r>
              <a:rPr lang="en-US" dirty="0" smtClean="0"/>
              <a:t>We will cover this editor</a:t>
            </a:r>
          </a:p>
          <a:p>
            <a:pPr lvl="2"/>
            <a:r>
              <a:rPr lang="en-US" dirty="0" err="1" smtClean="0"/>
              <a:t>Emacs</a:t>
            </a:r>
            <a:r>
              <a:rPr lang="en-US" dirty="0" smtClean="0"/>
              <a:t>, </a:t>
            </a:r>
            <a:r>
              <a:rPr lang="en-US" dirty="0" smtClean="0"/>
              <a:t>Vi are others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2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Nano</a:t>
            </a:r>
            <a:r>
              <a:rPr lang="en-US" dirty="0" smtClean="0"/>
              <a:t>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in </a:t>
            </a:r>
            <a:r>
              <a:rPr lang="en-US" dirty="0" err="1" smtClean="0"/>
              <a:t>nano</a:t>
            </a:r>
            <a:r>
              <a:rPr lang="en-US" dirty="0" smtClean="0"/>
              <a:t> [filename]</a:t>
            </a:r>
          </a:p>
          <a:p>
            <a:pPr lvl="2"/>
            <a:r>
              <a:rPr lang="en-US" dirty="0" smtClean="0"/>
              <a:t>If [filename] exists it will edit that file</a:t>
            </a:r>
          </a:p>
          <a:p>
            <a:pPr lvl="2"/>
            <a:r>
              <a:rPr lang="en-US" dirty="0" smtClean="0"/>
              <a:t>If [filename] is new, it will create a new file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80" b="67359"/>
          <a:stretch/>
        </p:blipFill>
        <p:spPr bwMode="auto">
          <a:xfrm>
            <a:off x="5029200" y="838200"/>
            <a:ext cx="3285836" cy="1579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400" y="2667000"/>
            <a:ext cx="4808400" cy="403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619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Nano</a:t>
            </a:r>
            <a:r>
              <a:rPr lang="en-US" dirty="0" smtClean="0"/>
              <a:t> Editor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not be able to use the mouse in this editor – you will have to use the keyboard only.</a:t>
            </a:r>
          </a:p>
          <a:p>
            <a:pPr lvl="1"/>
            <a:r>
              <a:rPr lang="en-US" dirty="0" smtClean="0"/>
              <a:t>Use the arrow keys to navigate</a:t>
            </a:r>
          </a:p>
          <a:p>
            <a:pPr lvl="1"/>
            <a:r>
              <a:rPr lang="en-US" dirty="0" smtClean="0"/>
              <a:t>The commands at the bottom require you to hold down the “control” (ctrl) key first.</a:t>
            </a:r>
          </a:p>
          <a:p>
            <a:pPr lvl="2"/>
            <a:r>
              <a:rPr lang="en-US" dirty="0" smtClean="0"/>
              <a:t>Ctrl + x 		Exit</a:t>
            </a:r>
          </a:p>
          <a:p>
            <a:pPr lvl="2"/>
            <a:r>
              <a:rPr lang="en-US" dirty="0" smtClean="0"/>
              <a:t>Ctrl + o		Save (write out)</a:t>
            </a:r>
          </a:p>
          <a:p>
            <a:pPr lvl="2"/>
            <a:r>
              <a:rPr lang="en-US" dirty="0" smtClean="0"/>
              <a:t>Ctrl + k		Cut text</a:t>
            </a:r>
          </a:p>
          <a:p>
            <a:pPr lvl="2"/>
            <a:r>
              <a:rPr lang="en-US" dirty="0" smtClean="0"/>
              <a:t>Ctrl + u		Paste (uncut text)</a:t>
            </a:r>
          </a:p>
          <a:p>
            <a:endParaRPr lang="en-US" dirty="0" smtClean="0"/>
          </a:p>
          <a:p>
            <a:r>
              <a:rPr lang="en-US" dirty="0" smtClean="0"/>
              <a:t>With this, you can edit files without having to move them back and forth (from your computer to CS1)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3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Nano</a:t>
            </a:r>
            <a:r>
              <a:rPr lang="en-US" dirty="0" smtClean="0"/>
              <a:t> Editor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There are other </a:t>
            </a:r>
            <a:r>
              <a:rPr lang="en-US" dirty="0" err="1" smtClean="0"/>
              <a:t>linux</a:t>
            </a:r>
            <a:r>
              <a:rPr lang="en-US" dirty="0" smtClean="0"/>
              <a:t> text editors (</a:t>
            </a:r>
            <a:r>
              <a:rPr lang="en-US" dirty="0" err="1" smtClean="0"/>
              <a:t>Emacs</a:t>
            </a:r>
            <a:r>
              <a:rPr lang="en-US" dirty="0" smtClean="0"/>
              <a:t>, vi)</a:t>
            </a:r>
          </a:p>
          <a:p>
            <a:pPr lvl="1"/>
            <a:r>
              <a:rPr lang="en-US" dirty="0" smtClean="0"/>
              <a:t>They are very complex</a:t>
            </a:r>
          </a:p>
          <a:p>
            <a:pPr lvl="2"/>
            <a:r>
              <a:rPr lang="en-US" dirty="0" smtClean="0"/>
              <a:t>Learn on your own (ask me about </a:t>
            </a:r>
            <a:r>
              <a:rPr lang="en-US" dirty="0" err="1"/>
              <a:t>E</a:t>
            </a:r>
            <a:r>
              <a:rPr lang="en-US" dirty="0" err="1" smtClean="0"/>
              <a:t>macs</a:t>
            </a:r>
            <a:r>
              <a:rPr lang="en-US" dirty="0" smtClean="0"/>
              <a:t>).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860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Transferring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Secure Shell Client also has a FTP (file transfer protocol) program that comes with it.</a:t>
            </a:r>
          </a:p>
          <a:p>
            <a:pPr lvl="1"/>
            <a:r>
              <a:rPr lang="en-US" dirty="0" smtClean="0"/>
              <a:t>Click the yellow folder button to open it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02"/>
          <a:stretch/>
        </p:blipFill>
        <p:spPr bwMode="auto">
          <a:xfrm>
            <a:off x="914400" y="3200400"/>
            <a:ext cx="5762625" cy="3498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429000" y="2667000"/>
            <a:ext cx="22860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02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Transferring Files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open the Secure FTP client (program)</a:t>
            </a:r>
          </a:p>
          <a:p>
            <a:pPr lvl="1"/>
            <a:r>
              <a:rPr lang="en-US" dirty="0" smtClean="0"/>
              <a:t>The left will list the file/folders of the computer you are using</a:t>
            </a:r>
          </a:p>
          <a:p>
            <a:pPr lvl="1"/>
            <a:r>
              <a:rPr lang="en-US" dirty="0" smtClean="0"/>
              <a:t>The right side will list the file/folders of the remote folder (CS1)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225" y="2781300"/>
            <a:ext cx="47643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461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Transferring Files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 click on each side to go to the files/folder you want.</a:t>
            </a:r>
          </a:p>
          <a:p>
            <a:pPr lvl="1"/>
            <a:r>
              <a:rPr lang="en-US" dirty="0" smtClean="0"/>
              <a:t>Then </a:t>
            </a:r>
            <a:r>
              <a:rPr lang="en-US" b="1" i="1" dirty="0" smtClean="0"/>
              <a:t>drag and drop</a:t>
            </a:r>
            <a:r>
              <a:rPr lang="en-US" dirty="0" smtClean="0"/>
              <a:t> a file (or folder) from one side to the other to transfer the file(s).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05100"/>
            <a:ext cx="47643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7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the CS1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have received an account name and password from me in class</a:t>
            </a:r>
          </a:p>
          <a:p>
            <a:endParaRPr lang="en-US" dirty="0"/>
          </a:p>
          <a:p>
            <a:r>
              <a:rPr lang="en-US" dirty="0" smtClean="0"/>
              <a:t>Your account is in the form of:</a:t>
            </a:r>
          </a:p>
          <a:p>
            <a:pPr lvl="1"/>
            <a:r>
              <a:rPr lang="en-US" dirty="0" smtClean="0"/>
              <a:t>cs120sXX</a:t>
            </a:r>
          </a:p>
          <a:p>
            <a:pPr lvl="1"/>
            <a:r>
              <a:rPr lang="en-US" dirty="0" smtClean="0"/>
              <a:t>Where “XX” is the number you are assigned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9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Your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URL for your website is:</a:t>
            </a:r>
          </a:p>
          <a:p>
            <a:pPr lvl="1"/>
            <a:r>
              <a:rPr lang="en-US" dirty="0" smtClean="0">
                <a:hlinkClick r:id="rId2"/>
              </a:rPr>
              <a:t>http://cs1.calstatela.edu/~cs120sXX/</a:t>
            </a:r>
            <a:endParaRPr lang="en-US" dirty="0" smtClean="0"/>
          </a:p>
          <a:p>
            <a:pPr lvl="2"/>
            <a:r>
              <a:rPr lang="en-US" dirty="0" smtClean="0"/>
              <a:t>Where XX = your assigned account number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Go to this page to check your progress.</a:t>
            </a:r>
          </a:p>
          <a:p>
            <a:pPr lvl="2"/>
            <a:r>
              <a:rPr lang="en-US" dirty="0" smtClean="0"/>
              <a:t>Note: The first page accessed in the folder is “index.html”</a:t>
            </a:r>
          </a:p>
          <a:p>
            <a:pPr lvl="3"/>
            <a:r>
              <a:rPr lang="en-US" dirty="0" smtClean="0"/>
              <a:t>Realistically, when you type in:</a:t>
            </a:r>
          </a:p>
          <a:p>
            <a:pPr lvl="4"/>
            <a:r>
              <a:rPr lang="en-US" dirty="0">
                <a:hlinkClick r:id="rId2"/>
              </a:rPr>
              <a:t>http://cs1.calstatela.edu/~cs120sXX/</a:t>
            </a:r>
            <a:endParaRPr lang="en-US" dirty="0"/>
          </a:p>
          <a:p>
            <a:pPr lvl="3"/>
            <a:r>
              <a:rPr lang="en-US" dirty="0" smtClean="0"/>
              <a:t>The browser is actually looking for:</a:t>
            </a:r>
          </a:p>
          <a:p>
            <a:pPr lvl="4"/>
            <a:r>
              <a:rPr lang="en-US" dirty="0">
                <a:hlinkClick r:id="rId3"/>
              </a:rPr>
              <a:t>http://cs1.calstatela.edu/~</a:t>
            </a:r>
            <a:r>
              <a:rPr lang="en-US" dirty="0" smtClean="0">
                <a:hlinkClick r:id="rId3"/>
              </a:rPr>
              <a:t>cs120sXX/index.html</a:t>
            </a:r>
            <a:endParaRPr lang="en-US" dirty="0" smtClean="0"/>
          </a:p>
          <a:p>
            <a:pPr lvl="4"/>
            <a:endParaRPr lang="en-US" dirty="0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9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Your Website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 create your own CSS, </a:t>
            </a:r>
            <a:r>
              <a:rPr lang="en-US" dirty="0" err="1"/>
              <a:t>Javascript</a:t>
            </a:r>
            <a:r>
              <a:rPr lang="en-US" dirty="0"/>
              <a:t> and Media folders</a:t>
            </a:r>
          </a:p>
          <a:p>
            <a:pPr lvl="1"/>
            <a:r>
              <a:rPr lang="en-US" dirty="0"/>
              <a:t>Make </a:t>
            </a:r>
            <a:r>
              <a:rPr lang="en-US" dirty="0" smtClean="0"/>
              <a:t>all your </a:t>
            </a:r>
            <a:r>
              <a:rPr lang="en-US" dirty="0"/>
              <a:t>CSS and </a:t>
            </a:r>
            <a:r>
              <a:rPr lang="en-US" dirty="0" err="1"/>
              <a:t>Javascript</a:t>
            </a:r>
            <a:r>
              <a:rPr lang="en-US" dirty="0"/>
              <a:t> external</a:t>
            </a:r>
          </a:p>
          <a:p>
            <a:pPr lvl="1"/>
            <a:r>
              <a:rPr lang="en-US" dirty="0"/>
              <a:t>Put your media (images, movies, audio) in the </a:t>
            </a:r>
            <a:r>
              <a:rPr lang="en-US" dirty="0" smtClean="0"/>
              <a:t>Media </a:t>
            </a:r>
            <a:r>
              <a:rPr lang="en-US" dirty="0"/>
              <a:t>folder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Good luck!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886200"/>
            <a:ext cx="2949862" cy="2476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the CS1 Server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</a:t>
            </a:r>
            <a:r>
              <a:rPr lang="en-US" b="1" dirty="0" smtClean="0"/>
              <a:t>SSH </a:t>
            </a:r>
            <a:r>
              <a:rPr lang="en-US" dirty="0" smtClean="0"/>
              <a:t>access to get into the CS1 Server</a:t>
            </a:r>
          </a:p>
          <a:p>
            <a:pPr lvl="1"/>
            <a:r>
              <a:rPr lang="en-US" dirty="0" smtClean="0"/>
              <a:t>Stands for “Secure Shell”</a:t>
            </a:r>
          </a:p>
          <a:p>
            <a:pPr lvl="1"/>
            <a:r>
              <a:rPr lang="en-US" dirty="0" smtClean="0"/>
              <a:t>A secure version of Telnet </a:t>
            </a:r>
          </a:p>
          <a:p>
            <a:pPr lvl="2"/>
            <a:r>
              <a:rPr lang="en-US" dirty="0" smtClean="0"/>
              <a:t>Terminal access to a remote computer</a:t>
            </a:r>
          </a:p>
          <a:p>
            <a:endParaRPr lang="en-US" dirty="0" smtClean="0"/>
          </a:p>
          <a:p>
            <a:r>
              <a:rPr lang="en-US" dirty="0" smtClean="0"/>
              <a:t>The school has Secure Shell Client on its network</a:t>
            </a:r>
          </a:p>
          <a:p>
            <a:pPr lvl="1"/>
            <a:r>
              <a:rPr lang="en-US" dirty="0" smtClean="0"/>
              <a:t>You will need this to access the server.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7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CS1 </a:t>
            </a:r>
            <a:r>
              <a:rPr lang="en-US" dirty="0" smtClean="0"/>
              <a:t>Server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secure shell is open:</a:t>
            </a:r>
          </a:p>
          <a:p>
            <a:r>
              <a:rPr lang="en-US" dirty="0" smtClean="0"/>
              <a:t>Connect to the CS1 Host:</a:t>
            </a:r>
          </a:p>
          <a:p>
            <a:pPr lvl="1"/>
            <a:r>
              <a:rPr lang="en-US" dirty="0" smtClean="0"/>
              <a:t>cs1.calstatela.edu</a:t>
            </a:r>
          </a:p>
          <a:p>
            <a:r>
              <a:rPr lang="en-US" dirty="0" smtClean="0"/>
              <a:t>Again, use your assigned student account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(This example is cs120s120)</a:t>
            </a:r>
          </a:p>
          <a:p>
            <a:pPr lvl="1"/>
            <a:endParaRPr lang="en-US" dirty="0"/>
          </a:p>
          <a:p>
            <a:pPr marL="411480" lvl="1" indent="0">
              <a:buNone/>
            </a:pPr>
            <a:r>
              <a:rPr lang="en-US" dirty="0" smtClean="0"/>
              <a:t>You will then be prompted</a:t>
            </a:r>
          </a:p>
          <a:p>
            <a:pPr marL="411480" lvl="1" indent="0">
              <a:buNone/>
            </a:pPr>
            <a:r>
              <a:rPr lang="en-US" dirty="0" smtClean="0"/>
              <a:t>to enter a password:</a:t>
            </a:r>
          </a:p>
          <a:p>
            <a:pPr marL="411480" lvl="1" indent="0">
              <a:buNone/>
            </a:pPr>
            <a:endParaRPr lang="en-US" dirty="0"/>
          </a:p>
          <a:p>
            <a:pPr marL="411480" lvl="1" indent="0">
              <a:buNone/>
            </a:pPr>
            <a:r>
              <a:rPr lang="en-US" dirty="0" smtClean="0"/>
              <a:t>(You can save the public key</a:t>
            </a:r>
          </a:p>
          <a:p>
            <a:pPr marL="411480" lvl="1" indent="0">
              <a:buNone/>
            </a:pPr>
            <a:r>
              <a:rPr lang="en-US" dirty="0" smtClean="0"/>
              <a:t>If you want)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4" t="9158" r="35871" b="38830"/>
          <a:stretch/>
        </p:blipFill>
        <p:spPr bwMode="auto">
          <a:xfrm>
            <a:off x="4191000" y="3124200"/>
            <a:ext cx="3998263" cy="335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665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the CS1 Server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you’re in the system, you will have to move everything to your </a:t>
            </a:r>
            <a:r>
              <a:rPr lang="en-US" dirty="0" err="1" smtClean="0"/>
              <a:t>public_html</a:t>
            </a:r>
            <a:r>
              <a:rPr lang="en-US" dirty="0" smtClean="0"/>
              <a:t> folder.</a:t>
            </a:r>
          </a:p>
          <a:p>
            <a:pPr lvl="1"/>
            <a:r>
              <a:rPr lang="en-US" dirty="0" smtClean="0"/>
              <a:t>Type “</a:t>
            </a:r>
            <a:r>
              <a:rPr lang="en-US" dirty="0" err="1" smtClean="0"/>
              <a:t>ls</a:t>
            </a:r>
            <a:r>
              <a:rPr lang="en-US" dirty="0" smtClean="0"/>
              <a:t>” to list items in your account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743200"/>
            <a:ext cx="4557712" cy="382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152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the CS1 Server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Congratulations! You’re in!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Next: Navigating a Linux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0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a Linux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CS1 Server is actually a (powerful) Linux computer</a:t>
            </a:r>
          </a:p>
          <a:p>
            <a:pPr lvl="1"/>
            <a:r>
              <a:rPr lang="en-US" dirty="0" smtClean="0"/>
              <a:t>Directly connected to the internet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Once you’re in, you’re essentially accessing a computer remotely</a:t>
            </a:r>
          </a:p>
          <a:p>
            <a:pPr lvl="1"/>
            <a:r>
              <a:rPr lang="en-US" dirty="0" smtClean="0"/>
              <a:t>Called a “terminal”</a:t>
            </a:r>
          </a:p>
          <a:p>
            <a:pPr lvl="1"/>
            <a:r>
              <a:rPr lang="en-US" dirty="0" smtClean="0"/>
              <a:t>Requires use of the “command-line”</a:t>
            </a:r>
          </a:p>
          <a:p>
            <a:pPr lvl="2"/>
            <a:r>
              <a:rPr lang="en-US" dirty="0" smtClean="0"/>
              <a:t>Navigating the computer by typing in commands</a:t>
            </a:r>
          </a:p>
          <a:p>
            <a:pPr lvl="2"/>
            <a:r>
              <a:rPr lang="en-US" dirty="0" smtClean="0"/>
              <a:t>Many different commands in Linux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Also possible on a Windows computer</a:t>
            </a:r>
          </a:p>
          <a:p>
            <a:pPr lvl="2"/>
            <a:r>
              <a:rPr lang="en-US" dirty="0" smtClean="0"/>
              <a:t>Run “</a:t>
            </a:r>
            <a:r>
              <a:rPr lang="en-US" dirty="0" err="1" smtClean="0"/>
              <a:t>cmd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Dos window (used before Windows)</a:t>
            </a:r>
          </a:p>
          <a:p>
            <a:pPr lvl="2"/>
            <a:r>
              <a:rPr lang="en-US" dirty="0" smtClean="0"/>
              <a:t>Different commands in Windows, than on 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97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533400"/>
            <a:ext cx="1816727" cy="2152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(mostly) by Linus Torvalds in 1991</a:t>
            </a:r>
          </a:p>
          <a:p>
            <a:pPr lvl="1"/>
            <a:r>
              <a:rPr lang="en-US" dirty="0" smtClean="0"/>
              <a:t>Free alternative operating system to UNIX</a:t>
            </a:r>
          </a:p>
          <a:p>
            <a:pPr lvl="2"/>
            <a:r>
              <a:rPr lang="en-US" dirty="0" smtClean="0"/>
              <a:t>UNIX = professional workstation operating system</a:t>
            </a:r>
          </a:p>
          <a:p>
            <a:endParaRPr lang="en-US" dirty="0"/>
          </a:p>
          <a:p>
            <a:r>
              <a:rPr lang="en-US" dirty="0" smtClean="0"/>
              <a:t>Completely Free, you can download your own version</a:t>
            </a:r>
          </a:p>
          <a:p>
            <a:pPr lvl="1"/>
            <a:r>
              <a:rPr lang="en-US" dirty="0" smtClean="0"/>
              <a:t>Many </a:t>
            </a:r>
            <a:r>
              <a:rPr lang="en-US" dirty="0" err="1" smtClean="0"/>
              <a:t>Many</a:t>
            </a:r>
            <a:r>
              <a:rPr lang="en-US" dirty="0" smtClean="0"/>
              <a:t> </a:t>
            </a:r>
            <a:r>
              <a:rPr lang="en-US" dirty="0" err="1" smtClean="0"/>
              <a:t>Many</a:t>
            </a:r>
            <a:r>
              <a:rPr lang="en-US" dirty="0" smtClean="0"/>
              <a:t> versions out there</a:t>
            </a:r>
          </a:p>
          <a:p>
            <a:pPr lvl="1"/>
            <a:r>
              <a:rPr lang="en-US" dirty="0" smtClean="0"/>
              <a:t>CS1 Runs “Ubuntu”</a:t>
            </a:r>
          </a:p>
          <a:p>
            <a:pPr lvl="2"/>
            <a:r>
              <a:rPr lang="en-US" dirty="0">
                <a:hlinkClick r:id="rId3"/>
              </a:rPr>
              <a:t>http://www.ubuntu.com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2"/>
            <a:r>
              <a:rPr lang="en-US" dirty="0"/>
              <a:t>http://</a:t>
            </a:r>
            <a:r>
              <a:rPr lang="en-US" dirty="0" smtClean="0"/>
              <a:t>en.wikipedia.org/wiki/Ubuntu_(operating_system)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Run your own, if you dare!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51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236</TotalTime>
  <Words>1360</Words>
  <Application>Microsoft Office PowerPoint</Application>
  <PresentationFormat>On-screen Show (4:3)</PresentationFormat>
  <Paragraphs>252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Adjacency</vt:lpstr>
      <vt:lpstr>CS 120 Extra: The CS1 Server</vt:lpstr>
      <vt:lpstr>Topics</vt:lpstr>
      <vt:lpstr>Accessing the CS1 Server</vt:lpstr>
      <vt:lpstr>Accessing the CS1 Server (2)</vt:lpstr>
      <vt:lpstr>Accessing the CS1 Server (3)</vt:lpstr>
      <vt:lpstr>Accessing the CS1 Server (4)</vt:lpstr>
      <vt:lpstr>Accessing the CS1 Server (5)</vt:lpstr>
      <vt:lpstr>Navigating a Linux Environment</vt:lpstr>
      <vt:lpstr>Linux!</vt:lpstr>
      <vt:lpstr>Linux Terminal Structure</vt:lpstr>
      <vt:lpstr>Linux Terminal Structure (2)</vt:lpstr>
      <vt:lpstr>Basic Linux Terminal Commands</vt:lpstr>
      <vt:lpstr>The ls Command</vt:lpstr>
      <vt:lpstr>The cd Command</vt:lpstr>
      <vt:lpstr>The mkdir Command </vt:lpstr>
      <vt:lpstr>The rmdir Command</vt:lpstr>
      <vt:lpstr>The pwd Command</vt:lpstr>
      <vt:lpstr>The Path</vt:lpstr>
      <vt:lpstr>File Commands</vt:lpstr>
      <vt:lpstr>The cp Command</vt:lpstr>
      <vt:lpstr>The mv Command</vt:lpstr>
      <vt:lpstr>The rm Command</vt:lpstr>
      <vt:lpstr>Extra Commands</vt:lpstr>
      <vt:lpstr>The Nano Editor</vt:lpstr>
      <vt:lpstr>The Nano Editor (2)</vt:lpstr>
      <vt:lpstr>The Nano Editor (3)</vt:lpstr>
      <vt:lpstr>Transferring Files</vt:lpstr>
      <vt:lpstr>Transferring Files (2)</vt:lpstr>
      <vt:lpstr>Transferring Files (3)</vt:lpstr>
      <vt:lpstr>Displaying Your Website</vt:lpstr>
      <vt:lpstr>Displaying Your Website (2)</vt:lpstr>
    </vt:vector>
  </TitlesOfParts>
  <Company>Cal State L.A.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120 Extra: The CS1 Server</dc:title>
  <dc:creator>Tarik Booker</dc:creator>
  <cp:lastModifiedBy>Tarik Booker</cp:lastModifiedBy>
  <cp:revision>32</cp:revision>
  <dcterms:created xsi:type="dcterms:W3CDTF">2015-03-11T19:04:45Z</dcterms:created>
  <dcterms:modified xsi:type="dcterms:W3CDTF">2015-03-12T00:25:10Z</dcterms:modified>
</cp:coreProperties>
</file>