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77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5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216668-BB80-40CD-98FE-70B195C0C251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FB3A09C-7147-4CE6-817E-3CB047DD1A2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120 Extra: </a:t>
            </a:r>
            <a:r>
              <a:rPr lang="en-US" dirty="0" err="1" smtClean="0"/>
              <a:t>Javascript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Tarik Booker</a:t>
            </a:r>
          </a:p>
          <a:p>
            <a:r>
              <a:rPr lang="en-US" dirty="0" smtClean="0"/>
              <a:t>CS 120 </a:t>
            </a:r>
          </a:p>
          <a:p>
            <a:r>
              <a:rPr lang="en-US" dirty="0" smtClean="0"/>
              <a:t>California State University,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4196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Our </a:t>
            </a:r>
            <a:r>
              <a:rPr lang="en-US" dirty="0" err="1" smtClean="0"/>
              <a:t>document.write</a:t>
            </a:r>
            <a:r>
              <a:rPr lang="en-US" dirty="0" smtClean="0"/>
              <a:t> function is in the external </a:t>
            </a:r>
            <a:r>
              <a:rPr lang="en-US" dirty="0" err="1" smtClean="0"/>
              <a:t>javascript</a:t>
            </a:r>
            <a:r>
              <a:rPr lang="en-US" dirty="0" smtClean="0"/>
              <a:t> file (ext.js)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file that contains the code is </a:t>
            </a:r>
            <a:r>
              <a:rPr lang="en-US" b="1" i="1" dirty="0" smtClean="0"/>
              <a:t>imported</a:t>
            </a:r>
            <a:r>
              <a:rPr lang="en-US" dirty="0" smtClean="0"/>
              <a:t> into our html file (external.html)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69902" b="34609"/>
          <a:stretch/>
        </p:blipFill>
        <p:spPr bwMode="auto">
          <a:xfrm>
            <a:off x="5638800" y="3048000"/>
            <a:ext cx="2737860" cy="33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2" r="70105" b="73251"/>
          <a:stretch/>
        </p:blipFill>
        <p:spPr bwMode="auto">
          <a:xfrm>
            <a:off x="5638800" y="1604818"/>
            <a:ext cx="2719387" cy="9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1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this display?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1" b="31893"/>
          <a:stretch/>
        </p:blipFill>
        <p:spPr bwMode="auto">
          <a:xfrm>
            <a:off x="381000" y="1512455"/>
            <a:ext cx="5738523" cy="496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314307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code executed </a:t>
            </a:r>
            <a:r>
              <a:rPr lang="en-US" b="1" i="1" dirty="0" smtClean="0"/>
              <a:t>as though it were included in the file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Script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multiple SCRIPT tags within an HTML document.</a:t>
            </a:r>
          </a:p>
          <a:p>
            <a:pPr lvl="1"/>
            <a:r>
              <a:rPr lang="en-US" dirty="0" smtClean="0"/>
              <a:t>Different from CSS</a:t>
            </a:r>
          </a:p>
          <a:p>
            <a:pPr lvl="1"/>
            <a:r>
              <a:rPr lang="en-US" dirty="0" smtClean="0"/>
              <a:t>The code executes whenever “called”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Script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029200" cy="452628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Multiple script tags within document</a:t>
            </a:r>
          </a:p>
          <a:p>
            <a:pPr lvl="2"/>
            <a:r>
              <a:rPr lang="en-US" dirty="0" smtClean="0"/>
              <a:t>Everything here is within a &lt;p&gt; tag</a:t>
            </a:r>
          </a:p>
          <a:p>
            <a:pPr lvl="2"/>
            <a:r>
              <a:rPr lang="en-US" dirty="0" smtClean="0"/>
              <a:t>Any legal HTML is fine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(Note the breaks (&lt;</a:t>
            </a:r>
            <a:r>
              <a:rPr lang="en-US" dirty="0" err="1" smtClean="0"/>
              <a:t>br</a:t>
            </a:r>
            <a:r>
              <a:rPr lang="en-US" dirty="0" smtClean="0"/>
              <a:t>&gt;) within the document.)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11469" r="56091" b="15509"/>
          <a:stretch/>
        </p:blipFill>
        <p:spPr bwMode="auto">
          <a:xfrm>
            <a:off x="5181600" y="1676400"/>
            <a:ext cx="3906982" cy="459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66183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this display?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Script Tags (3)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4" b="44426"/>
          <a:stretch/>
        </p:blipFill>
        <p:spPr bwMode="auto">
          <a:xfrm>
            <a:off x="381000" y="1524000"/>
            <a:ext cx="5304414" cy="405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script executes in order.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03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</a:t>
            </a:r>
            <a:r>
              <a:rPr lang="en-US" i="1" dirty="0" smtClean="0"/>
              <a:t>external</a:t>
            </a:r>
            <a:r>
              <a:rPr lang="en-US" dirty="0" smtClean="0"/>
              <a:t> version!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Script Tags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Externals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6" r="66246" b="21093"/>
          <a:stretch/>
        </p:blipFill>
        <p:spPr bwMode="auto">
          <a:xfrm>
            <a:off x="762000" y="2209800"/>
            <a:ext cx="3070369" cy="423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6" r="68988" b="79128"/>
          <a:stretch/>
        </p:blipFill>
        <p:spPr bwMode="auto">
          <a:xfrm>
            <a:off x="4572000" y="2514600"/>
            <a:ext cx="2820987" cy="58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r="59139" b="79862"/>
          <a:stretch/>
        </p:blipFill>
        <p:spPr bwMode="auto">
          <a:xfrm>
            <a:off x="4572000" y="3657599"/>
            <a:ext cx="3716914" cy="54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this display?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Script Tags (5)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65" b="42780"/>
          <a:stretch/>
        </p:blipFill>
        <p:spPr bwMode="auto">
          <a:xfrm>
            <a:off x="609600" y="1526309"/>
            <a:ext cx="5415251" cy="417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2133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think you now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come back to this subject</a:t>
            </a:r>
          </a:p>
          <a:p>
            <a:endParaRPr lang="en-US" dirty="0" smtClean="0"/>
          </a:p>
          <a:p>
            <a:r>
              <a:rPr lang="en-US" dirty="0" smtClean="0"/>
              <a:t>Right now, understand that inline </a:t>
            </a:r>
            <a:r>
              <a:rPr lang="en-US" dirty="0" err="1" smtClean="0"/>
              <a:t>javascript</a:t>
            </a:r>
            <a:r>
              <a:rPr lang="en-US" dirty="0" smtClean="0"/>
              <a:t> is written in “events”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discuss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code is written as a set of </a:t>
            </a:r>
            <a:r>
              <a:rPr lang="en-US" b="1" i="1" dirty="0" smtClean="0"/>
              <a:t>commands</a:t>
            </a:r>
            <a:endParaRPr lang="en-US" dirty="0" smtClean="0"/>
          </a:p>
          <a:p>
            <a:pPr lvl="1"/>
            <a:r>
              <a:rPr lang="en-US" dirty="0" smtClean="0"/>
              <a:t>Statements that instruct the computer to do something.</a:t>
            </a:r>
          </a:p>
          <a:p>
            <a:pPr lvl="2"/>
            <a:r>
              <a:rPr lang="en-US" dirty="0" smtClean="0"/>
              <a:t>Many different types of commands</a:t>
            </a:r>
          </a:p>
          <a:p>
            <a:pPr lvl="3"/>
            <a:r>
              <a:rPr lang="en-US" dirty="0" smtClean="0"/>
              <a:t>Declarations</a:t>
            </a:r>
          </a:p>
          <a:p>
            <a:pPr lvl="3"/>
            <a:r>
              <a:rPr lang="en-US" dirty="0" smtClean="0"/>
              <a:t>Conditionals</a:t>
            </a:r>
          </a:p>
          <a:p>
            <a:pPr lvl="3"/>
            <a:r>
              <a:rPr lang="en-US" dirty="0" smtClean="0"/>
              <a:t>Functions</a:t>
            </a:r>
          </a:p>
          <a:p>
            <a:pPr lvl="3"/>
            <a:r>
              <a:rPr lang="en-US" dirty="0" smtClean="0"/>
              <a:t>Loops</a:t>
            </a:r>
          </a:p>
          <a:p>
            <a:pPr lvl="3"/>
            <a:r>
              <a:rPr lang="en-US" dirty="0" smtClean="0"/>
              <a:t>Variable initializations</a:t>
            </a:r>
          </a:p>
          <a:p>
            <a:pPr lvl="3"/>
            <a:r>
              <a:rPr lang="en-US" dirty="0" smtClean="0"/>
              <a:t>(Only covering declarations, functions, and variables)</a:t>
            </a:r>
          </a:p>
        </p:txBody>
      </p:sp>
    </p:spTree>
    <p:extLst>
      <p:ext uri="{BB962C8B-B14F-4D97-AF65-F5344CB8AC3E}">
        <p14:creationId xmlns:p14="http://schemas.microsoft.com/office/powerpoint/2010/main" val="41380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Commands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</a:t>
            </a:r>
            <a:r>
              <a:rPr lang="en-US" dirty="0" err="1" smtClean="0"/>
              <a:t>javascript</a:t>
            </a:r>
            <a:r>
              <a:rPr lang="en-US" dirty="0" smtClean="0"/>
              <a:t> command, input the command name and write a semicolon (;)</a:t>
            </a:r>
          </a:p>
          <a:p>
            <a:pPr lvl="1"/>
            <a:r>
              <a:rPr lang="en-US" dirty="0" smtClean="0"/>
              <a:t>Ex: This command “calls” a built in function (you’ve seen it before):</a:t>
            </a:r>
          </a:p>
          <a:p>
            <a:pPr lvl="2"/>
            <a:r>
              <a:rPr lang="en-US" dirty="0" err="1" smtClean="0"/>
              <a:t>document.write</a:t>
            </a:r>
            <a:r>
              <a:rPr lang="en-US" dirty="0" smtClean="0"/>
              <a:t>(“Hello”);</a:t>
            </a:r>
          </a:p>
          <a:p>
            <a:pPr lvl="2"/>
            <a:r>
              <a:rPr lang="en-US" dirty="0" err="1" smtClean="0"/>
              <a:t>document.writeln</a:t>
            </a:r>
            <a:r>
              <a:rPr lang="en-US" dirty="0" smtClean="0"/>
              <a:t>(“This adds a line after the text”);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semicolons after every </a:t>
            </a:r>
            <a:r>
              <a:rPr lang="en-US" dirty="0" err="1" smtClean="0"/>
              <a:t>javascript</a:t>
            </a:r>
            <a:r>
              <a:rPr lang="en-US" dirty="0" smtClean="0"/>
              <a:t> command</a:t>
            </a:r>
          </a:p>
          <a:p>
            <a:pPr lvl="2"/>
            <a:r>
              <a:rPr lang="en-US" dirty="0" smtClean="0"/>
              <a:t>Unless otherwise noted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</a:p>
          <a:p>
            <a:r>
              <a:rPr lang="en-US" dirty="0" smtClean="0"/>
              <a:t>The Document Object Model (DOM)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Programming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class, we primarily use built in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i="1" dirty="0" smtClean="0"/>
              <a:t>functions</a:t>
            </a:r>
          </a:p>
          <a:p>
            <a:pPr lvl="1"/>
            <a:r>
              <a:rPr lang="en-US" dirty="0" smtClean="0"/>
              <a:t>These are built-in sets of commands perform an operation</a:t>
            </a:r>
          </a:p>
          <a:p>
            <a:pPr lvl="1"/>
            <a:r>
              <a:rPr lang="en-US" dirty="0" smtClean="0"/>
              <a:t>Format:		</a:t>
            </a:r>
            <a:r>
              <a:rPr lang="en-US" dirty="0" err="1" smtClean="0"/>
              <a:t>function_name</a:t>
            </a:r>
            <a:r>
              <a:rPr lang="en-US" dirty="0" smtClean="0"/>
              <a:t>(arguments);</a:t>
            </a:r>
          </a:p>
          <a:p>
            <a:pPr lvl="2"/>
            <a:r>
              <a:rPr lang="en-US" dirty="0" smtClean="0"/>
              <a:t>Note: Some functions </a:t>
            </a:r>
            <a:r>
              <a:rPr lang="en-US" i="1" u="sng" dirty="0" smtClean="0"/>
              <a:t>don’t have arguments!</a:t>
            </a:r>
          </a:p>
          <a:p>
            <a:pPr lvl="3"/>
            <a:r>
              <a:rPr lang="en-US" dirty="0" smtClean="0"/>
              <a:t>Run them by just typing:	</a:t>
            </a:r>
            <a:r>
              <a:rPr lang="en-US" dirty="0" err="1" smtClean="0"/>
              <a:t>function_name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What’s the function we have been using?</a:t>
            </a:r>
          </a:p>
          <a:p>
            <a:pPr lvl="3"/>
            <a:r>
              <a:rPr lang="en-US" dirty="0" err="1" smtClean="0"/>
              <a:t>document.write</a:t>
            </a:r>
            <a:r>
              <a:rPr lang="en-US" dirty="0" smtClean="0"/>
              <a:t>(text);</a:t>
            </a:r>
          </a:p>
          <a:p>
            <a:pPr lvl="4"/>
            <a:r>
              <a:rPr lang="en-US" dirty="0" smtClean="0"/>
              <a:t>This takes in text as an argument, and writes it to the page like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i="1" dirty="0" smtClean="0"/>
              <a:t>many, many </a:t>
            </a:r>
            <a:r>
              <a:rPr lang="en-US" b="1" i="1" dirty="0" err="1" smtClean="0"/>
              <a:t>many</a:t>
            </a:r>
            <a:r>
              <a:rPr lang="en-US" b="1" i="1" dirty="0" smtClean="0"/>
              <a:t> </a:t>
            </a:r>
            <a:r>
              <a:rPr lang="en-US" dirty="0" smtClean="0"/>
              <a:t>different built-in functions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3"/>
            <a:r>
              <a:rPr lang="en-US" dirty="0" err="1" smtClean="0"/>
              <a:t>document.write</a:t>
            </a:r>
            <a:r>
              <a:rPr lang="en-US" dirty="0" smtClean="0"/>
              <a:t>(text)		Writes the text to the page</a:t>
            </a:r>
          </a:p>
          <a:p>
            <a:pPr lvl="3"/>
            <a:r>
              <a:rPr lang="en-US" dirty="0" err="1" smtClean="0"/>
              <a:t>Document.writeln</a:t>
            </a:r>
            <a:r>
              <a:rPr lang="en-US" dirty="0" smtClean="0"/>
              <a:t>(text)	Writes text then adds a break</a:t>
            </a:r>
          </a:p>
          <a:p>
            <a:pPr lvl="3"/>
            <a:r>
              <a:rPr lang="en-US" dirty="0" err="1" smtClean="0"/>
              <a:t>Window.alert</a:t>
            </a:r>
            <a:r>
              <a:rPr lang="en-US" dirty="0" smtClean="0"/>
              <a:t>(text)		Shows a popup window</a:t>
            </a:r>
          </a:p>
          <a:p>
            <a:pPr lvl="3"/>
            <a:r>
              <a:rPr lang="en-US" dirty="0" err="1" smtClean="0"/>
              <a:t>Window.showModalDialog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	A popup for the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We will discuss more functions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 (3)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6" r="44923" b="18154"/>
          <a:stretch/>
        </p:blipFill>
        <p:spPr bwMode="auto">
          <a:xfrm>
            <a:off x="304800" y="1447800"/>
            <a:ext cx="5010005" cy="44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93" b="75000"/>
          <a:stretch/>
        </p:blipFill>
        <p:spPr bwMode="auto">
          <a:xfrm>
            <a:off x="3124200" y="4800600"/>
            <a:ext cx="569234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1905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document.write</a:t>
            </a:r>
            <a:r>
              <a:rPr lang="en-US" dirty="0" smtClean="0"/>
              <a:t> function writes text (HTML) to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 (4)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6" r="73456" b="32112"/>
          <a:stretch/>
        </p:blipFill>
        <p:spPr bwMode="auto">
          <a:xfrm>
            <a:off x="1219200" y="1752600"/>
            <a:ext cx="2414587" cy="353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6" t="32281" r="35284" b="44715"/>
          <a:stretch/>
        </p:blipFill>
        <p:spPr bwMode="auto">
          <a:xfrm>
            <a:off x="5210462" y="2200853"/>
            <a:ext cx="2639291" cy="167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4343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displays a popup box with the text inside.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you can </a:t>
            </a:r>
            <a:r>
              <a:rPr lang="en-US" i="1" dirty="0" smtClean="0"/>
              <a:t>temporarily store</a:t>
            </a:r>
            <a:r>
              <a:rPr lang="en-US" dirty="0" smtClean="0"/>
              <a:t> a value.</a:t>
            </a:r>
          </a:p>
          <a:p>
            <a:pPr lvl="1"/>
            <a:r>
              <a:rPr lang="en-US" dirty="0" smtClean="0"/>
              <a:t>Called a “variable”</a:t>
            </a:r>
          </a:p>
          <a:p>
            <a:pPr lvl="2"/>
            <a:r>
              <a:rPr lang="en-US" dirty="0" smtClean="0"/>
              <a:t>(Think math)</a:t>
            </a:r>
          </a:p>
          <a:p>
            <a:pPr lvl="1"/>
            <a:r>
              <a:rPr lang="en-US" dirty="0" smtClean="0"/>
              <a:t>This variable will be useful later…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the </a:t>
            </a:r>
            <a:r>
              <a:rPr lang="en-US" i="1" dirty="0" err="1" smtClean="0"/>
              <a:t>var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Variables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variable:</a:t>
            </a:r>
          </a:p>
          <a:p>
            <a:pPr lvl="1"/>
            <a:r>
              <a:rPr lang="en-US" dirty="0" smtClean="0"/>
              <a:t>Just write: 	</a:t>
            </a:r>
            <a:r>
              <a:rPr lang="en-US" dirty="0" err="1" smtClean="0"/>
              <a:t>var</a:t>
            </a:r>
            <a:r>
              <a:rPr lang="en-US" dirty="0" smtClean="0"/>
              <a:t> [</a:t>
            </a:r>
            <a:r>
              <a:rPr lang="en-US" dirty="0" err="1" smtClean="0"/>
              <a:t>variable_name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You can </a:t>
            </a:r>
            <a:r>
              <a:rPr lang="en-US" i="1" dirty="0" smtClean="0"/>
              <a:t>assign</a:t>
            </a:r>
            <a:r>
              <a:rPr lang="en-US" dirty="0" smtClean="0"/>
              <a:t> a value to the variable by setting it equal to something.</a:t>
            </a:r>
          </a:p>
          <a:p>
            <a:pPr lvl="2"/>
            <a:r>
              <a:rPr lang="en-US" dirty="0" smtClean="0"/>
              <a:t>Ex:</a:t>
            </a:r>
          </a:p>
          <a:p>
            <a:pPr lvl="3"/>
            <a:r>
              <a:rPr lang="en-US" dirty="0" err="1" smtClean="0"/>
              <a:t>var</a:t>
            </a:r>
            <a:r>
              <a:rPr lang="en-US" dirty="0" smtClean="0"/>
              <a:t> variable1;</a:t>
            </a:r>
          </a:p>
          <a:p>
            <a:pPr lvl="3"/>
            <a:r>
              <a:rPr lang="en-US" dirty="0" smtClean="0"/>
              <a:t>variable1 = 10;</a:t>
            </a:r>
          </a:p>
          <a:p>
            <a:pPr lvl="2"/>
            <a:r>
              <a:rPr lang="en-US" dirty="0" smtClean="0"/>
              <a:t>We can then use that variable name in place of the value!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Variables (3)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r="61778" b="18154"/>
          <a:stretch/>
        </p:blipFill>
        <p:spPr bwMode="auto">
          <a:xfrm>
            <a:off x="228600" y="1447800"/>
            <a:ext cx="3476769" cy="445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32" b="50000"/>
          <a:stretch/>
        </p:blipFill>
        <p:spPr bwMode="auto">
          <a:xfrm>
            <a:off x="3810000" y="2362199"/>
            <a:ext cx="515663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19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 </a:t>
            </a:r>
            <a:r>
              <a:rPr lang="en-US" dirty="0" err="1" smtClean="0"/>
              <a:t>javascript</a:t>
            </a:r>
            <a:r>
              <a:rPr lang="en-US" dirty="0" smtClean="0"/>
              <a:t>, more than just numbers can be stored in a variable!  We will discuss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 Variable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in the last example, the variable </a:t>
            </a:r>
            <a:r>
              <a:rPr lang="en-US" i="1" dirty="0" err="1" smtClean="0"/>
              <a:t>myvariable</a:t>
            </a:r>
            <a:r>
              <a:rPr lang="en-US" dirty="0" smtClean="0"/>
              <a:t> was placed between the parentheses of the </a:t>
            </a:r>
            <a:r>
              <a:rPr lang="en-US" dirty="0" err="1" smtClean="0"/>
              <a:t>document.writeln</a:t>
            </a:r>
            <a:r>
              <a:rPr lang="en-US" dirty="0" smtClean="0"/>
              <a:t> function.  </a:t>
            </a:r>
            <a:endParaRPr lang="en-US" dirty="0"/>
          </a:p>
          <a:p>
            <a:pPr lvl="1"/>
            <a:r>
              <a:rPr lang="en-US" dirty="0" smtClean="0"/>
              <a:t>Called passing a value to a function.</a:t>
            </a:r>
          </a:p>
          <a:p>
            <a:pPr lvl="1"/>
            <a:r>
              <a:rPr lang="en-US" dirty="0" smtClean="0"/>
              <a:t>The function executes based on the input of the function (the value of the variable).</a:t>
            </a:r>
          </a:p>
          <a:p>
            <a:pPr lvl="2"/>
            <a:r>
              <a:rPr lang="en-US" dirty="0" smtClean="0"/>
              <a:t>We have been doing this with actual values</a:t>
            </a:r>
          </a:p>
          <a:p>
            <a:pPr lvl="3"/>
            <a:r>
              <a:rPr lang="en-US" dirty="0" smtClean="0"/>
              <a:t>For write and </a:t>
            </a:r>
            <a:r>
              <a:rPr lang="en-US" dirty="0" err="1" smtClean="0"/>
              <a:t>writeln</a:t>
            </a:r>
            <a:r>
              <a:rPr lang="en-US" dirty="0" smtClean="0"/>
              <a:t>, they require text (called a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write your own functions!</a:t>
            </a:r>
          </a:p>
          <a:p>
            <a:pPr lvl="1"/>
            <a:r>
              <a:rPr lang="en-US" dirty="0" smtClean="0"/>
              <a:t>Functions are simply a list of commands that execute all at once.</a:t>
            </a:r>
          </a:p>
          <a:p>
            <a:pPr lvl="1"/>
            <a:r>
              <a:rPr lang="en-US" dirty="0" smtClean="0"/>
              <a:t>Syntax:	</a:t>
            </a:r>
          </a:p>
          <a:p>
            <a:pPr lvl="2"/>
            <a:r>
              <a:rPr lang="en-US" i="1" dirty="0" smtClean="0"/>
              <a:t>function </a:t>
            </a:r>
            <a:r>
              <a:rPr lang="en-US" dirty="0" smtClean="0"/>
              <a:t>[</a:t>
            </a:r>
            <a:r>
              <a:rPr lang="en-US" dirty="0" err="1" smtClean="0"/>
              <a:t>function_name</a:t>
            </a:r>
            <a:r>
              <a:rPr lang="en-US" dirty="0" smtClean="0"/>
              <a:t>](argument)</a:t>
            </a:r>
          </a:p>
          <a:p>
            <a:pPr marL="630936" lvl="2" indent="0">
              <a:buNone/>
            </a:pPr>
            <a:r>
              <a:rPr lang="en-US" dirty="0" smtClean="0"/>
              <a:t>  {</a:t>
            </a:r>
          </a:p>
          <a:p>
            <a:pPr marL="630936" lvl="2" indent="0">
              <a:buNone/>
            </a:pPr>
            <a:r>
              <a:rPr lang="en-US" dirty="0" smtClean="0"/>
              <a:t>  	Commands…;</a:t>
            </a:r>
          </a:p>
          <a:p>
            <a:pPr marL="630936" lvl="2" indent="0">
              <a:buNone/>
            </a:pPr>
            <a:r>
              <a:rPr lang="en-US" dirty="0" smtClean="0"/>
              <a:t>  }</a:t>
            </a:r>
          </a:p>
          <a:p>
            <a:pPr lvl="1"/>
            <a:r>
              <a:rPr lang="en-US" dirty="0" smtClean="0"/>
              <a:t>Define a function by writing the keyword </a:t>
            </a:r>
            <a:r>
              <a:rPr lang="en-US" i="1" dirty="0" smtClean="0"/>
              <a:t>function, </a:t>
            </a:r>
            <a:r>
              <a:rPr lang="en-US" dirty="0" smtClean="0"/>
              <a:t>your (own) function name, then the arguments it takes </a:t>
            </a:r>
          </a:p>
          <a:p>
            <a:pPr lvl="2"/>
            <a:r>
              <a:rPr lang="en-US" dirty="0" smtClean="0"/>
              <a:t>If no arguments, just write ()</a:t>
            </a:r>
          </a:p>
          <a:p>
            <a:pPr lvl="2"/>
            <a:r>
              <a:rPr lang="en-US" dirty="0" smtClean="0"/>
              <a:t>Note: There are no semicolons after the function definition!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6280"/>
          </a:xfrm>
        </p:spPr>
        <p:txBody>
          <a:bodyPr/>
          <a:lstStyle/>
          <a:p>
            <a:r>
              <a:rPr lang="en-US" dirty="0" smtClean="0"/>
              <a:t>Example: the </a:t>
            </a:r>
            <a:r>
              <a:rPr lang="en-US" dirty="0" err="1" smtClean="0"/>
              <a:t>writeme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Writes class information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 r="57615" b="18301"/>
          <a:stretch/>
        </p:blipFill>
        <p:spPr bwMode="auto">
          <a:xfrm>
            <a:off x="381000" y="2209798"/>
            <a:ext cx="3855460" cy="439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83" b="66710"/>
          <a:stretch/>
        </p:blipFill>
        <p:spPr bwMode="auto">
          <a:xfrm>
            <a:off x="4343400" y="2514600"/>
            <a:ext cx="4574742" cy="242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</a:p>
          <a:p>
            <a:pPr lvl="1"/>
            <a:r>
              <a:rPr lang="en-US" dirty="0" smtClean="0"/>
              <a:t>Structured information</a:t>
            </a:r>
          </a:p>
          <a:p>
            <a:endParaRPr lang="en-US" dirty="0" smtClean="0"/>
          </a:p>
          <a:p>
            <a:r>
              <a:rPr lang="en-US" dirty="0" smtClean="0"/>
              <a:t>CSS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isplay and presentation</a:t>
            </a:r>
          </a:p>
          <a:p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unctionality and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functions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267200" cy="4526280"/>
          </a:xfrm>
        </p:spPr>
        <p:txBody>
          <a:bodyPr/>
          <a:lstStyle/>
          <a:p>
            <a:r>
              <a:rPr lang="en-US" dirty="0" smtClean="0"/>
              <a:t>Notice that the function only operates when I </a:t>
            </a:r>
            <a:r>
              <a:rPr lang="en-US" i="1" dirty="0" smtClean="0"/>
              <a:t>call</a:t>
            </a:r>
            <a:r>
              <a:rPr lang="en-US" dirty="0" smtClean="0"/>
              <a:t> it.</a:t>
            </a:r>
          </a:p>
          <a:p>
            <a:pPr lvl="1"/>
            <a:r>
              <a:rPr lang="en-US" dirty="0" smtClean="0"/>
              <a:t>Function is </a:t>
            </a:r>
            <a:r>
              <a:rPr lang="en-US" i="1" u="sng" dirty="0" smtClean="0"/>
              <a:t>defined </a:t>
            </a:r>
            <a:r>
              <a:rPr lang="en-US" dirty="0" smtClean="0"/>
              <a:t>at lines 9-13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Function is </a:t>
            </a:r>
            <a:r>
              <a:rPr lang="en-US" i="1" u="sng" dirty="0" smtClean="0"/>
              <a:t>executed</a:t>
            </a:r>
            <a:r>
              <a:rPr lang="en-US" dirty="0" smtClean="0"/>
              <a:t> at line 19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 r="57615" b="18301"/>
          <a:stretch/>
        </p:blipFill>
        <p:spPr bwMode="auto">
          <a:xfrm>
            <a:off x="5212340" y="1905000"/>
            <a:ext cx="3855460" cy="439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functions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utilize an argument, the argument name becomes </a:t>
            </a:r>
            <a:r>
              <a:rPr lang="en-US" i="1" dirty="0" smtClean="0"/>
              <a:t>like a variable</a:t>
            </a:r>
            <a:r>
              <a:rPr lang="en-US" dirty="0" smtClean="0"/>
              <a:t> during the function!</a:t>
            </a:r>
          </a:p>
          <a:p>
            <a:pPr lvl="1"/>
            <a:r>
              <a:rPr lang="en-US" dirty="0" smtClean="0"/>
              <a:t>I can access and change the argument name like any variable</a:t>
            </a:r>
          </a:p>
          <a:p>
            <a:pPr lvl="1"/>
            <a:r>
              <a:rPr lang="en-US" dirty="0" smtClean="0"/>
              <a:t>Variable is removed after the function concludes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functions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write text function.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r="52031" b="6694"/>
          <a:stretch/>
        </p:blipFill>
        <p:spPr bwMode="auto">
          <a:xfrm>
            <a:off x="457200" y="2266388"/>
            <a:ext cx="3733800" cy="440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8" b="70286"/>
          <a:stretch/>
        </p:blipFill>
        <p:spPr bwMode="auto">
          <a:xfrm>
            <a:off x="4361440" y="4613852"/>
            <a:ext cx="4325360" cy="216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23622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“Hello” is passed into the function </a:t>
            </a:r>
            <a:r>
              <a:rPr lang="en-US" dirty="0" err="1" smtClean="0"/>
              <a:t>writetext</a:t>
            </a:r>
            <a:r>
              <a:rPr lang="en-US" dirty="0" smtClean="0"/>
              <a:t> at line 23.</a:t>
            </a:r>
          </a:p>
          <a:p>
            <a:endParaRPr lang="en-US" dirty="0" smtClean="0"/>
          </a:p>
          <a:p>
            <a:r>
              <a:rPr lang="en-US" dirty="0" smtClean="0"/>
              <a:t>This is taken from function </a:t>
            </a:r>
            <a:r>
              <a:rPr lang="en-US" dirty="0" err="1" smtClean="0"/>
              <a:t>writetext</a:t>
            </a:r>
            <a:r>
              <a:rPr lang="en-US" dirty="0" smtClean="0"/>
              <a:t> and passed into </a:t>
            </a:r>
            <a:r>
              <a:rPr lang="en-US" i="1" dirty="0" smtClean="0"/>
              <a:t>argument</a:t>
            </a:r>
            <a:r>
              <a:rPr lang="en-US" dirty="0" smtClean="0"/>
              <a:t> </a:t>
            </a:r>
            <a:r>
              <a:rPr lang="en-US" dirty="0" err="1" smtClean="0"/>
              <a:t>mytext</a:t>
            </a:r>
            <a:r>
              <a:rPr lang="en-US" dirty="0" smtClean="0"/>
              <a:t> at line 9.</a:t>
            </a:r>
          </a:p>
          <a:p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dirty="0" err="1" smtClean="0"/>
              <a:t>mytext</a:t>
            </a:r>
            <a:r>
              <a:rPr lang="en-US" dirty="0" smtClean="0"/>
              <a:t> contains the value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functions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in the </a:t>
            </a:r>
            <a:r>
              <a:rPr lang="en-US" dirty="0" err="1" smtClean="0"/>
              <a:t>writeme</a:t>
            </a:r>
            <a:r>
              <a:rPr lang="en-US" dirty="0" smtClean="0"/>
              <a:t> and </a:t>
            </a:r>
            <a:r>
              <a:rPr lang="en-US" dirty="0" err="1" smtClean="0"/>
              <a:t>writetext</a:t>
            </a:r>
            <a:r>
              <a:rPr lang="en-US" dirty="0" smtClean="0"/>
              <a:t> functions, the </a:t>
            </a:r>
            <a:r>
              <a:rPr lang="en-US" dirty="0" err="1" smtClean="0"/>
              <a:t>document.write</a:t>
            </a:r>
            <a:r>
              <a:rPr lang="en-US" dirty="0" smtClean="0"/>
              <a:t> function is called.</a:t>
            </a:r>
          </a:p>
          <a:p>
            <a:pPr lvl="1"/>
            <a:r>
              <a:rPr lang="en-US" dirty="0" smtClean="0"/>
              <a:t>You can always call functions within other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now, you’ve considered elements simply </a:t>
            </a:r>
            <a:r>
              <a:rPr lang="en-US" i="1" dirty="0" smtClean="0"/>
              <a:t>markup</a:t>
            </a:r>
            <a:r>
              <a:rPr lang="en-US" dirty="0" smtClean="0"/>
              <a:t>, something to add around text (or include media)</a:t>
            </a:r>
          </a:p>
          <a:p>
            <a:endParaRPr lang="en-US" dirty="0" smtClean="0"/>
          </a:p>
          <a:p>
            <a:r>
              <a:rPr lang="en-US" dirty="0" smtClean="0"/>
              <a:t>Now consider a different </a:t>
            </a:r>
            <a:r>
              <a:rPr lang="en-US" i="1" dirty="0" smtClean="0"/>
              <a:t>paradigm</a:t>
            </a:r>
            <a:r>
              <a:rPr lang="en-US" dirty="0" smtClean="0"/>
              <a:t>, the Document Object Model!</a:t>
            </a:r>
          </a:p>
          <a:p>
            <a:pPr lvl="1"/>
            <a:r>
              <a:rPr lang="en-US" dirty="0" smtClean="0"/>
              <a:t>Called the 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considers all elements in your HTML document to be an </a:t>
            </a:r>
            <a:r>
              <a:rPr lang="en-US" i="1" u="sng" dirty="0" smtClean="0"/>
              <a:t>object</a:t>
            </a:r>
            <a:r>
              <a:rPr lang="en-US" dirty="0" smtClean="0"/>
              <a:t>, an abstract item floating about the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3" r="63505" b="42984"/>
          <a:stretch/>
        </p:blipFill>
        <p:spPr bwMode="auto">
          <a:xfrm>
            <a:off x="542636" y="1816099"/>
            <a:ext cx="3319751" cy="28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8164" y="1828800"/>
            <a:ext cx="3733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2286000"/>
            <a:ext cx="2438400" cy="99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3505200"/>
            <a:ext cx="2514600" cy="266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3874532"/>
            <a:ext cx="1905000" cy="151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5562600"/>
            <a:ext cx="1752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4419600"/>
            <a:ext cx="15240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8200" y="190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3505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95085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459855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4715470"/>
            <a:ext cx="38100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p tag is within the body tag</a:t>
            </a:r>
          </a:p>
          <a:p>
            <a:r>
              <a:rPr lang="en-US" dirty="0" smtClean="0"/>
              <a:t>The a tag is within the p tag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img</a:t>
            </a:r>
            <a:r>
              <a:rPr lang="en-US" dirty="0" smtClean="0"/>
              <a:t> tag is within the body tag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5706070"/>
            <a:ext cx="4419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p object is within the body object</a:t>
            </a:r>
          </a:p>
          <a:p>
            <a:r>
              <a:rPr lang="en-US" dirty="0" smtClean="0"/>
              <a:t>The a object is within the p object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img</a:t>
            </a:r>
            <a:r>
              <a:rPr lang="en-US" dirty="0" smtClean="0"/>
              <a:t> object is within the body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81400" y="4419600"/>
            <a:ext cx="280987" cy="757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67200" y="5387110"/>
            <a:ext cx="457200" cy="785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now access the elements in a different way.</a:t>
            </a:r>
          </a:p>
          <a:p>
            <a:pPr lvl="1"/>
            <a:r>
              <a:rPr lang="en-US" dirty="0" smtClean="0"/>
              <a:t>This is how </a:t>
            </a:r>
            <a:r>
              <a:rPr lang="en-US" dirty="0" err="1" smtClean="0"/>
              <a:t>javascript</a:t>
            </a:r>
            <a:r>
              <a:rPr lang="en-US" dirty="0" smtClean="0"/>
              <a:t> “sees” the elements in a page (through the DOM)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Whatever object you want, you can access it and change it (based on what it is).</a:t>
            </a:r>
          </a:p>
          <a:p>
            <a:pPr lvl="2"/>
            <a:r>
              <a:rPr lang="en-US" dirty="0" smtClean="0"/>
              <a:t>Works for all elements</a:t>
            </a:r>
          </a:p>
          <a:p>
            <a:pPr lvl="3"/>
            <a:r>
              <a:rPr lang="en-US" dirty="0" smtClean="0"/>
              <a:t>Document – for the (written) page</a:t>
            </a:r>
          </a:p>
          <a:p>
            <a:pPr lvl="3"/>
            <a:r>
              <a:rPr lang="en-US" dirty="0" smtClean="0"/>
              <a:t>Window – what you see</a:t>
            </a:r>
          </a:p>
        </p:txBody>
      </p:sp>
    </p:spTree>
    <p:extLst>
      <p:ext uri="{BB962C8B-B14F-4D97-AF65-F5344CB8AC3E}">
        <p14:creationId xmlns:p14="http://schemas.microsoft.com/office/powerpoint/2010/main" val="20945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through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want to select attributes through the DOM, you have to access them </a:t>
            </a:r>
            <a:r>
              <a:rPr lang="en-US" i="1" u="sng" dirty="0" smtClean="0"/>
              <a:t>like objects</a:t>
            </a:r>
            <a:endParaRPr lang="en-US" dirty="0" smtClean="0"/>
          </a:p>
          <a:p>
            <a:pPr lvl="1"/>
            <a:r>
              <a:rPr lang="en-US" dirty="0" smtClean="0"/>
              <a:t>Use the dot (“.”) operator</a:t>
            </a:r>
          </a:p>
          <a:p>
            <a:pPr lvl="1"/>
            <a:r>
              <a:rPr lang="en-US" dirty="0" smtClean="0"/>
              <a:t>If you know an element has an attribute, simply access that attribute using:</a:t>
            </a:r>
          </a:p>
          <a:p>
            <a:pPr lvl="2"/>
            <a:r>
              <a:rPr lang="en-US" dirty="0" err="1" smtClean="0"/>
              <a:t>element.attribute</a:t>
            </a:r>
            <a:endParaRPr lang="en-US" dirty="0" smtClean="0"/>
          </a:p>
          <a:p>
            <a:pPr lvl="3"/>
            <a:r>
              <a:rPr lang="en-US" dirty="0" smtClean="0"/>
              <a:t>(element “dot” attribute)</a:t>
            </a:r>
          </a:p>
          <a:p>
            <a:pPr lvl="2"/>
            <a:r>
              <a:rPr lang="en-US" dirty="0" smtClean="0"/>
              <a:t>This allows you to treat the attribute </a:t>
            </a:r>
            <a:r>
              <a:rPr lang="en-US" i="1" u="sng" dirty="0" smtClean="0"/>
              <a:t>like a variable!</a:t>
            </a:r>
          </a:p>
          <a:p>
            <a:pPr lvl="2"/>
            <a:r>
              <a:rPr lang="en-US" dirty="0" smtClean="0"/>
              <a:t>This methodology is referred to as a </a:t>
            </a:r>
            <a:r>
              <a:rPr lang="en-US" i="1" dirty="0" smtClean="0"/>
              <a:t>programming interface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through the </a:t>
            </a:r>
            <a:r>
              <a:rPr lang="en-US" dirty="0" smtClean="0"/>
              <a:t>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Note: Every element contains two special attributes (accessible through the DOM)</a:t>
            </a:r>
          </a:p>
          <a:p>
            <a:pPr lvl="1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The title of the element (tooltip)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 smtClean="0"/>
              <a:t>All the HTML that is contained between the start and end tags </a:t>
            </a:r>
          </a:p>
          <a:p>
            <a:pPr lvl="3"/>
            <a:r>
              <a:rPr lang="en-US" dirty="0" smtClean="0"/>
              <a:t>(Of course not for single self-closing tags.)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come back to these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pages with CSS are </a:t>
            </a:r>
            <a:r>
              <a:rPr lang="en-US" b="1" i="1" dirty="0" smtClean="0"/>
              <a:t>static</a:t>
            </a:r>
            <a:endParaRPr lang="en-US" dirty="0" smtClean="0"/>
          </a:p>
          <a:p>
            <a:pPr lvl="1"/>
            <a:r>
              <a:rPr lang="en-US" dirty="0" smtClean="0"/>
              <a:t>They don’t move (much) after they load</a:t>
            </a:r>
          </a:p>
          <a:p>
            <a:pPr lvl="1"/>
            <a:r>
              <a:rPr lang="en-US" dirty="0" smtClean="0"/>
              <a:t>Hover / Rollovers</a:t>
            </a:r>
          </a:p>
          <a:p>
            <a:pPr lvl="2"/>
            <a:r>
              <a:rPr lang="en-US" dirty="0" smtClean="0"/>
              <a:t>Best things you have</a:t>
            </a:r>
          </a:p>
          <a:p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allows movement and changes to elements after page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through the DOM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DOM also has special objects</a:t>
            </a:r>
          </a:p>
          <a:p>
            <a:pPr lvl="1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You’ve seen this earlier</a:t>
            </a:r>
          </a:p>
          <a:p>
            <a:pPr lvl="2"/>
            <a:r>
              <a:rPr lang="en-US" dirty="0" smtClean="0"/>
              <a:t>Contains attributes of its own</a:t>
            </a:r>
          </a:p>
          <a:p>
            <a:pPr lvl="3"/>
            <a:r>
              <a:rPr lang="en-US" dirty="0" smtClean="0"/>
              <a:t>Also contains functions (write)</a:t>
            </a:r>
          </a:p>
          <a:p>
            <a:pPr lvl="1"/>
            <a:r>
              <a:rPr lang="en-US" dirty="0" smtClean="0"/>
              <a:t>Window</a:t>
            </a:r>
          </a:p>
          <a:p>
            <a:pPr lvl="2"/>
            <a:r>
              <a:rPr lang="en-US" dirty="0" smtClean="0"/>
              <a:t>Contains special functions</a:t>
            </a:r>
          </a:p>
          <a:p>
            <a:pPr lvl="3"/>
            <a:r>
              <a:rPr lang="en-US" dirty="0" smtClean="0"/>
              <a:t>Pop up windows</a:t>
            </a:r>
          </a:p>
          <a:p>
            <a:pPr lvl="1"/>
            <a:r>
              <a:rPr lang="en-US" dirty="0" smtClean="0"/>
              <a:t>Use the dot (“.”) operator to access these functions and attributes</a:t>
            </a:r>
          </a:p>
          <a:p>
            <a:pPr lvl="2"/>
            <a:r>
              <a:rPr lang="en-US" dirty="0" err="1" smtClean="0"/>
              <a:t>document.write</a:t>
            </a:r>
            <a:r>
              <a:rPr lang="en-US" dirty="0" smtClean="0"/>
              <a:t>(text);</a:t>
            </a:r>
          </a:p>
          <a:p>
            <a:pPr lvl="2"/>
            <a:r>
              <a:rPr lang="en-US" dirty="0" smtClean="0"/>
              <a:t>Note: window is the “default object” so to call its functions, doesn’t require the dot operator</a:t>
            </a:r>
          </a:p>
          <a:p>
            <a:pPr lvl="3"/>
            <a:r>
              <a:rPr lang="en-US" dirty="0" smtClean="0"/>
              <a:t>alert(text);		(Really should be </a:t>
            </a:r>
            <a:r>
              <a:rPr lang="en-US" dirty="0" err="1" smtClean="0"/>
              <a:t>window.alert</a:t>
            </a:r>
            <a:r>
              <a:rPr lang="en-US" smtClean="0"/>
              <a:t>(text);)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and Changing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access elements?</a:t>
            </a:r>
          </a:p>
          <a:p>
            <a:pPr lvl="1"/>
            <a:r>
              <a:rPr lang="en-US" dirty="0" smtClean="0"/>
              <a:t>There is a special function within the </a:t>
            </a:r>
            <a:r>
              <a:rPr lang="en-US" i="1" dirty="0" smtClean="0"/>
              <a:t>document</a:t>
            </a:r>
            <a:r>
              <a:rPr lang="en-US" dirty="0" smtClean="0"/>
              <a:t> object. </a:t>
            </a:r>
          </a:p>
          <a:p>
            <a:pPr lvl="2"/>
            <a:r>
              <a:rPr lang="en-US" dirty="0" err="1" smtClean="0"/>
              <a:t>getElementById</a:t>
            </a:r>
            <a:r>
              <a:rPr lang="en-US" dirty="0" smtClean="0"/>
              <a:t>(id)</a:t>
            </a:r>
          </a:p>
          <a:p>
            <a:pPr lvl="1"/>
            <a:r>
              <a:rPr lang="en-US" dirty="0" smtClean="0"/>
              <a:t>You can access this function with the dot operator:</a:t>
            </a:r>
          </a:p>
          <a:p>
            <a:pPr lvl="2"/>
            <a:r>
              <a:rPr lang="en-US" dirty="0" err="1" smtClean="0"/>
              <a:t>document.getElementById</a:t>
            </a:r>
            <a:r>
              <a:rPr lang="en-US" dirty="0" smtClean="0"/>
              <a:t>(id)</a:t>
            </a:r>
          </a:p>
          <a:p>
            <a:pPr lvl="3"/>
            <a:r>
              <a:rPr lang="en-US" dirty="0" smtClean="0"/>
              <a:t>Give a particular element a unique id name (using id attribute) in the HTML</a:t>
            </a:r>
          </a:p>
          <a:p>
            <a:pPr lvl="3"/>
            <a:r>
              <a:rPr lang="en-US" dirty="0" smtClean="0"/>
              <a:t>Pass that name to the </a:t>
            </a:r>
            <a:r>
              <a:rPr lang="en-US" dirty="0" err="1" smtClean="0"/>
              <a:t>getElementById</a:t>
            </a:r>
            <a:r>
              <a:rPr lang="en-US" dirty="0" smtClean="0"/>
              <a:t> function to access the element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and Changing </a:t>
            </a:r>
            <a:r>
              <a:rPr lang="en-US" dirty="0" smtClean="0"/>
              <a:t>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store the element?</a:t>
            </a:r>
          </a:p>
          <a:p>
            <a:pPr lvl="1"/>
            <a:r>
              <a:rPr lang="en-US" dirty="0" smtClean="0"/>
              <a:t>Set the results of </a:t>
            </a:r>
            <a:r>
              <a:rPr lang="en-US" dirty="0" err="1" smtClean="0"/>
              <a:t>document.getElementById</a:t>
            </a:r>
            <a:r>
              <a:rPr lang="en-US" dirty="0" smtClean="0"/>
              <a:t>(id) equal to a variable</a:t>
            </a:r>
          </a:p>
          <a:p>
            <a:pPr lvl="2"/>
            <a:r>
              <a:rPr lang="en-US" dirty="0" smtClean="0"/>
              <a:t>Called a “handle”</a:t>
            </a:r>
          </a:p>
          <a:p>
            <a:pPr lvl="1"/>
            <a:r>
              <a:rPr lang="en-US" dirty="0" smtClean="0"/>
              <a:t>The variable now stores a “reference” to the element!</a:t>
            </a:r>
          </a:p>
          <a:p>
            <a:pPr lvl="2"/>
            <a:r>
              <a:rPr lang="en-US" dirty="0" smtClean="0"/>
              <a:t>Access the elements attributes (and functions, perhaps) with the dot operator!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and Changing </a:t>
            </a:r>
            <a:r>
              <a:rPr lang="en-US" dirty="0" smtClean="0"/>
              <a:t>Elements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Changing (adding) the tooltip in a paragraph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6" r="42689" b="29174"/>
          <a:stretch/>
        </p:blipFill>
        <p:spPr bwMode="auto">
          <a:xfrm>
            <a:off x="304800" y="2743200"/>
            <a:ext cx="5213205" cy="37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4337"/>
          <a:stretch/>
        </p:blipFill>
        <p:spPr bwMode="auto">
          <a:xfrm>
            <a:off x="4114800" y="2667000"/>
            <a:ext cx="4510087" cy="187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and Changing Elements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element is accessible through the DOM</a:t>
            </a:r>
          </a:p>
          <a:p>
            <a:pPr lvl="1"/>
            <a:r>
              <a:rPr lang="en-US" dirty="0" smtClean="0"/>
              <a:t>Useful elements</a:t>
            </a:r>
          </a:p>
          <a:p>
            <a:pPr lvl="2"/>
            <a:r>
              <a:rPr lang="en-US" dirty="0" err="1" smtClean="0"/>
              <a:t>Img</a:t>
            </a:r>
            <a:endParaRPr lang="en-US" dirty="0" smtClean="0"/>
          </a:p>
          <a:p>
            <a:pPr lvl="2"/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Img</a:t>
            </a:r>
            <a:r>
              <a:rPr lang="en-US" dirty="0" smtClean="0"/>
              <a:t> Element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things “on the fly” (at runtime) though the DOM.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 element has many attributes</a:t>
            </a:r>
          </a:p>
          <a:p>
            <a:pPr lvl="2"/>
            <a:r>
              <a:rPr lang="en-US" dirty="0" smtClean="0"/>
              <a:t>Alt		Fallback text</a:t>
            </a:r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		Picture source (change the image)</a:t>
            </a:r>
          </a:p>
          <a:p>
            <a:pPr lvl="2"/>
            <a:r>
              <a:rPr lang="en-US" dirty="0" smtClean="0"/>
              <a:t>Width, Height</a:t>
            </a:r>
          </a:p>
          <a:p>
            <a:pPr lvl="2"/>
            <a:r>
              <a:rPr lang="en-US" dirty="0" err="1" smtClean="0"/>
              <a:t>useMap</a:t>
            </a:r>
            <a:r>
              <a:rPr lang="en-US" dirty="0" smtClean="0"/>
              <a:t>	Add a map</a:t>
            </a:r>
          </a:p>
          <a:p>
            <a:pPr lvl="2"/>
            <a:r>
              <a:rPr lang="en-US" dirty="0" smtClean="0"/>
              <a:t>complete	Check to see if image has loaded (true 			if loaded)</a:t>
            </a:r>
          </a:p>
        </p:txBody>
      </p:sp>
    </p:spTree>
    <p:extLst>
      <p:ext uri="{BB962C8B-B14F-4D97-AF65-F5344CB8AC3E}">
        <p14:creationId xmlns:p14="http://schemas.microsoft.com/office/powerpoint/2010/main" val="42160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Caption		change the caption</a:t>
            </a:r>
          </a:p>
          <a:p>
            <a:pPr lvl="1"/>
            <a:r>
              <a:rPr lang="en-US" dirty="0" smtClean="0"/>
              <a:t>Rows			returns all the rows in a table</a:t>
            </a:r>
          </a:p>
          <a:p>
            <a:pPr lvl="1"/>
            <a:endParaRPr lang="en-US" dirty="0"/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err="1" smtClean="0"/>
              <a:t>insertRow</a:t>
            </a:r>
            <a:r>
              <a:rPr lang="en-US" dirty="0" smtClean="0"/>
              <a:t>(index)	insert a row</a:t>
            </a:r>
          </a:p>
          <a:p>
            <a:pPr lvl="1"/>
            <a:r>
              <a:rPr lang="en-US" dirty="0" err="1" smtClean="0"/>
              <a:t>deleteRow</a:t>
            </a:r>
            <a:r>
              <a:rPr lang="en-US" dirty="0" smtClean="0"/>
              <a:t>(index)	delete a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all our </a:t>
            </a:r>
            <a:r>
              <a:rPr lang="en-US" dirty="0" err="1" smtClean="0"/>
              <a:t>javascript</a:t>
            </a:r>
            <a:r>
              <a:rPr lang="en-US" dirty="0" smtClean="0"/>
              <a:t> has run immediately during runtime</a:t>
            </a:r>
          </a:p>
          <a:p>
            <a:pPr lvl="1"/>
            <a:r>
              <a:rPr lang="en-US" dirty="0" smtClean="0"/>
              <a:t>What if we want to have things run at certain times?</a:t>
            </a:r>
          </a:p>
          <a:p>
            <a:r>
              <a:rPr lang="en-US" dirty="0" smtClean="0"/>
              <a:t>We can set scripts to run when special things happen, such as button clicks!</a:t>
            </a:r>
          </a:p>
          <a:p>
            <a:pPr lvl="1"/>
            <a:r>
              <a:rPr lang="en-US" dirty="0" smtClean="0"/>
              <a:t>Called events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Events are set to occur after many particular actions</a:t>
            </a:r>
          </a:p>
          <a:p>
            <a:pPr lvl="1"/>
            <a:r>
              <a:rPr lang="en-US" dirty="0" smtClean="0"/>
              <a:t>Button click	(</a:t>
            </a:r>
            <a:r>
              <a:rPr lang="en-US" dirty="0" err="1" smtClean="0"/>
              <a:t>onclick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mouse moves over something (</a:t>
            </a:r>
            <a:r>
              <a:rPr lang="en-US" dirty="0" err="1" smtClean="0"/>
              <a:t>onmouseover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Whenever the event happens, it can </a:t>
            </a:r>
            <a:r>
              <a:rPr lang="en-US" i="1" dirty="0" smtClean="0"/>
              <a:t>trigger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code!</a:t>
            </a:r>
          </a:p>
          <a:p>
            <a:pPr lvl="1"/>
            <a:r>
              <a:rPr lang="en-US" dirty="0" smtClean="0"/>
              <a:t>Do this by setting assigning a function to the event!</a:t>
            </a:r>
          </a:p>
          <a:p>
            <a:pPr lvl="1"/>
            <a:r>
              <a:rPr lang="en-US" dirty="0" smtClean="0"/>
              <a:t>How do we do this?!?  Inline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Calls code inside a tag during the element’s </a:t>
            </a:r>
            <a:r>
              <a:rPr lang="en-US" i="1" dirty="0" smtClean="0"/>
              <a:t>event!</a:t>
            </a:r>
          </a:p>
          <a:p>
            <a:pPr lvl="1"/>
            <a:r>
              <a:rPr lang="en-US" dirty="0" smtClean="0"/>
              <a:t>When the event occurs, the </a:t>
            </a:r>
            <a:r>
              <a:rPr lang="en-US" dirty="0" err="1" smtClean="0"/>
              <a:t>javascript</a:t>
            </a:r>
            <a:r>
              <a:rPr lang="en-US" dirty="0" smtClean="0"/>
              <a:t> inside is called</a:t>
            </a:r>
          </a:p>
          <a:p>
            <a:pPr lvl="2"/>
            <a:r>
              <a:rPr lang="en-US" dirty="0" smtClean="0"/>
              <a:t>(Should just be a function inside the inline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External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</a:t>
            </a:r>
            <a:r>
              <a:rPr lang="en-US" i="1" dirty="0" smtClean="0"/>
              <a:t>similar</a:t>
            </a:r>
            <a:r>
              <a:rPr lang="en-US" dirty="0" smtClean="0"/>
              <a:t>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err="1" smtClean="0"/>
              <a:t>Javascript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Pop up windows and text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763" r="31004" b="42690"/>
          <a:stretch/>
        </p:blipFill>
        <p:spPr bwMode="auto">
          <a:xfrm>
            <a:off x="268736" y="2209800"/>
            <a:ext cx="4772880" cy="217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7203"/>
          <a:stretch/>
        </p:blipFill>
        <p:spPr bwMode="auto">
          <a:xfrm>
            <a:off x="5181600" y="2133600"/>
            <a:ext cx="3276600" cy="226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000" y="4495800"/>
            <a:ext cx="2743200" cy="22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0" b="78134"/>
          <a:stretch/>
        </p:blipFill>
        <p:spPr bwMode="auto">
          <a:xfrm>
            <a:off x="427834" y="4807552"/>
            <a:ext cx="4613782" cy="15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834" y="4495800"/>
            <a:ext cx="140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ClickMe1: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2634" y="4463534"/>
            <a:ext cx="140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ClickMe2: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err="1" smtClean="0"/>
              <a:t>Javascript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always use inline </a:t>
            </a:r>
            <a:r>
              <a:rPr lang="en-US" dirty="0" err="1" smtClean="0"/>
              <a:t>javascript</a:t>
            </a:r>
            <a:r>
              <a:rPr lang="en-US" dirty="0" smtClean="0"/>
              <a:t> to call your </a:t>
            </a:r>
            <a:r>
              <a:rPr lang="en-US" i="1" u="sng" dirty="0" smtClean="0"/>
              <a:t>own functions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SCRIPT element</a:t>
            </a:r>
          </a:p>
          <a:p>
            <a:pPr lvl="2"/>
            <a:r>
              <a:rPr lang="en-US" dirty="0" smtClean="0"/>
              <a:t>Can include “MIME” type </a:t>
            </a:r>
          </a:p>
          <a:p>
            <a:pPr lvl="3"/>
            <a:r>
              <a:rPr lang="en-US" dirty="0" smtClean="0"/>
              <a:t>&lt;script type =  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lvl="4"/>
            <a:r>
              <a:rPr lang="en-US" dirty="0" smtClean="0"/>
              <a:t>Default is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Allowed within both HEAD and BODY tags</a:t>
            </a:r>
          </a:p>
          <a:p>
            <a:r>
              <a:rPr lang="en-US" dirty="0" smtClean="0"/>
              <a:t>Can include multiple instances through a page</a:t>
            </a:r>
          </a:p>
          <a:p>
            <a:pPr lvl="2"/>
            <a:r>
              <a:rPr lang="en-US" dirty="0" smtClean="0"/>
              <a:t>Depending upon where you insert the SCRIPT tag,  the </a:t>
            </a:r>
            <a:r>
              <a:rPr lang="en-US" dirty="0" err="1" smtClean="0"/>
              <a:t>javascript</a:t>
            </a:r>
            <a:r>
              <a:rPr lang="en-US" dirty="0" smtClean="0"/>
              <a:t> may show 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Javascript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6108268" cy="452628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Inside the &lt;p&gt; tag (line 9)</a:t>
            </a:r>
          </a:p>
          <a:p>
            <a:pPr lvl="2"/>
            <a:r>
              <a:rPr lang="en-US" dirty="0" smtClean="0"/>
              <a:t>Script element within (lines 10-12)</a:t>
            </a:r>
          </a:p>
          <a:p>
            <a:pPr lvl="3"/>
            <a:r>
              <a:rPr lang="en-US" dirty="0" smtClean="0"/>
              <a:t>Calling a </a:t>
            </a:r>
            <a:r>
              <a:rPr lang="en-US" i="1" dirty="0" err="1" smtClean="0"/>
              <a:t>javascript</a:t>
            </a:r>
            <a:r>
              <a:rPr lang="en-US" i="1" dirty="0" smtClean="0"/>
              <a:t> function</a:t>
            </a:r>
            <a:r>
              <a:rPr lang="en-US" dirty="0" smtClean="0"/>
              <a:t> that writes to the screen (</a:t>
            </a:r>
            <a:r>
              <a:rPr lang="en-US" dirty="0" err="1" smtClean="0"/>
              <a:t>document.write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Occurs </a:t>
            </a:r>
            <a:r>
              <a:rPr lang="en-US" b="1" i="1" dirty="0" smtClean="0"/>
              <a:t>within</a:t>
            </a:r>
            <a:r>
              <a:rPr lang="en-US" dirty="0" smtClean="0"/>
              <a:t> the HTML file</a:t>
            </a:r>
          </a:p>
          <a:p>
            <a:pPr lvl="4"/>
            <a:r>
              <a:rPr lang="en-US" dirty="0" smtClean="0"/>
              <a:t>When the page loads (runs), the function will </a:t>
            </a:r>
            <a:r>
              <a:rPr lang="en-US" b="1" i="1" dirty="0" smtClean="0"/>
              <a:t>execute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(Note: if printing text, use double quotes)</a:t>
            </a:r>
          </a:p>
          <a:p>
            <a:pPr lvl="1"/>
            <a:r>
              <a:rPr lang="en-US" dirty="0" smtClean="0"/>
              <a:t>What will this display?			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5" r="71932" b="31966"/>
          <a:stretch/>
        </p:blipFill>
        <p:spPr bwMode="auto">
          <a:xfrm>
            <a:off x="6565468" y="1447800"/>
            <a:ext cx="2553132" cy="35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Javascript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4" b="39921"/>
          <a:stretch/>
        </p:blipFill>
        <p:spPr bwMode="auto">
          <a:xfrm>
            <a:off x="457200" y="1600200"/>
            <a:ext cx="5839266" cy="438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8699" y="2872742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contents of the </a:t>
            </a:r>
            <a:r>
              <a:rPr lang="en-US" dirty="0" err="1" smtClean="0"/>
              <a:t>document.write</a:t>
            </a:r>
            <a:r>
              <a:rPr lang="en-US" dirty="0" smtClean="0"/>
              <a:t> function displays the text </a:t>
            </a:r>
            <a:r>
              <a:rPr lang="en-US" b="1" i="1" dirty="0" smtClean="0"/>
              <a:t>just as though it was written directly in the HTML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6172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come back to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external </a:t>
            </a:r>
            <a:r>
              <a:rPr lang="en-US" dirty="0" err="1" smtClean="0"/>
              <a:t>javascript</a:t>
            </a:r>
            <a:r>
              <a:rPr lang="en-US" dirty="0" smtClean="0"/>
              <a:t> file and loads the code contained within</a:t>
            </a:r>
          </a:p>
          <a:p>
            <a:pPr lvl="1"/>
            <a:r>
              <a:rPr lang="en-US" dirty="0" smtClean="0"/>
              <a:t>You can move your </a:t>
            </a:r>
            <a:r>
              <a:rPr lang="en-US" dirty="0" err="1" smtClean="0"/>
              <a:t>Javascript</a:t>
            </a:r>
            <a:r>
              <a:rPr lang="en-US" dirty="0" smtClean="0"/>
              <a:t> code outside (externally to) the page</a:t>
            </a:r>
          </a:p>
          <a:p>
            <a:pPr lvl="1"/>
            <a:r>
              <a:rPr lang="en-US" dirty="0" smtClean="0"/>
              <a:t>Uses SCRIPT tag, but requires SRC attribute</a:t>
            </a:r>
          </a:p>
          <a:p>
            <a:pPr lvl="2"/>
            <a:r>
              <a:rPr lang="en-US" b="1" i="1" u="sng" dirty="0" smtClean="0"/>
              <a:t>Requires an end tag!!!!!!</a:t>
            </a:r>
          </a:p>
          <a:p>
            <a:pPr lvl="2"/>
            <a:r>
              <a:rPr lang="en-US" dirty="0" smtClean="0"/>
              <a:t>Do not put any content within the tags</a:t>
            </a:r>
          </a:p>
          <a:p>
            <a:pPr lvl="4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=“ext.js”&gt;</a:t>
            </a:r>
          </a:p>
          <a:p>
            <a:pPr lvl="4"/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12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311</TotalTime>
  <Words>1729</Words>
  <Application>Microsoft Office PowerPoint</Application>
  <PresentationFormat>On-screen Show (4:3)</PresentationFormat>
  <Paragraphs>319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Foundry</vt:lpstr>
      <vt:lpstr>CS 120 Extra: Javascript Coding</vt:lpstr>
      <vt:lpstr>Topics</vt:lpstr>
      <vt:lpstr>Quick Review</vt:lpstr>
      <vt:lpstr>Why Javascript?</vt:lpstr>
      <vt:lpstr>Types of Javascript</vt:lpstr>
      <vt:lpstr>Internal Javascript</vt:lpstr>
      <vt:lpstr>Internal Javascript (2)</vt:lpstr>
      <vt:lpstr>Internal Javascript (3)</vt:lpstr>
      <vt:lpstr>External Javascript</vt:lpstr>
      <vt:lpstr>External Javascript (2)</vt:lpstr>
      <vt:lpstr>External Javascript (3)</vt:lpstr>
      <vt:lpstr>Multiple Script Tags</vt:lpstr>
      <vt:lpstr>Multiple Script Tags (2)</vt:lpstr>
      <vt:lpstr>Multiple Script Tags (3)</vt:lpstr>
      <vt:lpstr>Multiple Script Tags (4)</vt:lpstr>
      <vt:lpstr>Multiple Script Tags (5)</vt:lpstr>
      <vt:lpstr>Inline Javascript</vt:lpstr>
      <vt:lpstr>Javascript Commands</vt:lpstr>
      <vt:lpstr>Javascript Commands (2)</vt:lpstr>
      <vt:lpstr>Javascript Functions</vt:lpstr>
      <vt:lpstr>Javascript Functions (2)</vt:lpstr>
      <vt:lpstr>Javascript Functions (3)</vt:lpstr>
      <vt:lpstr>Javascript Functions (4)</vt:lpstr>
      <vt:lpstr>Javascript Variables</vt:lpstr>
      <vt:lpstr>Javascript Variables (2)</vt:lpstr>
      <vt:lpstr>Javascript Variables (3)</vt:lpstr>
      <vt:lpstr>Passing a Variable to a Function</vt:lpstr>
      <vt:lpstr>Writing your own functions</vt:lpstr>
      <vt:lpstr>Writing your own functions (2)</vt:lpstr>
      <vt:lpstr>Writing your own functions (3)</vt:lpstr>
      <vt:lpstr>Writing your own functions (4)</vt:lpstr>
      <vt:lpstr>Writing your own functions (5)</vt:lpstr>
      <vt:lpstr>Writing your own functions (6)</vt:lpstr>
      <vt:lpstr>The Document Object Model</vt:lpstr>
      <vt:lpstr>Document Object Model (2)</vt:lpstr>
      <vt:lpstr>Document Object Model (3)</vt:lpstr>
      <vt:lpstr>Document Object Model (4)</vt:lpstr>
      <vt:lpstr>Attributes through the DOM</vt:lpstr>
      <vt:lpstr>Attributes through the DOM (2)</vt:lpstr>
      <vt:lpstr>Attributes through the DOM (3)</vt:lpstr>
      <vt:lpstr>Accessing and Changing Elements</vt:lpstr>
      <vt:lpstr>Accessing and Changing Elements (2)</vt:lpstr>
      <vt:lpstr>Accessing and Changing Elements (3)</vt:lpstr>
      <vt:lpstr>Accessing and Changing Elements (4)</vt:lpstr>
      <vt:lpstr>The Img Element (DOM)</vt:lpstr>
      <vt:lpstr>Table Element (DOM)</vt:lpstr>
      <vt:lpstr>Events</vt:lpstr>
      <vt:lpstr>Events (2)</vt:lpstr>
      <vt:lpstr>Inline Javascript</vt:lpstr>
      <vt:lpstr>Inline Javascript (2)</vt:lpstr>
      <vt:lpstr>Inline Javascript (3)</vt:lpstr>
    </vt:vector>
  </TitlesOfParts>
  <Company>Cal State L.A.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120 Extra: Javascript</dc:title>
  <dc:creator>Tarik Booker</dc:creator>
  <cp:lastModifiedBy>Tarik Booker</cp:lastModifiedBy>
  <cp:revision>39</cp:revision>
  <dcterms:created xsi:type="dcterms:W3CDTF">2015-03-12T00:38:58Z</dcterms:created>
  <dcterms:modified xsi:type="dcterms:W3CDTF">2015-03-12T05:50:50Z</dcterms:modified>
</cp:coreProperties>
</file>