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51AB59-D49B-46EB-9188-37A4A1D61B49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E1560EA-773E-4DA2-A709-6F7626F84F9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752600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120: Introduction to Web Programming</a:t>
            </a:r>
            <a:br>
              <a:rPr lang="en-US" dirty="0" smtClean="0"/>
            </a:br>
            <a:r>
              <a:rPr lang="en-US" dirty="0" smtClean="0"/>
              <a:t>Lecture 10: Extra Features and Website </a:t>
            </a:r>
            <a:r>
              <a:rPr lang="en-US" dirty="0" smtClean="0"/>
              <a:t>Design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038600"/>
            <a:ext cx="740664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Tarik Booker</a:t>
            </a:r>
          </a:p>
          <a:p>
            <a:r>
              <a:rPr lang="en-US" dirty="0" smtClean="0"/>
              <a:t>CS 120</a:t>
            </a:r>
          </a:p>
          <a:p>
            <a:r>
              <a:rPr lang="en-US" dirty="0" smtClean="0"/>
              <a:t>California State University, Los Angeles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space between the border and content</a:t>
            </a:r>
          </a:p>
          <a:p>
            <a:r>
              <a:rPr lang="en-US" dirty="0" smtClean="0"/>
              <a:t>Can define different sides:</a:t>
            </a:r>
          </a:p>
          <a:p>
            <a:pPr lvl="1"/>
            <a:r>
              <a:rPr lang="en-US" dirty="0" smtClean="0"/>
              <a:t> padding-top, padding-right, padding-bottom, padding-left</a:t>
            </a:r>
          </a:p>
          <a:p>
            <a:pPr lvl="1"/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Pixels (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Em</a:t>
            </a:r>
            <a:r>
              <a:rPr lang="en-US" dirty="0" smtClean="0"/>
              <a:t> (</a:t>
            </a:r>
            <a:r>
              <a:rPr lang="en-US" dirty="0" err="1" smtClean="0"/>
              <a:t>em</a:t>
            </a:r>
            <a:r>
              <a:rPr lang="en-US" dirty="0" smtClean="0"/>
              <a:t>) relative size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7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Border, Margin, and Padding values can be </a:t>
            </a:r>
            <a:r>
              <a:rPr lang="en-US" i="1" dirty="0" smtClean="0"/>
              <a:t>simplified</a:t>
            </a:r>
            <a:r>
              <a:rPr lang="en-US" dirty="0" smtClean="0"/>
              <a:t> by using “shorthand”</a:t>
            </a:r>
          </a:p>
          <a:p>
            <a:pPr lvl="1"/>
            <a:r>
              <a:rPr lang="en-US" dirty="0" smtClean="0"/>
              <a:t>Set up to 4 values at once.</a:t>
            </a:r>
          </a:p>
          <a:p>
            <a:pPr lvl="1"/>
            <a:r>
              <a:rPr lang="en-US" dirty="0" smtClean="0"/>
              <a:t>Must perform in required </a:t>
            </a:r>
            <a:r>
              <a:rPr lang="en-US" i="1" dirty="0" smtClean="0"/>
              <a:t>order</a:t>
            </a:r>
          </a:p>
          <a:p>
            <a:pPr lvl="1"/>
            <a:r>
              <a:rPr lang="en-US" dirty="0" smtClean="0"/>
              <a:t>Use spaces in between to separate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 Shorthand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</a:p>
          <a:p>
            <a:pPr lvl="1"/>
            <a:r>
              <a:rPr lang="en-US" dirty="0" smtClean="0"/>
              <a:t>Shorthand for border-width, border-style, border-color </a:t>
            </a:r>
          </a:p>
          <a:p>
            <a:pPr lvl="2"/>
            <a:r>
              <a:rPr lang="en-US" dirty="0" smtClean="0"/>
              <a:t>In that order</a:t>
            </a:r>
          </a:p>
          <a:p>
            <a:pPr lvl="1"/>
            <a:r>
              <a:rPr lang="en-US" dirty="0" smtClean="0"/>
              <a:t>border:20px solid blue;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There are other ways to use </a:t>
            </a:r>
            <a:r>
              <a:rPr lang="en-US" dirty="0" err="1" smtClean="0"/>
              <a:t>shorthands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for Different 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Border-style, border-color, border-width, Margin, Padding, can be specified for 4 different sides.</a:t>
            </a:r>
          </a:p>
          <a:p>
            <a:pPr lvl="1"/>
            <a:r>
              <a:rPr lang="en-US" dirty="0" smtClean="0"/>
              <a:t>Shorthand can be used to style up to 4 sides at once.</a:t>
            </a:r>
          </a:p>
          <a:p>
            <a:pPr lvl="2"/>
            <a:r>
              <a:rPr lang="en-US" dirty="0" smtClean="0"/>
              <a:t>{margin: 50px </a:t>
            </a:r>
            <a:r>
              <a:rPr lang="en-US" dirty="0" err="1" smtClean="0"/>
              <a:t>50px</a:t>
            </a:r>
            <a:r>
              <a:rPr lang="en-US" dirty="0" smtClean="0"/>
              <a:t> 5px 20px;}</a:t>
            </a:r>
          </a:p>
          <a:p>
            <a:pPr lvl="2"/>
            <a:r>
              <a:rPr lang="en-US" dirty="0" smtClean="0"/>
              <a:t>{border-color: red green blue pink;}</a:t>
            </a:r>
          </a:p>
          <a:p>
            <a:pPr lvl="2"/>
            <a:r>
              <a:rPr lang="en-US" dirty="0" smtClean="0"/>
              <a:t>{padding: 20px 10px;}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for Different </a:t>
            </a:r>
            <a:r>
              <a:rPr lang="en-US" dirty="0" smtClean="0"/>
              <a:t>Sides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number of values style differently</a:t>
            </a:r>
          </a:p>
          <a:p>
            <a:pPr lvl="1"/>
            <a:r>
              <a:rPr lang="en-US" dirty="0" smtClean="0"/>
              <a:t>One value</a:t>
            </a:r>
          </a:p>
          <a:p>
            <a:pPr lvl="2"/>
            <a:r>
              <a:rPr lang="en-US" dirty="0" smtClean="0"/>
              <a:t>Styles all sides</a:t>
            </a:r>
          </a:p>
          <a:p>
            <a:pPr lvl="1"/>
            <a:r>
              <a:rPr lang="en-US" dirty="0" smtClean="0"/>
              <a:t>Two values</a:t>
            </a:r>
          </a:p>
          <a:p>
            <a:pPr lvl="2"/>
            <a:r>
              <a:rPr lang="en-US" dirty="0" smtClean="0"/>
              <a:t>First value: (Top and Bottom)</a:t>
            </a:r>
          </a:p>
          <a:p>
            <a:pPr lvl="2"/>
            <a:r>
              <a:rPr lang="en-US" dirty="0" smtClean="0"/>
              <a:t>Second value: (Left and Right)</a:t>
            </a:r>
          </a:p>
          <a:p>
            <a:pPr lvl="1"/>
            <a:r>
              <a:rPr lang="en-US" dirty="0" smtClean="0"/>
              <a:t>Three values</a:t>
            </a:r>
          </a:p>
          <a:p>
            <a:pPr lvl="2"/>
            <a:r>
              <a:rPr lang="en-US" dirty="0" smtClean="0"/>
              <a:t>First value: (Top)</a:t>
            </a:r>
          </a:p>
          <a:p>
            <a:pPr lvl="2"/>
            <a:r>
              <a:rPr lang="en-US" dirty="0" smtClean="0"/>
              <a:t>Second value: (Left and Right)</a:t>
            </a:r>
          </a:p>
          <a:p>
            <a:pPr lvl="2"/>
            <a:r>
              <a:rPr lang="en-US" dirty="0" smtClean="0"/>
              <a:t>Third value: (Bottom)</a:t>
            </a:r>
          </a:p>
          <a:p>
            <a:pPr lvl="1"/>
            <a:r>
              <a:rPr lang="en-US" dirty="0" smtClean="0"/>
              <a:t>Four values</a:t>
            </a:r>
          </a:p>
          <a:p>
            <a:pPr lvl="2"/>
            <a:r>
              <a:rPr lang="en-US" dirty="0" smtClean="0"/>
              <a:t>Styles in order: Top, Right, Bottom, 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Shorthands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shorthand:</a:t>
            </a:r>
          </a:p>
          <a:p>
            <a:pPr lvl="1"/>
            <a:r>
              <a:rPr lang="en-US" dirty="0" smtClean="0"/>
              <a:t>Order:</a:t>
            </a:r>
          </a:p>
          <a:p>
            <a:pPr lvl="2"/>
            <a:r>
              <a:rPr lang="en-US" dirty="0" smtClean="0"/>
              <a:t>Background-color</a:t>
            </a:r>
          </a:p>
          <a:p>
            <a:pPr lvl="2"/>
            <a:r>
              <a:rPr lang="en-US" dirty="0" smtClean="0"/>
              <a:t>Background-image</a:t>
            </a:r>
          </a:p>
          <a:p>
            <a:pPr lvl="2"/>
            <a:r>
              <a:rPr lang="en-US" dirty="0" smtClean="0"/>
              <a:t>Background-repeat</a:t>
            </a:r>
          </a:p>
          <a:p>
            <a:pPr lvl="2"/>
            <a:r>
              <a:rPr lang="en-US" dirty="0" smtClean="0"/>
              <a:t>Background-position</a:t>
            </a:r>
          </a:p>
          <a:p>
            <a:pPr lvl="1"/>
            <a:r>
              <a:rPr lang="en-US" dirty="0" smtClean="0"/>
              <a:t>Ex:</a:t>
            </a:r>
          </a:p>
          <a:p>
            <a:pPr lvl="3"/>
            <a:r>
              <a:rPr lang="en-US" dirty="0" smtClean="0"/>
              <a:t>Background: #FF00FF </a:t>
            </a:r>
            <a:r>
              <a:rPr lang="en-US" dirty="0" err="1" smtClean="0"/>
              <a:t>url</a:t>
            </a:r>
            <a:r>
              <a:rPr lang="en-US" dirty="0" smtClean="0"/>
              <a:t>(something.jpg) no-repeat top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Shorthands</a:t>
            </a:r>
            <a:r>
              <a:rPr lang="en-US" dirty="0" smtClean="0"/>
              <a:t>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Font </a:t>
            </a:r>
            <a:r>
              <a:rPr lang="en-US" dirty="0" err="1" smtClean="0"/>
              <a:t>shorthands</a:t>
            </a:r>
            <a:endParaRPr lang="en-US" dirty="0" smtClean="0"/>
          </a:p>
          <a:p>
            <a:pPr lvl="2"/>
            <a:r>
              <a:rPr lang="en-US" dirty="0" smtClean="0"/>
              <a:t>Font-style</a:t>
            </a:r>
          </a:p>
          <a:p>
            <a:pPr lvl="2"/>
            <a:r>
              <a:rPr lang="en-US" dirty="0" smtClean="0"/>
              <a:t>Font-weight</a:t>
            </a:r>
          </a:p>
          <a:p>
            <a:pPr lvl="2"/>
            <a:r>
              <a:rPr lang="en-US" dirty="0" smtClean="0"/>
              <a:t>Font-size</a:t>
            </a:r>
          </a:p>
          <a:p>
            <a:pPr lvl="2"/>
            <a:r>
              <a:rPr lang="en-US" dirty="0" smtClean="0"/>
              <a:t>Line-height</a:t>
            </a:r>
          </a:p>
          <a:p>
            <a:pPr lvl="2"/>
            <a:r>
              <a:rPr lang="en-US" dirty="0" smtClean="0"/>
              <a:t>Font-family</a:t>
            </a:r>
          </a:p>
          <a:p>
            <a:pPr lvl="1"/>
            <a:r>
              <a:rPr lang="en-US" dirty="0" smtClean="0"/>
              <a:t>Ex:</a:t>
            </a:r>
          </a:p>
          <a:p>
            <a:pPr lvl="2"/>
            <a:r>
              <a:rPr lang="en-US" dirty="0" smtClean="0"/>
              <a:t>Font: italic bold .8em/1.2 Arial, sans-serif;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float to wrap phrasing content around images</a:t>
            </a:r>
          </a:p>
          <a:p>
            <a:pPr lvl="1"/>
            <a:r>
              <a:rPr lang="en-US" dirty="0" smtClean="0"/>
              <a:t>Float the image to a direction, text will flow to the opposite direction</a:t>
            </a:r>
          </a:p>
          <a:p>
            <a:pPr lvl="2"/>
            <a:r>
              <a:rPr lang="en-US" dirty="0" smtClean="0"/>
              <a:t>Float (the image to the) right, text flows left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image is large enough, other blocks will flow into the float!</a:t>
            </a:r>
          </a:p>
          <a:p>
            <a:pPr lvl="2"/>
            <a:r>
              <a:rPr lang="en-US" dirty="0" smtClean="0"/>
              <a:t>We can use this to design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floating something </a:t>
            </a:r>
            <a:r>
              <a:rPr lang="en-US" i="1" u="sng" dirty="0" smtClean="0"/>
              <a:t>other than images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Floating other blocks of flow content</a:t>
            </a:r>
          </a:p>
          <a:p>
            <a:pPr lvl="1"/>
            <a:r>
              <a:rPr lang="en-US" dirty="0" smtClean="0"/>
              <a:t>Can use this to arrange parts of a page</a:t>
            </a:r>
          </a:p>
          <a:p>
            <a:pPr lvl="2"/>
            <a:r>
              <a:rPr lang="en-US" dirty="0" smtClean="0"/>
              <a:t>Fixed layout</a:t>
            </a:r>
          </a:p>
          <a:p>
            <a:pPr lvl="2"/>
            <a:r>
              <a:rPr lang="en-US" dirty="0" smtClean="0"/>
              <a:t>Liquid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float two different blocks and let them line up together, they can be used to arrange different parts of your webpage.</a:t>
            </a:r>
          </a:p>
          <a:p>
            <a:pPr lvl="1"/>
            <a:r>
              <a:rPr lang="en-US" dirty="0" smtClean="0"/>
              <a:t>Specifically use absolute heights and widths</a:t>
            </a:r>
          </a:p>
          <a:p>
            <a:pPr lvl="1"/>
            <a:r>
              <a:rPr lang="en-US" dirty="0" smtClean="0"/>
              <a:t>Set sections in your page</a:t>
            </a:r>
          </a:p>
          <a:p>
            <a:pPr lvl="2"/>
            <a:r>
              <a:rPr lang="en-US" dirty="0" smtClean="0"/>
              <a:t>Header, Section, Aside, Footer</a:t>
            </a:r>
          </a:p>
          <a:p>
            <a:pPr lvl="1"/>
            <a:r>
              <a:rPr lang="en-US" dirty="0" smtClean="0"/>
              <a:t>Have the total body width equal the section plus the aside (plus their borders)</a:t>
            </a:r>
          </a:p>
          <a:p>
            <a:pPr lvl="2"/>
            <a:r>
              <a:rPr lang="en-US" dirty="0" smtClean="0"/>
              <a:t>See columntest.html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Positioning (More)</a:t>
            </a:r>
          </a:p>
          <a:p>
            <a:pPr lvl="1"/>
            <a:r>
              <a:rPr lang="en-US" dirty="0" smtClean="0"/>
              <a:t>Columns</a:t>
            </a:r>
          </a:p>
          <a:p>
            <a:pPr lvl="1"/>
            <a:r>
              <a:rPr lang="en-US" dirty="0" smtClean="0"/>
              <a:t>Float</a:t>
            </a:r>
          </a:p>
          <a:p>
            <a:pPr lvl="1"/>
            <a:r>
              <a:rPr lang="en-US" dirty="0" smtClean="0"/>
              <a:t>Shorthand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CS1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Linux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9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Layout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 allows the elements to line up side by side.</a:t>
            </a:r>
          </a:p>
          <a:p>
            <a:r>
              <a:rPr lang="en-US" dirty="0" smtClean="0"/>
              <a:t>Clear stops other elements from floating into the space.</a:t>
            </a:r>
          </a:p>
          <a:p>
            <a:pPr lvl="1"/>
            <a:r>
              <a:rPr lang="en-US" dirty="0" smtClean="0"/>
              <a:t>clear</a:t>
            </a:r>
          </a:p>
          <a:p>
            <a:pPr lvl="2"/>
            <a:r>
              <a:rPr lang="en-US" dirty="0" smtClean="0"/>
              <a:t>Stops a float from continuing past the element</a:t>
            </a:r>
          </a:p>
          <a:p>
            <a:pPr lvl="2"/>
            <a:r>
              <a:rPr lang="en-US" dirty="0" smtClean="0"/>
              <a:t>Values: left, right, both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using fixed widths, use relative widths (percentages of the page) to float with.</a:t>
            </a:r>
          </a:p>
          <a:p>
            <a:pPr lvl="1"/>
            <a:r>
              <a:rPr lang="en-US" dirty="0" smtClean="0"/>
              <a:t>See liquidlayouttest.html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1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Accounts</a:t>
            </a:r>
          </a:p>
          <a:p>
            <a:endParaRPr lang="en-US" dirty="0"/>
          </a:p>
          <a:p>
            <a:r>
              <a:rPr lang="en-US" dirty="0" smtClean="0"/>
              <a:t>Linux Commands</a:t>
            </a:r>
          </a:p>
          <a:p>
            <a:endParaRPr lang="en-US" dirty="0"/>
          </a:p>
          <a:p>
            <a:r>
              <a:rPr lang="en-US" dirty="0" smtClean="0"/>
              <a:t>Importing a page</a:t>
            </a:r>
          </a:p>
          <a:p>
            <a:pPr lvl="1"/>
            <a:r>
              <a:rPr lang="en-US" dirty="0" smtClean="0"/>
              <a:t>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Box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Floats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Displays Flow Content as a </a:t>
            </a:r>
            <a:r>
              <a:rPr lang="en-US" u="sng" dirty="0" smtClean="0"/>
              <a:t>box</a:t>
            </a:r>
          </a:p>
          <a:p>
            <a:pPr lvl="1"/>
            <a:r>
              <a:rPr lang="en-US" dirty="0" smtClean="0"/>
              <a:t>Called the </a:t>
            </a:r>
            <a:r>
              <a:rPr lang="en-US" u="sng" dirty="0" smtClean="0"/>
              <a:t>box model</a:t>
            </a:r>
          </a:p>
          <a:p>
            <a:pPr lvl="2"/>
            <a:r>
              <a:rPr lang="en-US" dirty="0" smtClean="0"/>
              <a:t>Height, Width (content)</a:t>
            </a:r>
          </a:p>
          <a:p>
            <a:pPr lvl="2"/>
            <a:r>
              <a:rPr lang="en-US" dirty="0" smtClean="0"/>
              <a:t>Margin</a:t>
            </a:r>
          </a:p>
          <a:p>
            <a:pPr lvl="3"/>
            <a:r>
              <a:rPr lang="en-US" dirty="0" smtClean="0"/>
              <a:t>Between box and rest of page</a:t>
            </a:r>
          </a:p>
          <a:p>
            <a:pPr lvl="2"/>
            <a:r>
              <a:rPr lang="en-US" dirty="0" smtClean="0"/>
              <a:t>Padding</a:t>
            </a:r>
          </a:p>
          <a:p>
            <a:pPr lvl="3"/>
            <a:r>
              <a:rPr lang="en-US" dirty="0" smtClean="0"/>
              <a:t>Between box and content</a:t>
            </a:r>
          </a:p>
          <a:p>
            <a:pPr lvl="2"/>
            <a:r>
              <a:rPr lang="en-US" dirty="0" smtClean="0"/>
              <a:t>Border</a:t>
            </a:r>
          </a:p>
          <a:p>
            <a:pPr lvl="3"/>
            <a:r>
              <a:rPr lang="en-US" dirty="0" smtClean="0"/>
              <a:t>Perimeter of Box</a:t>
            </a:r>
          </a:p>
          <a:p>
            <a:pPr lvl="2"/>
            <a:r>
              <a:rPr lang="en-US" dirty="0" smtClean="0"/>
              <a:t>Outline</a:t>
            </a:r>
          </a:p>
          <a:p>
            <a:pPr lvl="3"/>
            <a:r>
              <a:rPr lang="en-US" dirty="0" smtClean="0"/>
              <a:t>Outside of Box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124200"/>
            <a:ext cx="563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43200" y="3810000"/>
            <a:ext cx="4267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Some Sort of Content…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25146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74655" y="609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733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97282" y="1517073"/>
            <a:ext cx="181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1524000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8773" y="5948279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2218" y="5948279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4369955" y="4179332"/>
            <a:ext cx="0" cy="1916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1603087" y="4953000"/>
            <a:ext cx="454313" cy="995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908058" y="5233599"/>
            <a:ext cx="0" cy="7781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</p:cNvCxnSpPr>
          <p:nvPr/>
        </p:nvCxnSpPr>
        <p:spPr>
          <a:xfrm>
            <a:off x="914400" y="3918466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828800" y="1893332"/>
            <a:ext cx="990600" cy="9260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</p:cNvCxnSpPr>
          <p:nvPr/>
        </p:nvCxnSpPr>
        <p:spPr>
          <a:xfrm>
            <a:off x="6397914" y="1893332"/>
            <a:ext cx="612486" cy="15356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56048" y="1306946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82000" y="4200175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" y="4200175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27730" y="6317611"/>
            <a:ext cx="90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 / Width</a:t>
            </a:r>
          </a:p>
          <a:p>
            <a:pPr lvl="1"/>
            <a:r>
              <a:rPr lang="en-US" dirty="0" smtClean="0"/>
              <a:t>Set the height / width of content area</a:t>
            </a:r>
          </a:p>
          <a:p>
            <a:pPr lvl="2"/>
            <a:r>
              <a:rPr lang="en-US" dirty="0" smtClean="0"/>
              <a:t>Values:</a:t>
            </a:r>
          </a:p>
          <a:p>
            <a:pPr lvl="3"/>
            <a:r>
              <a:rPr lang="en-US" dirty="0" err="1" smtClean="0"/>
              <a:t>px</a:t>
            </a:r>
            <a:r>
              <a:rPr lang="en-US" dirty="0" smtClean="0"/>
              <a:t> </a:t>
            </a:r>
          </a:p>
          <a:p>
            <a:pPr lvl="4"/>
            <a:r>
              <a:rPr lang="en-US" i="1" dirty="0" smtClean="0"/>
              <a:t>Absolute </a:t>
            </a:r>
            <a:r>
              <a:rPr lang="en-US" dirty="0" smtClean="0"/>
              <a:t>(defined) size in pixels</a:t>
            </a:r>
          </a:p>
          <a:p>
            <a:pPr lvl="3"/>
            <a:r>
              <a:rPr lang="en-US" dirty="0" smtClean="0"/>
              <a:t>% </a:t>
            </a:r>
          </a:p>
          <a:p>
            <a:pPr lvl="4"/>
            <a:r>
              <a:rPr lang="en-US" dirty="0" smtClean="0"/>
              <a:t>Percentage of </a:t>
            </a:r>
            <a:r>
              <a:rPr lang="en-US" i="1" dirty="0" smtClean="0"/>
              <a:t>containing block</a:t>
            </a:r>
            <a:r>
              <a:rPr lang="en-US" dirty="0"/>
              <a:t> </a:t>
            </a:r>
            <a:r>
              <a:rPr lang="en-US" dirty="0" smtClean="0"/>
              <a:t>(relative size)</a:t>
            </a:r>
          </a:p>
          <a:p>
            <a:pPr lvl="3"/>
            <a:r>
              <a:rPr lang="en-US" dirty="0" smtClean="0"/>
              <a:t>auto</a:t>
            </a:r>
          </a:p>
          <a:p>
            <a:pPr lvl="4"/>
            <a:r>
              <a:rPr lang="en-US" dirty="0" smtClean="0"/>
              <a:t>Automatically resizes the box based on the height / width of its containing block (default) </a:t>
            </a:r>
          </a:p>
          <a:p>
            <a:pPr lvl="2"/>
            <a:r>
              <a:rPr lang="en-US" dirty="0" smtClean="0"/>
              <a:t>See </a:t>
            </a:r>
            <a:r>
              <a:rPr lang="en-US" dirty="0" smtClean="0"/>
              <a:t>height/widthtest.html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 / Width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Min-width / min-height</a:t>
            </a:r>
          </a:p>
          <a:p>
            <a:pPr lvl="2"/>
            <a:r>
              <a:rPr lang="en-US" dirty="0" smtClean="0"/>
              <a:t>Sets the minimum values of the content area for a block (flow content)</a:t>
            </a:r>
          </a:p>
          <a:p>
            <a:pPr lvl="3"/>
            <a:r>
              <a:rPr lang="en-US" dirty="0" smtClean="0"/>
              <a:t>Percent (%)</a:t>
            </a:r>
          </a:p>
          <a:p>
            <a:pPr lvl="3"/>
            <a:r>
              <a:rPr lang="en-US" dirty="0" smtClean="0"/>
              <a:t>Absolute (pixels)</a:t>
            </a:r>
          </a:p>
          <a:p>
            <a:pPr lvl="3"/>
            <a:r>
              <a:rPr lang="en-US" dirty="0" smtClean="0"/>
              <a:t>None (no minimum)</a:t>
            </a:r>
          </a:p>
          <a:p>
            <a:pPr lvl="1"/>
            <a:r>
              <a:rPr lang="en-US" dirty="0" smtClean="0"/>
              <a:t>Max-width / max-height</a:t>
            </a:r>
          </a:p>
          <a:p>
            <a:pPr lvl="2"/>
            <a:r>
              <a:rPr lang="en-US" dirty="0" smtClean="0"/>
              <a:t>Sets the maximum values for the content area for a block</a:t>
            </a:r>
          </a:p>
          <a:p>
            <a:pPr lvl="3"/>
            <a:r>
              <a:rPr lang="en-US" dirty="0" smtClean="0"/>
              <a:t>Relative (%)</a:t>
            </a:r>
          </a:p>
          <a:p>
            <a:pPr lvl="3"/>
            <a:r>
              <a:rPr lang="en-US" dirty="0" smtClean="0"/>
              <a:t>Absolute (pixels)</a:t>
            </a:r>
          </a:p>
          <a:p>
            <a:pPr lvl="3"/>
            <a:r>
              <a:rPr lang="en-US" dirty="0" smtClean="0"/>
              <a:t>None (no max)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2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offsets from the containing block</a:t>
            </a:r>
          </a:p>
          <a:p>
            <a:pPr lvl="1"/>
            <a:r>
              <a:rPr lang="en-US" dirty="0" smtClean="0"/>
              <a:t>(No container = from the page)</a:t>
            </a:r>
          </a:p>
          <a:p>
            <a:r>
              <a:rPr lang="en-US" dirty="0" smtClean="0"/>
              <a:t>Can set from different sides:</a:t>
            </a:r>
          </a:p>
          <a:p>
            <a:pPr lvl="2"/>
            <a:r>
              <a:rPr lang="en-US" dirty="0" smtClean="0"/>
              <a:t>margin-top, margin-right, margin-bottom, margin-left</a:t>
            </a:r>
          </a:p>
          <a:p>
            <a:pPr lvl="1"/>
            <a:r>
              <a:rPr lang="en-US" dirty="0" smtClean="0"/>
              <a:t>Values</a:t>
            </a:r>
          </a:p>
          <a:p>
            <a:pPr lvl="2"/>
            <a:r>
              <a:rPr lang="en-US" dirty="0" err="1" smtClean="0"/>
              <a:t>Px</a:t>
            </a:r>
            <a:r>
              <a:rPr lang="en-US" dirty="0" smtClean="0"/>
              <a:t> (pixels)</a:t>
            </a:r>
          </a:p>
          <a:p>
            <a:pPr lvl="2"/>
            <a:r>
              <a:rPr lang="en-US" dirty="0" err="1" smtClean="0"/>
              <a:t>em</a:t>
            </a:r>
            <a:r>
              <a:rPr lang="en-US" dirty="0" smtClean="0"/>
              <a:t> (relative to default text value)</a:t>
            </a:r>
          </a:p>
          <a:p>
            <a:pPr lvl="2"/>
            <a:r>
              <a:rPr lang="en-US" dirty="0" smtClean="0"/>
              <a:t>Pt</a:t>
            </a:r>
          </a:p>
          <a:p>
            <a:pPr lvl="2"/>
            <a:r>
              <a:rPr lang="en-US" dirty="0" smtClean="0"/>
              <a:t>Auto (center the block; define left and right margins)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/>
              <a:t>It’s good practice to set top and bottom margins for all your elements</a:t>
            </a:r>
          </a:p>
          <a:p>
            <a:pPr lvl="2"/>
            <a:r>
              <a:rPr lang="en-US" dirty="0" smtClean="0"/>
              <a:t>Different browsers set different default margins</a:t>
            </a:r>
          </a:p>
          <a:p>
            <a:pPr lvl="1"/>
            <a:r>
              <a:rPr lang="en-US" dirty="0" smtClean="0"/>
              <a:t>Margins can </a:t>
            </a:r>
            <a:r>
              <a:rPr lang="en-US" i="1" dirty="0" smtClean="0"/>
              <a:t>collapse</a:t>
            </a:r>
            <a:endParaRPr lang="en-US" dirty="0" smtClean="0"/>
          </a:p>
          <a:p>
            <a:pPr lvl="2"/>
            <a:r>
              <a:rPr lang="en-US" dirty="0" smtClean="0"/>
              <a:t>When there is a bottom margin set for an element, and a top margin set for the element below it</a:t>
            </a:r>
          </a:p>
          <a:p>
            <a:pPr lvl="2"/>
            <a:r>
              <a:rPr lang="en-US" dirty="0" smtClean="0"/>
              <a:t>The smaller margin is </a:t>
            </a:r>
            <a:r>
              <a:rPr lang="en-US" b="1" i="1" dirty="0" smtClean="0"/>
              <a:t>ignored</a:t>
            </a:r>
            <a:r>
              <a:rPr lang="en-US" dirty="0" smtClean="0"/>
              <a:t>!</a:t>
            </a:r>
          </a:p>
          <a:p>
            <a:pPr lvl="3"/>
            <a:r>
              <a:rPr lang="en-US" dirty="0" smtClean="0"/>
              <a:t>Can use padding to take care of this</a:t>
            </a:r>
          </a:p>
          <a:p>
            <a:r>
              <a:rPr lang="en-US" dirty="0" smtClean="0"/>
              <a:t>See margintest.html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369</TotalTime>
  <Words>834</Words>
  <Application>Microsoft Office PowerPoint</Application>
  <PresentationFormat>On-screen Show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Gill Sans MT</vt:lpstr>
      <vt:lpstr>Verdana</vt:lpstr>
      <vt:lpstr>Wingdings 2</vt:lpstr>
      <vt:lpstr>Solstice</vt:lpstr>
      <vt:lpstr>CS 120: Introduction to Web Programming Lecture 10: Extra Features and Website Design Part 1</vt:lpstr>
      <vt:lpstr>What we will cover…</vt:lpstr>
      <vt:lpstr>Positioning</vt:lpstr>
      <vt:lpstr>The Box Model</vt:lpstr>
      <vt:lpstr>The Box Model (2)</vt:lpstr>
      <vt:lpstr>The Box Model (3)</vt:lpstr>
      <vt:lpstr>Height / Width (2)</vt:lpstr>
      <vt:lpstr>Margins</vt:lpstr>
      <vt:lpstr>Margins (2)</vt:lpstr>
      <vt:lpstr>Padding</vt:lpstr>
      <vt:lpstr>CSS Shorthand</vt:lpstr>
      <vt:lpstr>Border Shorthand</vt:lpstr>
      <vt:lpstr>Shorthand for Different Sides</vt:lpstr>
      <vt:lpstr>Shorthand for Different Sides (2)</vt:lpstr>
      <vt:lpstr>Shorthands (3)</vt:lpstr>
      <vt:lpstr>Shorthands (4)</vt:lpstr>
      <vt:lpstr>More on Float</vt:lpstr>
      <vt:lpstr>Float (2)</vt:lpstr>
      <vt:lpstr>Fixed Layout</vt:lpstr>
      <vt:lpstr>Fixed Layout (2)</vt:lpstr>
      <vt:lpstr>Liquid Layout</vt:lpstr>
      <vt:lpstr>CS 1 Server</vt:lpstr>
    </vt:vector>
  </TitlesOfParts>
  <Company>Cal State L.A.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120: Introduction to Web Programming Lecture 10: Extra Features and Website Design</dc:title>
  <dc:creator>Tarik Booker</dc:creator>
  <cp:lastModifiedBy>Booker, Tarik Scott</cp:lastModifiedBy>
  <cp:revision>32</cp:revision>
  <dcterms:created xsi:type="dcterms:W3CDTF">2015-03-10T05:46:13Z</dcterms:created>
  <dcterms:modified xsi:type="dcterms:W3CDTF">2015-03-10T18:39:43Z</dcterms:modified>
</cp:coreProperties>
</file>