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87" r:id="rId15"/>
    <p:sldId id="288" r:id="rId16"/>
    <p:sldId id="266" r:id="rId17"/>
    <p:sldId id="284" r:id="rId18"/>
    <p:sldId id="285" r:id="rId19"/>
    <p:sldId id="286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AD67F1-3EE2-4624-8851-881B6C2AB628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751F9C-16AB-40D6-B0A6-860758B47BD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AD67F1-3EE2-4624-8851-881B6C2AB628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751F9C-16AB-40D6-B0A6-860758B47B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AD67F1-3EE2-4624-8851-881B6C2AB628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751F9C-16AB-40D6-B0A6-860758B47B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AD67F1-3EE2-4624-8851-881B6C2AB628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751F9C-16AB-40D6-B0A6-860758B47B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AD67F1-3EE2-4624-8851-881B6C2AB628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751F9C-16AB-40D6-B0A6-860758B47BD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AD67F1-3EE2-4624-8851-881B6C2AB628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751F9C-16AB-40D6-B0A6-860758B47B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AD67F1-3EE2-4624-8851-881B6C2AB628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751F9C-16AB-40D6-B0A6-860758B47B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AD67F1-3EE2-4624-8851-881B6C2AB628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751F9C-16AB-40D6-B0A6-860758B47B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AD67F1-3EE2-4624-8851-881B6C2AB628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751F9C-16AB-40D6-B0A6-860758B47BD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AD67F1-3EE2-4624-8851-881B6C2AB628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751F9C-16AB-40D6-B0A6-860758B47B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AD67F1-3EE2-4624-8851-881B6C2AB628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751F9C-16AB-40D6-B0A6-860758B47BD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3AD67F1-3EE2-4624-8851-881B6C2AB628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7751F9C-16AB-40D6-B0A6-860758B47BD7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esign_elements_and_principles" TargetMode="External"/><Relationship Id="rId2" Type="http://schemas.openxmlformats.org/officeDocument/2006/relationships/hyperlink" Target="https://www.getty.edu/education/teachers/building_lessons/principles_design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1stwebdesigner.com/single-page-website-designs/" TargetMode="External"/><Relationship Id="rId2" Type="http://schemas.openxmlformats.org/officeDocument/2006/relationships/hyperlink" Target="http://blog.hubspot.com/marketing/elements-of-modern-web-design-list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Color_theor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10: Extra Features and Web Design (Part 2)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Tarik Booker</a:t>
            </a:r>
          </a:p>
          <a:p>
            <a:r>
              <a:rPr lang="en-US" dirty="0" smtClean="0"/>
              <a:t>CS 120</a:t>
            </a:r>
          </a:p>
          <a:p>
            <a:r>
              <a:rPr lang="en-US" dirty="0" smtClean="0"/>
              <a:t>California State University, Los Angeles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81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Geolocation (7)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850" b="62058"/>
          <a:stretch/>
        </p:blipFill>
        <p:spPr bwMode="auto">
          <a:xfrm>
            <a:off x="152400" y="1219200"/>
            <a:ext cx="4704051" cy="2768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4205"/>
          <a:stretch/>
        </p:blipFill>
        <p:spPr bwMode="auto">
          <a:xfrm>
            <a:off x="5029200" y="1226127"/>
            <a:ext cx="3438767" cy="532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801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Embedding Fonts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Browsers only support a few fonts</a:t>
            </a:r>
          </a:p>
          <a:p>
            <a:pPr lvl="1"/>
            <a:r>
              <a:rPr lang="en-US" dirty="0" smtClean="0"/>
              <a:t>You may need a fancy font for your site</a:t>
            </a:r>
          </a:p>
          <a:p>
            <a:pPr lvl="2"/>
            <a:r>
              <a:rPr lang="en-US" dirty="0" smtClean="0"/>
              <a:t>Can </a:t>
            </a:r>
            <a:r>
              <a:rPr lang="en-US" i="1" u="sng" dirty="0" smtClean="0"/>
              <a:t>embed</a:t>
            </a:r>
            <a:r>
              <a:rPr lang="en-US" dirty="0" smtClean="0"/>
              <a:t> a font within the page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Have to use the @font-face selector</a:t>
            </a:r>
          </a:p>
          <a:p>
            <a:pPr lvl="2"/>
            <a:r>
              <a:rPr lang="en-US" dirty="0" smtClean="0"/>
              <a:t>Example:</a:t>
            </a:r>
          </a:p>
          <a:p>
            <a:pPr marL="1115568" lvl="4" indent="0">
              <a:buNone/>
            </a:pPr>
            <a:r>
              <a:rPr lang="en-US" dirty="0" smtClean="0"/>
              <a:t>@font-face </a:t>
            </a:r>
          </a:p>
          <a:p>
            <a:pPr marL="1115568" lvl="4" indent="0">
              <a:buNone/>
            </a:pPr>
            <a:r>
              <a:rPr lang="en-US" dirty="0" smtClean="0"/>
              <a:t>{</a:t>
            </a:r>
          </a:p>
          <a:p>
            <a:pPr marL="1325880" lvl="5" indent="0">
              <a:buNone/>
            </a:pPr>
            <a:r>
              <a:rPr lang="en-US" dirty="0" err="1" smtClean="0"/>
              <a:t>font-family:example</a:t>
            </a:r>
            <a:r>
              <a:rPr lang="en-US" dirty="0" smtClean="0"/>
              <a:t>;</a:t>
            </a:r>
          </a:p>
          <a:p>
            <a:pPr marL="1325880" lvl="5" indent="0">
              <a:buNone/>
            </a:pPr>
            <a:r>
              <a:rPr lang="en-US" dirty="0" err="1" smtClean="0"/>
              <a:t>src</a:t>
            </a:r>
            <a:r>
              <a:rPr lang="en-US" dirty="0" smtClean="0"/>
              <a:t>: </a:t>
            </a:r>
            <a:r>
              <a:rPr lang="en-US" dirty="0" err="1" smtClean="0"/>
              <a:t>url</a:t>
            </a:r>
            <a:r>
              <a:rPr lang="en-US" dirty="0" smtClean="0"/>
              <a:t>(“Example.ttf”);</a:t>
            </a:r>
          </a:p>
          <a:p>
            <a:pPr marL="1115568" lvl="4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3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 Gradients</a:t>
            </a:r>
          </a:p>
          <a:p>
            <a:r>
              <a:rPr lang="en-US" dirty="0" smtClean="0"/>
              <a:t>Rounded Corners</a:t>
            </a:r>
          </a:p>
          <a:p>
            <a:r>
              <a:rPr lang="en-US" dirty="0" smtClean="0"/>
              <a:t>Box </a:t>
            </a:r>
            <a:r>
              <a:rPr lang="en-US" dirty="0" smtClean="0"/>
              <a:t>Shadows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08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Gradients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don’t have to have the background be a specific color.</a:t>
            </a:r>
          </a:p>
          <a:p>
            <a:pPr lvl="1"/>
            <a:r>
              <a:rPr lang="en-US" dirty="0" smtClean="0"/>
              <a:t>You can use a “background gradient” to liven it up</a:t>
            </a:r>
          </a:p>
          <a:p>
            <a:pPr lvl="2"/>
            <a:r>
              <a:rPr lang="en-US" dirty="0" smtClean="0"/>
              <a:t>A gradient = a transition from one color to another</a:t>
            </a:r>
          </a:p>
          <a:p>
            <a:pPr lvl="1"/>
            <a:r>
              <a:rPr lang="en-US" dirty="0" smtClean="0"/>
              <a:t>Use background-image</a:t>
            </a:r>
          </a:p>
          <a:p>
            <a:pPr lvl="2"/>
            <a:r>
              <a:rPr lang="en-US" dirty="0" smtClean="0"/>
              <a:t>background-image: linear-gradient(direction, color %, color %, …);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86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Rounded Corners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Want to add rounded corners to your elements?</a:t>
            </a:r>
          </a:p>
          <a:p>
            <a:pPr lvl="1"/>
            <a:r>
              <a:rPr lang="en-US" dirty="0" smtClean="0"/>
              <a:t>Use the border-radius property</a:t>
            </a:r>
          </a:p>
          <a:p>
            <a:pPr lvl="2"/>
            <a:r>
              <a:rPr lang="en-US" dirty="0" smtClean="0"/>
              <a:t>Use for each corner of the box</a:t>
            </a:r>
          </a:p>
          <a:p>
            <a:pPr lvl="2"/>
            <a:r>
              <a:rPr lang="en-US" dirty="0" smtClean="0"/>
              <a:t>Ex:</a:t>
            </a:r>
          </a:p>
          <a:p>
            <a:pPr lvl="3"/>
            <a:r>
              <a:rPr lang="en-US" dirty="0" smtClean="0"/>
              <a:t>Border-radius: 10px 20px 0 20px;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640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Shadows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Want to add shadows to boxes?</a:t>
            </a:r>
          </a:p>
          <a:p>
            <a:pPr lvl="1"/>
            <a:r>
              <a:rPr lang="en-US" dirty="0" smtClean="0"/>
              <a:t>Box-shadow property</a:t>
            </a:r>
          </a:p>
          <a:p>
            <a:pPr lvl="2"/>
            <a:r>
              <a:rPr lang="en-US" dirty="0" smtClean="0"/>
              <a:t>First two values – shadow offset</a:t>
            </a:r>
          </a:p>
          <a:p>
            <a:pPr lvl="2"/>
            <a:r>
              <a:rPr lang="en-US" dirty="0" smtClean="0"/>
              <a:t>Third value – blur radius</a:t>
            </a:r>
          </a:p>
          <a:p>
            <a:pPr lvl="2"/>
            <a:r>
              <a:rPr lang="en-US" dirty="0" smtClean="0"/>
              <a:t>Fourth value – how far the blur spreads</a:t>
            </a:r>
          </a:p>
          <a:p>
            <a:pPr lvl="2"/>
            <a:r>
              <a:rPr lang="en-US" dirty="0" smtClean="0"/>
              <a:t>Fifth value – specify a different shadow color</a:t>
            </a:r>
          </a:p>
          <a:p>
            <a:pPr lvl="2"/>
            <a:r>
              <a:rPr lang="en-US" dirty="0" smtClean="0"/>
              <a:t>Ex:</a:t>
            </a:r>
          </a:p>
          <a:p>
            <a:pPr lvl="3"/>
            <a:r>
              <a:rPr lang="en-US" dirty="0" smtClean="0"/>
              <a:t>Box-shadow: 3px </a:t>
            </a:r>
            <a:r>
              <a:rPr lang="en-US" dirty="0" err="1" smtClean="0"/>
              <a:t>3px</a:t>
            </a:r>
            <a:r>
              <a:rPr lang="en-US" dirty="0" smtClean="0"/>
              <a:t> 4px </a:t>
            </a:r>
            <a:r>
              <a:rPr lang="en-US" dirty="0" err="1" smtClean="0"/>
              <a:t>4px</a:t>
            </a:r>
            <a:r>
              <a:rPr lang="en-US" dirty="0" smtClean="0"/>
              <a:t> red;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655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Canvas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you to draw 2D drawings and animations (in </a:t>
            </a:r>
            <a:r>
              <a:rPr lang="en-US" dirty="0" err="1" smtClean="0"/>
              <a:t>Javascript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50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Canvas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Procedure</a:t>
            </a:r>
          </a:p>
          <a:p>
            <a:pPr lvl="1"/>
            <a:r>
              <a:rPr lang="en-US" dirty="0" smtClean="0"/>
              <a:t>Create a Canvas element in the HTML</a:t>
            </a:r>
          </a:p>
          <a:p>
            <a:pPr lvl="2"/>
            <a:r>
              <a:rPr lang="en-US" dirty="0" smtClean="0"/>
              <a:t>Include id, width, and height attributes</a:t>
            </a:r>
          </a:p>
          <a:p>
            <a:pPr lvl="1"/>
            <a:r>
              <a:rPr lang="en-US" dirty="0" smtClean="0"/>
              <a:t>Add an </a:t>
            </a:r>
            <a:r>
              <a:rPr lang="en-US" dirty="0" err="1" smtClean="0"/>
              <a:t>onLoad</a:t>
            </a:r>
            <a:r>
              <a:rPr lang="en-US" dirty="0" smtClean="0"/>
              <a:t> event in the body tag</a:t>
            </a:r>
          </a:p>
          <a:p>
            <a:pPr lvl="2"/>
            <a:r>
              <a:rPr lang="en-US" dirty="0" smtClean="0"/>
              <a:t>Include in the event the function to draw in the canvas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getElementById</a:t>
            </a:r>
            <a:r>
              <a:rPr lang="en-US" dirty="0" smtClean="0"/>
              <a:t>() to get the Canvas object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getContext</a:t>
            </a:r>
            <a:r>
              <a:rPr lang="en-US" dirty="0" smtClean="0"/>
              <a:t>() to the </a:t>
            </a:r>
            <a:r>
              <a:rPr lang="en-US" i="1" dirty="0" smtClean="0"/>
              <a:t>context object</a:t>
            </a:r>
            <a:endParaRPr lang="en-US" dirty="0" smtClean="0"/>
          </a:p>
          <a:p>
            <a:pPr lvl="2"/>
            <a:r>
              <a:rPr lang="en-US" dirty="0" smtClean="0"/>
              <a:t>Use functions of the context object to draw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53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Canvas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22" r="31012" b="21240"/>
          <a:stretch/>
        </p:blipFill>
        <p:spPr bwMode="auto">
          <a:xfrm>
            <a:off x="912091" y="1905000"/>
            <a:ext cx="6275387" cy="4239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62" b="57501"/>
          <a:stretch/>
        </p:blipFill>
        <p:spPr bwMode="auto">
          <a:xfrm>
            <a:off x="5297367" y="4267200"/>
            <a:ext cx="3627701" cy="2415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913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Canvas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many functions contained within the Canvas</a:t>
            </a:r>
          </a:p>
          <a:p>
            <a:pPr lvl="1"/>
            <a:r>
              <a:rPr lang="en-US" dirty="0" smtClean="0"/>
              <a:t>Many things you can do</a:t>
            </a:r>
          </a:p>
          <a:p>
            <a:pPr lvl="2"/>
            <a:r>
              <a:rPr lang="en-US" dirty="0" smtClean="0"/>
              <a:t>Book: p540 -547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Draw rectangles, arcs, colors, lines,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21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 1</a:t>
            </a:r>
          </a:p>
          <a:p>
            <a:pPr lvl="1"/>
            <a:r>
              <a:rPr lang="en-US" dirty="0" smtClean="0"/>
              <a:t>Floating Elements</a:t>
            </a:r>
          </a:p>
          <a:p>
            <a:pPr lvl="1"/>
            <a:r>
              <a:rPr lang="en-US" dirty="0" smtClean="0"/>
              <a:t>Other positioning</a:t>
            </a:r>
          </a:p>
          <a:p>
            <a:endParaRPr lang="en-US" smtClean="0"/>
          </a:p>
          <a:p>
            <a:r>
              <a:rPr lang="en-US" smtClean="0"/>
              <a:t>Part </a:t>
            </a:r>
            <a:r>
              <a:rPr lang="en-US" dirty="0"/>
              <a:t>2</a:t>
            </a:r>
          </a:p>
          <a:p>
            <a:pPr lvl="1"/>
            <a:r>
              <a:rPr lang="en-US" dirty="0"/>
              <a:t>Extra Features</a:t>
            </a:r>
          </a:p>
          <a:p>
            <a:pPr lvl="1"/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n-US" dirty="0"/>
              <a:t>Canvas</a:t>
            </a:r>
          </a:p>
          <a:p>
            <a:pPr lvl="1"/>
            <a:r>
              <a:rPr lang="en-US" dirty="0"/>
              <a:t>Website Design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823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Site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Methodologies</a:t>
            </a:r>
          </a:p>
          <a:p>
            <a:r>
              <a:rPr lang="en-US" dirty="0" smtClean="0"/>
              <a:t>Conventions</a:t>
            </a:r>
          </a:p>
          <a:p>
            <a:r>
              <a:rPr lang="en-US" dirty="0" smtClean="0"/>
              <a:t>Design Principles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58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Methodologies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users want?</a:t>
            </a:r>
          </a:p>
          <a:p>
            <a:pPr lvl="1"/>
            <a:r>
              <a:rPr lang="en-US" dirty="0" smtClean="0"/>
              <a:t>To find what they want quickly (and easily)</a:t>
            </a:r>
          </a:p>
          <a:p>
            <a:pPr lvl="1"/>
            <a:r>
              <a:rPr lang="en-US" dirty="0" smtClean="0"/>
              <a:t>Don’t read in an orderly way</a:t>
            </a:r>
          </a:p>
          <a:p>
            <a:pPr lvl="2"/>
            <a:r>
              <a:rPr lang="en-US" dirty="0" smtClean="0"/>
              <a:t>Typically click on a link quickly (to get information)</a:t>
            </a:r>
          </a:p>
          <a:p>
            <a:pPr lvl="3"/>
            <a:r>
              <a:rPr lang="en-US" dirty="0" smtClean="0"/>
              <a:t>If wrong info, click back button</a:t>
            </a:r>
          </a:p>
          <a:p>
            <a:pPr lvl="3"/>
            <a:r>
              <a:rPr lang="en-US" dirty="0" smtClean="0"/>
              <a:t>Users click the back button over 30% of the time at a new site.</a:t>
            </a:r>
          </a:p>
          <a:p>
            <a:pPr lvl="2"/>
            <a:r>
              <a:rPr lang="en-US" dirty="0" smtClean="0"/>
              <a:t>Leave if </a:t>
            </a:r>
            <a:r>
              <a:rPr lang="en-US" dirty="0" smtClean="0"/>
              <a:t>they </a:t>
            </a:r>
            <a:r>
              <a:rPr lang="en-US" dirty="0" smtClean="0"/>
              <a:t>can’t find what they want (quickly)</a:t>
            </a:r>
          </a:p>
          <a:p>
            <a:pPr lvl="1"/>
            <a:r>
              <a:rPr lang="en-US" dirty="0" smtClean="0"/>
              <a:t>You should want to create a page with high </a:t>
            </a:r>
            <a:r>
              <a:rPr lang="en-US" b="1" i="1" dirty="0" smtClean="0"/>
              <a:t>usability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19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Usability?</a:t>
            </a:r>
          </a:p>
          <a:p>
            <a:pPr lvl="1"/>
            <a:r>
              <a:rPr lang="en-US" dirty="0" smtClean="0"/>
              <a:t>Ease of use of a web site.</a:t>
            </a:r>
          </a:p>
          <a:p>
            <a:r>
              <a:rPr lang="en-US" dirty="0" smtClean="0"/>
              <a:t>Many ways to make using a website easier.</a:t>
            </a:r>
          </a:p>
          <a:p>
            <a:pPr lvl="1"/>
            <a:r>
              <a:rPr lang="en-US" dirty="0" smtClean="0"/>
              <a:t>Present essential information “above the fold”</a:t>
            </a:r>
          </a:p>
          <a:p>
            <a:pPr lvl="2"/>
            <a:r>
              <a:rPr lang="en-US" dirty="0" smtClean="0"/>
              <a:t>Put important info on top of page</a:t>
            </a:r>
          </a:p>
          <a:p>
            <a:pPr lvl="3"/>
            <a:r>
              <a:rPr lang="en-US" dirty="0" smtClean="0"/>
              <a:t>So user doesn’t have to scroll for important info</a:t>
            </a:r>
          </a:p>
          <a:p>
            <a:pPr lvl="1"/>
            <a:r>
              <a:rPr lang="en-US" dirty="0" smtClean="0"/>
              <a:t>Group related items into separate components</a:t>
            </a:r>
          </a:p>
          <a:p>
            <a:pPr lvl="2"/>
            <a:r>
              <a:rPr lang="en-US" dirty="0" smtClean="0"/>
              <a:t>Limit total number of components on each page</a:t>
            </a:r>
          </a:p>
          <a:p>
            <a:pPr lvl="3"/>
            <a:r>
              <a:rPr lang="en-US" dirty="0" smtClean="0"/>
              <a:t>Make things look more manageable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51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Usability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Clickable links should “look clickable”</a:t>
            </a:r>
          </a:p>
          <a:p>
            <a:pPr lvl="1"/>
            <a:r>
              <a:rPr lang="en-US" dirty="0" smtClean="0"/>
              <a:t>We will discuss this later</a:t>
            </a:r>
          </a:p>
          <a:p>
            <a:r>
              <a:rPr lang="en-US" dirty="0" smtClean="0"/>
              <a:t>Non-clickable text shouldn’t </a:t>
            </a:r>
            <a:r>
              <a:rPr lang="en-US" smtClean="0"/>
              <a:t>look clickable.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92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Conventions for Usability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Header conventions</a:t>
            </a:r>
          </a:p>
          <a:p>
            <a:pPr lvl="1"/>
            <a:r>
              <a:rPr lang="en-US" dirty="0" smtClean="0"/>
              <a:t>Consists of a logo, tag line, utilities, and a navigation bar</a:t>
            </a:r>
          </a:p>
          <a:p>
            <a:pPr lvl="1"/>
            <a:r>
              <a:rPr lang="en-US" dirty="0" smtClean="0"/>
              <a:t>Tag line = what’s unique about the site</a:t>
            </a:r>
          </a:p>
          <a:p>
            <a:pPr lvl="1"/>
            <a:r>
              <a:rPr lang="en-US" dirty="0" smtClean="0"/>
              <a:t>Navigation bar – links that divide site into sections</a:t>
            </a:r>
          </a:p>
          <a:p>
            <a:pPr lvl="1"/>
            <a:r>
              <a:rPr lang="en-US" dirty="0" smtClean="0"/>
              <a:t>Utilities – links to (not primary)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95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Conventions for Usability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Navigation Conventions</a:t>
            </a:r>
          </a:p>
          <a:p>
            <a:pPr lvl="1"/>
            <a:r>
              <a:rPr lang="en-US" dirty="0" smtClean="0"/>
              <a:t>Underlined text is always a link</a:t>
            </a:r>
          </a:p>
          <a:p>
            <a:pPr lvl="1"/>
            <a:r>
              <a:rPr lang="en-US" dirty="0" smtClean="0"/>
              <a:t>Images that are close to short text are clickable</a:t>
            </a:r>
          </a:p>
          <a:p>
            <a:pPr lvl="1"/>
            <a:r>
              <a:rPr lang="en-US" dirty="0" smtClean="0"/>
              <a:t>A symbol in front of a text phrase is clickable</a:t>
            </a:r>
          </a:p>
          <a:p>
            <a:pPr lvl="1"/>
            <a:r>
              <a:rPr lang="en-US" dirty="0" smtClean="0"/>
              <a:t>Short text phrases in columns are clickable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48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users know where they are</a:t>
            </a:r>
          </a:p>
          <a:p>
            <a:pPr lvl="1"/>
            <a:r>
              <a:rPr lang="en-US" dirty="0" smtClean="0"/>
              <a:t>Some users may find your page through a </a:t>
            </a:r>
            <a:r>
              <a:rPr lang="en-US" i="1" dirty="0" smtClean="0"/>
              <a:t>search engine</a:t>
            </a:r>
            <a:endParaRPr lang="en-US" dirty="0" smtClean="0"/>
          </a:p>
          <a:p>
            <a:pPr lvl="2"/>
            <a:r>
              <a:rPr lang="en-US" dirty="0" smtClean="0"/>
              <a:t>Find a way to let the user know where they are on the page</a:t>
            </a:r>
          </a:p>
          <a:p>
            <a:pPr lvl="2"/>
            <a:r>
              <a:rPr lang="en-US" dirty="0" smtClean="0"/>
              <a:t>Breadcrumbs – Mark a path with &gt; in between links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01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Conventions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the best use of web page space</a:t>
            </a:r>
          </a:p>
          <a:p>
            <a:pPr lvl="1"/>
            <a:r>
              <a:rPr lang="en-US" dirty="0" smtClean="0"/>
              <a:t>Keep important information “above the fold”</a:t>
            </a:r>
          </a:p>
          <a:p>
            <a:pPr lvl="1"/>
            <a:r>
              <a:rPr lang="en-US" dirty="0" smtClean="0"/>
              <a:t>Keep the header </a:t>
            </a:r>
            <a:r>
              <a:rPr lang="en-US" smtClean="0"/>
              <a:t>relatively small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94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Conventions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for the web</a:t>
            </a:r>
          </a:p>
          <a:p>
            <a:pPr lvl="1"/>
            <a:r>
              <a:rPr lang="en-US" dirty="0" smtClean="0"/>
              <a:t>Users skim and scan pages</a:t>
            </a:r>
          </a:p>
          <a:p>
            <a:endParaRPr lang="en-US" dirty="0"/>
          </a:p>
          <a:p>
            <a:r>
              <a:rPr lang="en-US" dirty="0" smtClean="0"/>
              <a:t>Chunk long pages into shorter ones</a:t>
            </a:r>
          </a:p>
          <a:p>
            <a:pPr lvl="1"/>
            <a:r>
              <a:rPr lang="en-US" dirty="0" smtClean="0"/>
              <a:t>Limit the amount of scrolling on the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16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 of Graphic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universal principles of graphic design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www.getty.edu/education/teachers/building_lessons/principles_design.pdf</a:t>
            </a:r>
            <a:endParaRPr lang="en-US" dirty="0" smtClean="0"/>
          </a:p>
          <a:p>
            <a:endParaRPr lang="en-US" dirty="0"/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en.wikipedia.org/wiki/Design_elements_and_principles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32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Geolocation</a:t>
            </a:r>
          </a:p>
          <a:p>
            <a:r>
              <a:rPr lang="en-US" dirty="0" smtClean="0"/>
              <a:t>Embedding Fonts</a:t>
            </a:r>
          </a:p>
          <a:p>
            <a:r>
              <a:rPr lang="en-US" dirty="0" smtClean="0"/>
              <a:t>More CSS</a:t>
            </a:r>
          </a:p>
          <a:p>
            <a:pPr lvl="1"/>
            <a:r>
              <a:rPr lang="en-US" dirty="0" smtClean="0"/>
              <a:t>Background gradients</a:t>
            </a:r>
          </a:p>
          <a:p>
            <a:pPr lvl="1"/>
            <a:r>
              <a:rPr lang="en-US" dirty="0" smtClean="0"/>
              <a:t>Rounded corners</a:t>
            </a:r>
          </a:p>
          <a:p>
            <a:pPr lvl="1"/>
            <a:r>
              <a:rPr lang="en-US" dirty="0" smtClean="0"/>
              <a:t>Box shadow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25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 of Graphic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 line length of paragraphs to 65 characters</a:t>
            </a:r>
          </a:p>
          <a:p>
            <a:r>
              <a:rPr lang="en-US" dirty="0" smtClean="0"/>
              <a:t>Use a sans serif font</a:t>
            </a:r>
          </a:p>
          <a:p>
            <a:r>
              <a:rPr lang="en-US" dirty="0" smtClean="0"/>
              <a:t>Use dark text on a light background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11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Principles of Modern Website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changes from trend to trend</a:t>
            </a:r>
          </a:p>
          <a:p>
            <a:pPr lvl="1"/>
            <a:r>
              <a:rPr lang="en-US" dirty="0" smtClean="0"/>
              <a:t>Current trends: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blog.hubspot.com/marketing/elements-of-modern-web-design-list</a:t>
            </a:r>
            <a:endParaRPr lang="en-US" dirty="0" smtClean="0"/>
          </a:p>
          <a:p>
            <a:pPr lvl="1"/>
            <a:r>
              <a:rPr lang="en-US" dirty="0" smtClean="0"/>
              <a:t>Modern design</a:t>
            </a:r>
          </a:p>
          <a:p>
            <a:pPr lvl="2"/>
            <a:r>
              <a:rPr lang="en-US" dirty="0" smtClean="0"/>
              <a:t>Single Page (all in one)</a:t>
            </a:r>
          </a:p>
          <a:p>
            <a:pPr lvl="2"/>
            <a:r>
              <a:rPr lang="en-US" dirty="0">
                <a:hlinkClick r:id="rId3"/>
              </a:rPr>
              <a:t>http://www.1stwebdesigner.com/single-page-website-designs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45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en.wikipedia.org/wiki/Color_theory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It’s a good idea to choose a </a:t>
            </a:r>
            <a:r>
              <a:rPr lang="en-US" i="1" dirty="0" err="1" smtClean="0"/>
              <a:t>pallete</a:t>
            </a:r>
            <a:endParaRPr lang="en-US" i="1" dirty="0" smtClean="0"/>
          </a:p>
          <a:p>
            <a:pPr lvl="1"/>
            <a:r>
              <a:rPr lang="en-US" dirty="0" smtClean="0"/>
              <a:t>A range of colors to use </a:t>
            </a:r>
            <a:r>
              <a:rPr lang="en-US" dirty="0" smtClean="0"/>
              <a:t>for a work of art</a:t>
            </a:r>
          </a:p>
          <a:p>
            <a:pPr lvl="2"/>
            <a:r>
              <a:rPr lang="en-US" dirty="0" smtClean="0"/>
              <a:t>Typically 4-5 total for the whole site</a:t>
            </a:r>
          </a:p>
          <a:p>
            <a:pPr lvl="2"/>
            <a:r>
              <a:rPr lang="en-US" dirty="0" smtClean="0"/>
              <a:t>Useful to keep </a:t>
            </a:r>
            <a:r>
              <a:rPr lang="en-US" i="1" dirty="0" smtClean="0"/>
              <a:t>unified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86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you to get GPS information!</a:t>
            </a:r>
          </a:p>
          <a:p>
            <a:pPr lvl="2"/>
            <a:r>
              <a:rPr lang="en-US" dirty="0" smtClean="0"/>
              <a:t>Google service using IP addresses, cell phone ids, and cell tower triangulation to get device coordinates</a:t>
            </a:r>
          </a:p>
          <a:p>
            <a:pPr lvl="1"/>
            <a:r>
              <a:rPr lang="en-US" dirty="0" smtClean="0"/>
              <a:t>Performed using a </a:t>
            </a:r>
            <a:r>
              <a:rPr lang="en-US" i="1" dirty="0" smtClean="0"/>
              <a:t>callback </a:t>
            </a:r>
            <a:r>
              <a:rPr lang="en-US" dirty="0" smtClean="0"/>
              <a:t>function</a:t>
            </a:r>
          </a:p>
          <a:p>
            <a:pPr lvl="2"/>
            <a:r>
              <a:rPr lang="en-US" dirty="0" smtClean="0"/>
              <a:t>If the position is readable, then a </a:t>
            </a:r>
            <a:r>
              <a:rPr lang="en-US" dirty="0"/>
              <a:t>(user defined) </a:t>
            </a:r>
            <a:r>
              <a:rPr lang="en-US" dirty="0" smtClean="0"/>
              <a:t> function is called with the </a:t>
            </a:r>
            <a:r>
              <a:rPr lang="en-US" i="1" dirty="0" smtClean="0"/>
              <a:t>position object</a:t>
            </a:r>
            <a:endParaRPr lang="en-US" dirty="0" smtClean="0"/>
          </a:p>
          <a:p>
            <a:pPr lvl="2"/>
            <a:r>
              <a:rPr lang="en-US" dirty="0" smtClean="0"/>
              <a:t>If the position is unable to be read, then a (user defined) error function is called (without an object)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47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Geolocation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23" r="30809" b="10661"/>
          <a:stretch/>
        </p:blipFill>
        <p:spPr bwMode="auto">
          <a:xfrm>
            <a:off x="1143000" y="1524000"/>
            <a:ext cx="6293860" cy="4904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693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Geolocation (3)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68858"/>
          <a:stretch/>
        </p:blipFill>
        <p:spPr bwMode="auto">
          <a:xfrm>
            <a:off x="1066800" y="1600200"/>
            <a:ext cx="4510087" cy="2272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64970"/>
          <a:stretch/>
        </p:blipFill>
        <p:spPr bwMode="auto">
          <a:xfrm>
            <a:off x="4571999" y="2514600"/>
            <a:ext cx="4510087" cy="2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99" t="30156" r="33002" b="42183"/>
          <a:stretch/>
        </p:blipFill>
        <p:spPr bwMode="auto">
          <a:xfrm>
            <a:off x="1447800" y="4287982"/>
            <a:ext cx="3021662" cy="2018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601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Geolocation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Properties of the Position Object</a:t>
            </a:r>
          </a:p>
          <a:p>
            <a:pPr lvl="2"/>
            <a:r>
              <a:rPr lang="en-US" dirty="0" smtClean="0"/>
              <a:t>latitude			(in degrees)</a:t>
            </a:r>
          </a:p>
          <a:p>
            <a:pPr lvl="2"/>
            <a:r>
              <a:rPr lang="en-US" dirty="0" smtClean="0"/>
              <a:t>longitude		(in degrees)</a:t>
            </a:r>
          </a:p>
          <a:p>
            <a:pPr lvl="2"/>
            <a:r>
              <a:rPr lang="en-US" dirty="0" smtClean="0"/>
              <a:t>accuracy		(in meters)</a:t>
            </a:r>
          </a:p>
          <a:p>
            <a:pPr lvl="2"/>
            <a:r>
              <a:rPr lang="en-US" dirty="0" smtClean="0"/>
              <a:t>altitude			height (in meters)</a:t>
            </a:r>
          </a:p>
          <a:p>
            <a:pPr lvl="2"/>
            <a:r>
              <a:rPr lang="en-US" dirty="0" err="1" smtClean="0"/>
              <a:t>altitudeAccuracy</a:t>
            </a:r>
            <a:r>
              <a:rPr lang="en-US" dirty="0" smtClean="0"/>
              <a:t>	(in meters)</a:t>
            </a:r>
          </a:p>
          <a:p>
            <a:pPr lvl="2"/>
            <a:r>
              <a:rPr lang="en-US" dirty="0" smtClean="0"/>
              <a:t>heading			direction in degrees relative 					to True North</a:t>
            </a:r>
          </a:p>
          <a:p>
            <a:pPr lvl="2"/>
            <a:r>
              <a:rPr lang="en-US" dirty="0" smtClean="0"/>
              <a:t>speed			(in meters per second)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8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Geolocation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use the Google Map Services API to display coordinate results on a Google map!</a:t>
            </a:r>
          </a:p>
          <a:p>
            <a:pPr lvl="1"/>
            <a:r>
              <a:rPr lang="en-US" dirty="0" smtClean="0"/>
              <a:t>Get GPS coordinates</a:t>
            </a:r>
          </a:p>
          <a:p>
            <a:pPr lvl="1"/>
            <a:r>
              <a:rPr lang="en-US" dirty="0" smtClean="0"/>
              <a:t>Display on Google’s map</a:t>
            </a:r>
          </a:p>
          <a:p>
            <a:pPr lvl="2"/>
            <a:r>
              <a:rPr lang="en-US" dirty="0" smtClean="0"/>
              <a:t>Through GET</a:t>
            </a:r>
          </a:p>
          <a:p>
            <a:pPr lvl="1"/>
            <a:r>
              <a:rPr lang="en-US" dirty="0" smtClean="0"/>
              <a:t>Display Map image URL as the source of an image</a:t>
            </a:r>
          </a:p>
          <a:p>
            <a:pPr lvl="2"/>
            <a:r>
              <a:rPr lang="en-US" dirty="0" smtClean="0"/>
              <a:t>Change SRC attribute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62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Geolocation (6)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70" r="10298" b="13012"/>
          <a:stretch/>
        </p:blipFill>
        <p:spPr bwMode="auto">
          <a:xfrm>
            <a:off x="381000" y="1371600"/>
            <a:ext cx="8159605" cy="4747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206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274</TotalTime>
  <Words>947</Words>
  <Application>Microsoft Office PowerPoint</Application>
  <PresentationFormat>On-screen Show (4:3)</PresentationFormat>
  <Paragraphs>180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Solstice</vt:lpstr>
      <vt:lpstr>Lecture 10: Extra Features and Web Design (Part 2)</vt:lpstr>
      <vt:lpstr>Topics</vt:lpstr>
      <vt:lpstr>Extra Features</vt:lpstr>
      <vt:lpstr>Geolocation</vt:lpstr>
      <vt:lpstr>Geolocation (2)</vt:lpstr>
      <vt:lpstr>Geolocation (3)</vt:lpstr>
      <vt:lpstr>Geolocation (4)</vt:lpstr>
      <vt:lpstr>Geolocation (5)</vt:lpstr>
      <vt:lpstr>Geolocation (6)</vt:lpstr>
      <vt:lpstr>Geolocation (7)</vt:lpstr>
      <vt:lpstr>Embedding Fonts</vt:lpstr>
      <vt:lpstr>More CSS</vt:lpstr>
      <vt:lpstr>Background Gradients</vt:lpstr>
      <vt:lpstr>Rounded Corners</vt:lpstr>
      <vt:lpstr>Box Shadows</vt:lpstr>
      <vt:lpstr>Javascript Canvas</vt:lpstr>
      <vt:lpstr>Javascript Canvas (2)</vt:lpstr>
      <vt:lpstr>Javascript Canvas (3)</vt:lpstr>
      <vt:lpstr>Javascript Canvas (4)</vt:lpstr>
      <vt:lpstr>Web Site Design</vt:lpstr>
      <vt:lpstr>Design Methodologies</vt:lpstr>
      <vt:lpstr>Usability</vt:lpstr>
      <vt:lpstr>Usability (2)</vt:lpstr>
      <vt:lpstr>Conventions for Usability</vt:lpstr>
      <vt:lpstr>Conventions for Usability (2)</vt:lpstr>
      <vt:lpstr>Conventions</vt:lpstr>
      <vt:lpstr>Conventions (2)</vt:lpstr>
      <vt:lpstr>Conventions (3)</vt:lpstr>
      <vt:lpstr>Principles of Graphic Design</vt:lpstr>
      <vt:lpstr>Principles of Graphic Design</vt:lpstr>
      <vt:lpstr>Principles of Modern Website Design</vt:lpstr>
      <vt:lpstr>Color Theory</vt:lpstr>
    </vt:vector>
  </TitlesOfParts>
  <Company>Cal State L.A.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10: Extra Features (Part 2)</dc:title>
  <dc:creator>Tarik Booker</dc:creator>
  <cp:lastModifiedBy>Tarik Booker</cp:lastModifiedBy>
  <cp:revision>19</cp:revision>
  <dcterms:created xsi:type="dcterms:W3CDTF">2015-03-12T06:03:17Z</dcterms:created>
  <dcterms:modified xsi:type="dcterms:W3CDTF">2015-03-12T10:39:17Z</dcterms:modified>
</cp:coreProperties>
</file>