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7" r:id="rId2"/>
    <p:sldId id="504" r:id="rId3"/>
    <p:sldId id="33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21"/>
    <a:srgbClr val="FFBB66"/>
    <a:srgbClr val="595194"/>
    <a:srgbClr val="9C97FF"/>
    <a:srgbClr val="FF5C5C"/>
    <a:srgbClr val="DE2533"/>
    <a:srgbClr val="8669FF"/>
    <a:srgbClr val="E55C00"/>
    <a:srgbClr val="FFFFF5"/>
    <a:srgbClr val="FFF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4" autoAdjust="0"/>
    <p:restoredTop sz="63858" autoAdjust="0"/>
  </p:normalViewPr>
  <p:slideViewPr>
    <p:cSldViewPr snapToGrid="0" snapToObjects="1" showGuides="1">
      <p:cViewPr varScale="1">
        <p:scale>
          <a:sx n="48" d="100"/>
          <a:sy n="48" d="100"/>
        </p:scale>
        <p:origin x="-90" y="-618"/>
      </p:cViewPr>
      <p:guideLst>
        <p:guide orient="horz" pos="168"/>
        <p:guide orient="horz" pos="839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pos="2880"/>
        <p:guide pos="260"/>
        <p:guide pos="5500"/>
        <p:guide pos="2926"/>
        <p:guide pos="2833"/>
        <p:guide pos="2706"/>
        <p:guide pos="3053"/>
        <p:guide pos="2567"/>
        <p:guide pos="3192"/>
      </p:guideLst>
    </p:cSldViewPr>
  </p:slideViewPr>
  <p:outlineViewPr>
    <p:cViewPr>
      <p:scale>
        <a:sx n="33" d="100"/>
        <a:sy n="33" d="100"/>
      </p:scale>
      <p:origin x="0" y="16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1781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Stories Approved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Aviation</c:v>
                </c:pt>
                <c:pt idx="1">
                  <c:v>Corporate</c:v>
                </c:pt>
                <c:pt idx="2">
                  <c:v>Lighting</c:v>
                </c:pt>
                <c:pt idx="3">
                  <c:v>Oil &amp; Gas</c:v>
                </c:pt>
                <c:pt idx="4">
                  <c:v>Power &amp; Water</c:v>
                </c:pt>
                <c:pt idx="5">
                  <c:v>Transportation</c:v>
                </c:pt>
                <c:pt idx="6">
                  <c:v>Healthcare</c:v>
                </c:pt>
                <c:pt idx="7">
                  <c:v>Energy Management</c:v>
                </c:pt>
                <c:pt idx="8">
                  <c:v>GGO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7</c:v>
                </c:pt>
                <c:pt idx="2">
                  <c:v>1</c:v>
                </c:pt>
                <c:pt idx="3">
                  <c:v>9</c:v>
                </c:pt>
                <c:pt idx="4">
                  <c:v>5</c:v>
                </c:pt>
                <c:pt idx="5">
                  <c:v>2</c:v>
                </c:pt>
                <c:pt idx="6">
                  <c:v>4</c:v>
                </c:pt>
                <c:pt idx="7">
                  <c:v>3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Stories Denied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Aviation</c:v>
                </c:pt>
                <c:pt idx="1">
                  <c:v>Corporate</c:v>
                </c:pt>
                <c:pt idx="2">
                  <c:v>Lighting</c:v>
                </c:pt>
                <c:pt idx="3">
                  <c:v>Oil &amp; Gas</c:v>
                </c:pt>
                <c:pt idx="4">
                  <c:v>Power &amp; Water</c:v>
                </c:pt>
                <c:pt idx="5">
                  <c:v>Transportation</c:v>
                </c:pt>
                <c:pt idx="6">
                  <c:v>Healthcare</c:v>
                </c:pt>
                <c:pt idx="7">
                  <c:v>Energy Management</c:v>
                </c:pt>
                <c:pt idx="8">
                  <c:v>GGO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</c:v>
                </c:pt>
                <c:pt idx="1">
                  <c:v>6</c:v>
                </c:pt>
                <c:pt idx="2">
                  <c:v>1</c:v>
                </c:pt>
                <c:pt idx="3">
                  <c:v>6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6389632"/>
        <c:axId val="126399616"/>
      </c:barChart>
      <c:catAx>
        <c:axId val="126389632"/>
        <c:scaling>
          <c:orientation val="minMax"/>
        </c:scaling>
        <c:delete val="0"/>
        <c:axPos val="b"/>
        <c:majorTickMark val="out"/>
        <c:minorTickMark val="none"/>
        <c:tickLblPos val="nextTo"/>
        <c:crossAx val="126399616"/>
        <c:crosses val="autoZero"/>
        <c:auto val="1"/>
        <c:lblAlgn val="ctr"/>
        <c:lblOffset val="100"/>
        <c:noMultiLvlLbl val="0"/>
      </c:catAx>
      <c:valAx>
        <c:axId val="12639961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26389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13325719781211"/>
          <c:y val="3.6288916767347815E-2"/>
          <c:w val="9.9507122678367491E-2"/>
          <c:h val="0.8906264637398148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Coin Distribution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</c:spPr>
          </c:dPt>
          <c:dPt>
            <c:idx val="1"/>
            <c:bubble3D val="0"/>
            <c:spPr>
              <a:solidFill>
                <a:schemeClr val="accent1"/>
              </a:solidFill>
            </c:spPr>
          </c:dPt>
          <c:dPt>
            <c:idx val="2"/>
            <c:bubble3D val="0"/>
            <c:spPr>
              <a:solidFill>
                <a:schemeClr val="accent3"/>
              </a:solidFill>
            </c:spPr>
          </c:dPt>
          <c:dPt>
            <c:idx val="3"/>
            <c:bubble3D val="0"/>
            <c:spPr>
              <a:solidFill>
                <a:srgbClr val="75D835"/>
              </a:solidFill>
            </c:spPr>
          </c:dPt>
          <c:dPt>
            <c:idx val="4"/>
            <c:bubble3D val="0"/>
            <c:spPr>
              <a:solidFill>
                <a:srgbClr val="FF9821"/>
              </a:solidFill>
            </c:spPr>
          </c:dPt>
          <c:dPt>
            <c:idx val="5"/>
            <c:bubble3D val="0"/>
            <c:spPr>
              <a:solidFill>
                <a:srgbClr val="FFBB66"/>
              </a:solidFill>
            </c:spPr>
          </c:dPt>
          <c:dPt>
            <c:idx val="6"/>
            <c:bubble3D val="0"/>
            <c:spPr>
              <a:solidFill>
                <a:srgbClr val="595194"/>
              </a:solidFill>
            </c:spPr>
          </c:dPt>
          <c:dPt>
            <c:idx val="7"/>
            <c:bubble3D val="0"/>
            <c:spPr>
              <a:solidFill>
                <a:srgbClr val="9C97FF"/>
              </a:solidFill>
            </c:spPr>
          </c:dPt>
          <c:dPt>
            <c:idx val="8"/>
            <c:bubble3D val="0"/>
            <c:spPr>
              <a:solidFill>
                <a:schemeClr val="accent6"/>
              </a:solidFill>
            </c:spPr>
          </c:dPt>
          <c:dPt>
            <c:idx val="9"/>
            <c:bubble3D val="0"/>
            <c:spPr>
              <a:solidFill>
                <a:srgbClr val="FF5C5C"/>
              </a:solidFill>
            </c:spPr>
          </c:dPt>
          <c:dPt>
            <c:idx val="10"/>
            <c:bubble3D val="0"/>
            <c:spPr>
              <a:solidFill>
                <a:schemeClr val="accent2"/>
              </a:solidFill>
            </c:spPr>
          </c:dPt>
          <c:dPt>
            <c:idx val="11"/>
            <c:bubble3D val="0"/>
            <c:spPr>
              <a:solidFill>
                <a:schemeClr val="accent4"/>
              </a:solidFill>
            </c:spPr>
          </c:dPt>
          <c:dPt>
            <c:idx val="12"/>
            <c:bubble3D val="0"/>
            <c:spPr>
              <a:solidFill>
                <a:srgbClr val="DE2533"/>
              </a:solidFill>
            </c:spPr>
          </c:dPt>
          <c:dPt>
            <c:idx val="13"/>
            <c:bubble3D val="0"/>
            <c:spPr>
              <a:solidFill>
                <a:srgbClr val="8669FF"/>
              </a:solidFill>
            </c:spPr>
          </c:dPt>
          <c:dPt>
            <c:idx val="14"/>
            <c:bubble3D val="0"/>
            <c:spPr>
              <a:solidFill>
                <a:srgbClr val="E55C00"/>
              </a:solidFill>
            </c:spPr>
          </c:dPt>
          <c:dPt>
            <c:idx val="15"/>
            <c:bubble3D val="0"/>
            <c:spPr>
              <a:solidFill>
                <a:srgbClr val="575757"/>
              </a:solidFill>
            </c:spPr>
          </c:dPt>
          <c:cat>
            <c:strRef>
              <c:f>Sheet1!$A$2:$A$10</c:f>
              <c:strCache>
                <c:ptCount val="9"/>
                <c:pt idx="0">
                  <c:v>Aviation</c:v>
                </c:pt>
                <c:pt idx="1">
                  <c:v>Corporate</c:v>
                </c:pt>
                <c:pt idx="2">
                  <c:v>Lighting</c:v>
                </c:pt>
                <c:pt idx="3">
                  <c:v>Oil &amp; Gas</c:v>
                </c:pt>
                <c:pt idx="4">
                  <c:v>Power &amp; Water</c:v>
                </c:pt>
                <c:pt idx="5">
                  <c:v>Transportation</c:v>
                </c:pt>
                <c:pt idx="6">
                  <c:v>Healthcare</c:v>
                </c:pt>
                <c:pt idx="7">
                  <c:v>Energy Management</c:v>
                </c:pt>
                <c:pt idx="8">
                  <c:v>GGO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5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702722846667069"/>
          <c:y val="7.2016481770674892E-2"/>
          <c:w val="8.8087275350123215E-2"/>
          <c:h val="0.853830761014325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Stories Submitted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North America</c:v>
                </c:pt>
                <c:pt idx="1">
                  <c:v>South America</c:v>
                </c:pt>
                <c:pt idx="2">
                  <c:v>Europe</c:v>
                </c:pt>
                <c:pt idx="3">
                  <c:v>Asia</c:v>
                </c:pt>
                <c:pt idx="4">
                  <c:v>Australia</c:v>
                </c:pt>
                <c:pt idx="5">
                  <c:v>Middle East</c:v>
                </c:pt>
                <c:pt idx="6">
                  <c:v>Africa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</c:v>
                </c:pt>
                <c:pt idx="1">
                  <c:v>5</c:v>
                </c:pt>
                <c:pt idx="2">
                  <c:v>10</c:v>
                </c:pt>
                <c:pt idx="3">
                  <c:v>7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Stories Accepted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North America</c:v>
                </c:pt>
                <c:pt idx="1">
                  <c:v>South America</c:v>
                </c:pt>
                <c:pt idx="2">
                  <c:v>Europe</c:v>
                </c:pt>
                <c:pt idx="3">
                  <c:v>Asia</c:v>
                </c:pt>
                <c:pt idx="4">
                  <c:v>Australia</c:v>
                </c:pt>
                <c:pt idx="5">
                  <c:v>Middle East</c:v>
                </c:pt>
                <c:pt idx="6">
                  <c:v>Africa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Stories Denied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North America</c:v>
                </c:pt>
                <c:pt idx="1">
                  <c:v>South America</c:v>
                </c:pt>
                <c:pt idx="2">
                  <c:v>Europe</c:v>
                </c:pt>
                <c:pt idx="3">
                  <c:v>Asia</c:v>
                </c:pt>
                <c:pt idx="4">
                  <c:v>Australia</c:v>
                </c:pt>
                <c:pt idx="5">
                  <c:v>Middle East</c:v>
                </c:pt>
                <c:pt idx="6">
                  <c:v>Africa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 responded </c:v>
                </c:pt>
              </c:strCache>
            </c:strRef>
          </c:tx>
          <c:spPr>
            <a:solidFill>
              <a:srgbClr val="75D835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North America</c:v>
                </c:pt>
                <c:pt idx="1">
                  <c:v>South America</c:v>
                </c:pt>
                <c:pt idx="2">
                  <c:v>Europe</c:v>
                </c:pt>
                <c:pt idx="3">
                  <c:v>Asia</c:v>
                </c:pt>
                <c:pt idx="4">
                  <c:v>Australia</c:v>
                </c:pt>
                <c:pt idx="5">
                  <c:v>Middle East</c:v>
                </c:pt>
                <c:pt idx="6">
                  <c:v>Africa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152512"/>
        <c:axId val="127154048"/>
      </c:barChart>
      <c:catAx>
        <c:axId val="127152512"/>
        <c:scaling>
          <c:orientation val="minMax"/>
        </c:scaling>
        <c:delete val="0"/>
        <c:axPos val="b"/>
        <c:majorTickMark val="out"/>
        <c:minorTickMark val="none"/>
        <c:tickLblPos val="nextTo"/>
        <c:crossAx val="127154048"/>
        <c:crosses val="autoZero"/>
        <c:auto val="1"/>
        <c:lblAlgn val="ctr"/>
        <c:lblOffset val="100"/>
        <c:noMultiLvlLbl val="0"/>
      </c:catAx>
      <c:valAx>
        <c:axId val="127154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152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133257197812121"/>
          <c:y val="2.8998462003601818E-3"/>
          <c:w val="9.9507122678367491E-2"/>
          <c:h val="0.8839485757101730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8/13/2015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0"/>
            <a:ext cx="4471416" cy="3353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406265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5" y="5415285"/>
            <a:ext cx="6303963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80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534983"/>
            <a:ext cx="8312573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 smtClean="0"/>
              <a:t>PClick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2438400"/>
            <a:ext cx="8347202" cy="35874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657668"/>
            <a:ext cx="8347202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080008"/>
            <a:ext cx="8347202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5" y="1656685"/>
            <a:ext cx="3896043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656685"/>
            <a:ext cx="3900170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634490"/>
            <a:ext cx="390448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PClick</a:t>
            </a:r>
            <a:r>
              <a:rPr lang="en-US" dirty="0" smtClean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2071639"/>
            <a:ext cx="390448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634490"/>
            <a:ext cx="3900170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2071639"/>
            <a:ext cx="3900170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728788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3962196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6657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1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1854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2263518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2263518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1" y="4527146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4527146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4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0" y="1911350"/>
            <a:ext cx="8318500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3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0" y="1728788"/>
            <a:ext cx="8318500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6702"/>
            <a:ext cx="4382429" cy="1918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406265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5" y="5415285"/>
            <a:ext cx="6303963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23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655444"/>
            <a:ext cx="3689350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728788"/>
            <a:ext cx="451485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4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10210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794739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7273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8" y="1792224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09964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790743"/>
            <a:ext cx="4149725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 smtClean="0"/>
              <a:t>Extra emphasis headline five lines maximum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0" y="795823"/>
            <a:ext cx="3544570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APdditional</a:t>
            </a:r>
            <a:r>
              <a:rPr lang="en-US" dirty="0" smtClean="0"/>
              <a:t> statement goes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5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1613535"/>
            <a:ext cx="837565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37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406265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5" y="5415285"/>
            <a:ext cx="6303963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747009"/>
            <a:ext cx="1363980" cy="13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2428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406265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5" y="5415285"/>
            <a:ext cx="6303963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81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2" y="0"/>
            <a:ext cx="3770721" cy="4257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581152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406265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5" y="5415285"/>
            <a:ext cx="6303963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42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4048" y="5129213"/>
            <a:ext cx="8348472" cy="646331"/>
          </a:xfrm>
          <a:solidFill>
            <a:schemeClr val="tx2"/>
          </a:solidFill>
        </p:spPr>
        <p:txBody>
          <a:bodyPr wrap="square" lIns="182880" tIns="182880" rIns="182880" bIns="182880" rtlCol="0">
            <a:spAutoFit/>
          </a:bodyPr>
          <a:lstStyle>
            <a:lvl1pPr algn="ctr">
              <a:defRPr lang="en-US" sz="1800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3"/>
            <a:ext cx="8347202" cy="3401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7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2395728"/>
            <a:ext cx="8347202" cy="365499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0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0680"/>
            <a:ext cx="835025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6352302"/>
            <a:ext cx="297180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6343404"/>
            <a:ext cx="27432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6211193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 smtClean="0">
                <a:solidFill>
                  <a:srgbClr val="898989"/>
                </a:solidFill>
              </a:rPr>
              <a:t>See tutorial regarding confidentiality disclosures. Delete if not needed.</a:t>
            </a:r>
            <a:endParaRPr lang="en-US" sz="900" dirty="0">
              <a:solidFill>
                <a:srgbClr val="898989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60" r:id="rId3"/>
    <p:sldLayoutId id="2147483662" r:id="rId4"/>
    <p:sldLayoutId id="2147483663" r:id="rId5"/>
    <p:sldLayoutId id="2147483650" r:id="rId6"/>
    <p:sldLayoutId id="2147483691" r:id="rId7"/>
    <p:sldLayoutId id="2147483690" r:id="rId8"/>
    <p:sldLayoutId id="2147483680" r:id="rId9"/>
    <p:sldLayoutId id="2147483683" r:id="rId10"/>
    <p:sldLayoutId id="2147483684" r:id="rId11"/>
    <p:sldLayoutId id="2147483687" r:id="rId12"/>
    <p:sldLayoutId id="2147483652" r:id="rId13"/>
    <p:sldLayoutId id="2147483653" r:id="rId14"/>
    <p:sldLayoutId id="2147483677" r:id="rId15"/>
    <p:sldLayoutId id="2147483689" r:id="rId16"/>
    <p:sldLayoutId id="2147483678" r:id="rId17"/>
    <p:sldLayoutId id="2147483681" r:id="rId18"/>
    <p:sldLayoutId id="2147483682" r:id="rId19"/>
    <p:sldLayoutId id="2147483654" r:id="rId20"/>
    <p:sldLayoutId id="2147483655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9" r:id="rId27"/>
    <p:sldLayoutId id="2147483651" r:id="rId28"/>
    <p:sldLayoutId id="2147483664" r:id="rId29"/>
    <p:sldLayoutId id="2147483665" r:id="rId30"/>
    <p:sldLayoutId id="2147483666" r:id="rId31"/>
    <p:sldLayoutId id="2147483667" r:id="rId32"/>
    <p:sldLayoutId id="2147483668" r:id="rId33"/>
    <p:sldLayoutId id="2147483669" r:id="rId34"/>
    <p:sldLayoutId id="2147483671" r:id="rId3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contains </a:t>
            </a:r>
            <a:r>
              <a:rPr lang="en-US" dirty="0"/>
              <a:t>16 </a:t>
            </a:r>
            <a:r>
              <a:rPr lang="en-US" dirty="0" smtClean="0"/>
              <a:t>colors </a:t>
            </a:r>
            <a:r>
              <a:rPr lang="en-US" dirty="0"/>
              <a:t>in </a:t>
            </a:r>
            <a:r>
              <a:rPr lang="en-US" dirty="0" smtClean="0"/>
              <a:t>plot order.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7" name="Chart Placeholder 6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937987211"/>
              </p:ext>
            </p:extLst>
          </p:nvPr>
        </p:nvGraphicFramePr>
        <p:xfrm>
          <a:off x="313597" y="1911350"/>
          <a:ext cx="8318500" cy="380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2430" y="1474616"/>
            <a:ext cx="3374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Optional subtitle when needed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050" y="220782"/>
            <a:ext cx="2787110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878787"/>
                </a:solidFill>
              </a:defRPr>
            </a:lvl1pPr>
          </a:lstStyle>
          <a:p>
            <a:r>
              <a:rPr lang="en-US" dirty="0" smtClean="0"/>
              <a:t>OPTIONAL </a:t>
            </a:r>
            <a:r>
              <a:rPr lang="en-US" dirty="0"/>
              <a:t>RUNNING HEADER IS ALL CAPS</a:t>
            </a:r>
          </a:p>
        </p:txBody>
      </p:sp>
    </p:spTree>
    <p:extLst>
      <p:ext uri="{BB962C8B-B14F-4D97-AF65-F5344CB8AC3E}">
        <p14:creationId xmlns:p14="http://schemas.microsoft.com/office/powerpoint/2010/main" val="34824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259642350"/>
              </p:ext>
            </p:extLst>
          </p:nvPr>
        </p:nvGraphicFramePr>
        <p:xfrm>
          <a:off x="412750" y="1911350"/>
          <a:ext cx="8318500" cy="4141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050" y="220782"/>
            <a:ext cx="2787110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878787"/>
                </a:solidFill>
              </a:defRPr>
            </a:lvl1pPr>
          </a:lstStyle>
          <a:p>
            <a:r>
              <a:rPr lang="en-US" dirty="0" smtClean="0"/>
              <a:t>OPTIONAL </a:t>
            </a:r>
            <a:r>
              <a:rPr lang="en-US" dirty="0"/>
              <a:t>RUNNING HEADER IS ALL CAPS</a:t>
            </a:r>
          </a:p>
        </p:txBody>
      </p:sp>
    </p:spTree>
    <p:extLst>
      <p:ext uri="{BB962C8B-B14F-4D97-AF65-F5344CB8AC3E}">
        <p14:creationId xmlns:p14="http://schemas.microsoft.com/office/powerpoint/2010/main" val="21266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9" y="890348"/>
            <a:ext cx="8352156" cy="1021002"/>
          </a:xfrm>
        </p:spPr>
        <p:txBody>
          <a:bodyPr/>
          <a:lstStyle/>
          <a:p>
            <a:r>
              <a:rPr lang="en-US" dirty="0" smtClean="0"/>
              <a:t>Story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Chart Placeholder 6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613957472"/>
              </p:ext>
            </p:extLst>
          </p:nvPr>
        </p:nvGraphicFramePr>
        <p:xfrm>
          <a:off x="308575" y="1911350"/>
          <a:ext cx="8318500" cy="380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050" y="220782"/>
            <a:ext cx="2787110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878787"/>
                </a:solidFill>
              </a:defRPr>
            </a:lvl1pPr>
          </a:lstStyle>
          <a:p>
            <a:r>
              <a:rPr lang="en-US" dirty="0" smtClean="0"/>
              <a:t>OPTIONAL </a:t>
            </a:r>
            <a:r>
              <a:rPr lang="en-US" dirty="0"/>
              <a:t>RUNNING HEADER IS ALL CAPS</a:t>
            </a:r>
          </a:p>
        </p:txBody>
      </p:sp>
    </p:spTree>
    <p:extLst>
      <p:ext uri="{BB962C8B-B14F-4D97-AF65-F5344CB8AC3E}">
        <p14:creationId xmlns:p14="http://schemas.microsoft.com/office/powerpoint/2010/main" val="21389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Theme Colors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75D83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</TotalTime>
  <Words>61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</vt:lpstr>
      <vt:lpstr>Chart contains 16 colors in plot order.</vt:lpstr>
      <vt:lpstr>Coin Distribution</vt:lpstr>
      <vt:lpstr>Story Overview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option 1 presentation title two lines max</dc:title>
  <dc:creator>GE User</dc:creator>
  <cp:lastModifiedBy>GE User</cp:lastModifiedBy>
  <cp:revision>3</cp:revision>
  <dcterms:created xsi:type="dcterms:W3CDTF">2015-08-13T18:43:37Z</dcterms:created>
  <dcterms:modified xsi:type="dcterms:W3CDTF">2015-08-13T18:56:29Z</dcterms:modified>
</cp:coreProperties>
</file>