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ExtraLight"/>
      <p:regular r:id="rId17"/>
      <p:bold r:id="rId18"/>
      <p:italic r:id="rId19"/>
      <p:boldItalic r:id="rId20"/>
    </p:embeddedFont>
    <p:embeddedFont>
      <p:font typeface="Fira Sa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FiraSansLight-bold.fntdata"/><Relationship Id="rId10" Type="http://schemas.openxmlformats.org/officeDocument/2006/relationships/slide" Target="slides/slide5.xml"/><Relationship Id="rId21" Type="http://schemas.openxmlformats.org/officeDocument/2006/relationships/font" Target="fonts/FiraSansLight-regular.fntdata"/><Relationship Id="rId13" Type="http://schemas.openxmlformats.org/officeDocument/2006/relationships/font" Target="fonts/Montserrat-regular.fntdata"/><Relationship Id="rId24" Type="http://schemas.openxmlformats.org/officeDocument/2006/relationships/font" Target="fonts/FiraSans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Fira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Light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9d59b4f1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9d59b4f1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9d59b4f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9d59b4f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9d59b4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9d59b4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9d59b4f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9d59b4f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39d59b4f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39d59b4f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9d59b4f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9d59b4f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9d59b4f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39d59b4f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s://cloud.google.com/bigquery/public-data/nyc-tlc-tri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Rmasab@gmail.com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300" y="451900"/>
            <a:ext cx="9017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5B96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Optimizing a Transportation Company’s Chauffeur Schedules</a:t>
            </a:r>
            <a:endParaRPr b="1" sz="3600">
              <a:solidFill>
                <a:srgbClr val="D5B96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5B96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5B96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Utilizing 2016 </a:t>
            </a:r>
            <a:r>
              <a:rPr b="1" lang="en" sz="1800">
                <a:solidFill>
                  <a:srgbClr val="D5B961"/>
                </a:solidFill>
                <a:highlight>
                  <a:schemeClr val="dk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NYC Yellow Cab Trip Record Data</a:t>
            </a:r>
            <a:endParaRPr b="1" sz="3600">
              <a:solidFill>
                <a:srgbClr val="D5B96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02900" y="3948675"/>
            <a:ext cx="6834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5B96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Rona Masab</a:t>
            </a:r>
            <a:endParaRPr b="1" sz="2100">
              <a:solidFill>
                <a:srgbClr val="D5B96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5B96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September 03 2020</a:t>
            </a:r>
            <a:endParaRPr b="1" sz="1800">
              <a:solidFill>
                <a:srgbClr val="D5B96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5B961"/>
                </a:solidFill>
              </a:rPr>
              <a:t>What Days Should Chauffeurs Take Off?</a:t>
            </a:r>
            <a:endParaRPr>
              <a:solidFill>
                <a:srgbClr val="D5B9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5294"/>
          <a:stretch/>
        </p:blipFill>
        <p:spPr>
          <a:xfrm>
            <a:off x="123550" y="1045250"/>
            <a:ext cx="3953201" cy="37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998400" y="1259900"/>
            <a:ext cx="1019400" cy="35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375" y="1243163"/>
            <a:ext cx="4715800" cy="3386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flipH="1" rot="10800000">
            <a:off x="4880600" y="3954750"/>
            <a:ext cx="262800" cy="33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903475" y="2526025"/>
            <a:ext cx="217200" cy="50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B961"/>
                </a:solidFill>
              </a:rPr>
              <a:t>What Time Should Chauffeurs Change Shifts?</a:t>
            </a:r>
            <a:endParaRPr>
              <a:solidFill>
                <a:srgbClr val="D5B96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884650"/>
            <a:ext cx="5526899" cy="39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1890875" y="3760650"/>
            <a:ext cx="320100" cy="365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26150" y="2165900"/>
            <a:ext cx="645900" cy="572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4149100" y="2844250"/>
            <a:ext cx="0" cy="14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2045225" y="4126350"/>
            <a:ext cx="11400" cy="36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2210975" y="4057750"/>
            <a:ext cx="1125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5:00 AM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42125" y="2738600"/>
            <a:ext cx="1028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4:00 PM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243700" y="2466075"/>
            <a:ext cx="2395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5:00 AM - 4:00 PM</a:t>
            </a:r>
            <a:endParaRPr sz="3000">
              <a:solidFill>
                <a:srgbClr val="D5B96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72750" y="3072038"/>
            <a:ext cx="2537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Morning Shift (AM)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14650" y="3271775"/>
            <a:ext cx="2395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5:00 PM - 4:00 AM</a:t>
            </a:r>
            <a:endParaRPr sz="1300">
              <a:solidFill>
                <a:srgbClr val="D5B96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72750" y="3928150"/>
            <a:ext cx="2537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Evening Shift (PM)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846350" y="1587038"/>
            <a:ext cx="3190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2 Chauffeurs per Vehicle</a:t>
            </a:r>
            <a:endParaRPr sz="1900">
              <a:solidFill>
                <a:srgbClr val="D5B96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172750" y="2210363"/>
            <a:ext cx="2537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 hour shifts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6836578" y="935054"/>
            <a:ext cx="946990" cy="615908"/>
            <a:chOff x="5823294" y="2309751"/>
            <a:chExt cx="315327" cy="314978"/>
          </a:xfrm>
        </p:grpSpPr>
        <p:sp>
          <p:nvSpPr>
            <p:cNvPr id="85" name="Google Shape;85;p15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D5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B961"/>
                </a:solidFill>
              </a:rPr>
              <a:t>Are There Differences in Quality Between Shifts?</a:t>
            </a:r>
            <a:endParaRPr>
              <a:solidFill>
                <a:srgbClr val="D5B961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0" y="1913000"/>
            <a:ext cx="61797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samples t-test with threshold of (p = 0.05)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165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t=-36.12, p = 1.39e-285</a:t>
            </a:r>
            <a:r>
              <a:rPr lang="en" sz="165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65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15500" y="849938"/>
            <a:ext cx="6029700" cy="754800"/>
          </a:xfrm>
          <a:prstGeom prst="rect">
            <a:avLst/>
          </a:prstGeom>
          <a:noFill/>
          <a:ln cap="flat" cmpd="sng" w="19050">
            <a:solidFill>
              <a:srgbClr val="D5B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H0 - There is NO difference in the distance traveled between AM and PM shifts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H1 - There IS A difference in the distance traveled between AM and PM shifts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9" name="Google Shape;109;p16"/>
          <p:cNvSpPr txBox="1"/>
          <p:nvPr/>
        </p:nvSpPr>
        <p:spPr>
          <a:xfrm>
            <a:off x="115500" y="2976050"/>
            <a:ext cx="37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H0! There are significant differences between AM and PM shifts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799538" y="849950"/>
            <a:ext cx="3216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888" y="1161476"/>
            <a:ext cx="4388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925" y="877850"/>
            <a:ext cx="1915134" cy="38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>
            <a:off x="4958528" y="3787359"/>
            <a:ext cx="788110" cy="480599"/>
            <a:chOff x="6849393" y="3733994"/>
            <a:chExt cx="355053" cy="248038"/>
          </a:xfrm>
        </p:grpSpPr>
        <p:sp>
          <p:nvSpPr>
            <p:cNvPr id="114" name="Google Shape;114;p16"/>
            <p:cNvSpPr/>
            <p:nvPr/>
          </p:nvSpPr>
          <p:spPr>
            <a:xfrm>
              <a:off x="6849393" y="3733994"/>
              <a:ext cx="355053" cy="248038"/>
            </a:xfrm>
            <a:custGeom>
              <a:rect b="b" l="l" r="r" t="t"/>
              <a:pathLst>
                <a:path extrusionOk="0" h="7811" w="11181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080411" y="3758192"/>
              <a:ext cx="100219" cy="129687"/>
            </a:xfrm>
            <a:custGeom>
              <a:rect b="b" l="l" r="r" t="t"/>
              <a:pathLst>
                <a:path extrusionOk="0" h="4084" w="315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873209" y="3757811"/>
              <a:ext cx="100219" cy="130068"/>
            </a:xfrm>
            <a:custGeom>
              <a:rect b="b" l="l" r="r" t="t"/>
              <a:pathLst>
                <a:path extrusionOk="0" h="4096" w="3156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962060" y="3758192"/>
              <a:ext cx="129338" cy="129338"/>
            </a:xfrm>
            <a:custGeom>
              <a:rect b="b" l="l" r="r" t="t"/>
              <a:pathLst>
                <a:path extrusionOk="0" h="4073" w="4073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997244" y="3781627"/>
              <a:ext cx="59382" cy="82436"/>
            </a:xfrm>
            <a:custGeom>
              <a:rect b="b" l="l" r="r" t="t"/>
              <a:pathLst>
                <a:path extrusionOk="0" h="2596" w="187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</p:grpSp>
      <p:sp>
        <p:nvSpPr>
          <p:cNvPr id="119" name="Google Shape;119;p16"/>
          <p:cNvSpPr/>
          <p:nvPr/>
        </p:nvSpPr>
        <p:spPr>
          <a:xfrm rot="5400000">
            <a:off x="5184571" y="3239170"/>
            <a:ext cx="336241" cy="369531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5340310" y="2667806"/>
            <a:ext cx="633182" cy="406606"/>
            <a:chOff x="5727616" y="4204699"/>
            <a:chExt cx="440505" cy="290018"/>
          </a:xfrm>
        </p:grpSpPr>
        <p:sp>
          <p:nvSpPr>
            <p:cNvPr id="121" name="Google Shape;121;p16"/>
            <p:cNvSpPr/>
            <p:nvPr/>
          </p:nvSpPr>
          <p:spPr>
            <a:xfrm>
              <a:off x="5727616" y="4204699"/>
              <a:ext cx="440505" cy="290018"/>
            </a:xfrm>
            <a:custGeom>
              <a:rect b="b" l="l" r="r" t="t"/>
              <a:pathLst>
                <a:path extrusionOk="0" h="9133" w="13872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779789" y="4416409"/>
              <a:ext cx="52205" cy="51475"/>
            </a:xfrm>
            <a:custGeom>
              <a:rect b="b" l="l" r="r" t="t"/>
              <a:pathLst>
                <a:path extrusionOk="0" h="1621" w="1644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048627" y="4416409"/>
              <a:ext cx="52205" cy="51856"/>
            </a:xfrm>
            <a:custGeom>
              <a:rect b="b" l="l" r="r" t="t"/>
              <a:pathLst>
                <a:path extrusionOk="0" h="1633" w="1644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000995" y="4365379"/>
              <a:ext cx="122892" cy="58016"/>
            </a:xfrm>
            <a:custGeom>
              <a:rect b="b" l="l" r="r" t="t"/>
              <a:pathLst>
                <a:path extrusionOk="0" h="1827" w="387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816847" y="4230039"/>
              <a:ext cx="124797" cy="193610"/>
            </a:xfrm>
            <a:custGeom>
              <a:rect b="b" l="l" r="r" t="t"/>
              <a:pathLst>
                <a:path extrusionOk="0" h="6097" w="393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54474" y="4230039"/>
              <a:ext cx="120256" cy="102854"/>
            </a:xfrm>
            <a:custGeom>
              <a:rect b="b" l="l" r="r" t="t"/>
              <a:pathLst>
                <a:path extrusionOk="0" h="3239" w="3787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876198" y="4333243"/>
              <a:ext cx="39376" cy="13274"/>
            </a:xfrm>
            <a:custGeom>
              <a:rect b="b" l="l" r="r" t="t"/>
              <a:pathLst>
                <a:path extrusionOk="0" h="418" w="124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979433" y="4333243"/>
              <a:ext cx="39344" cy="13274"/>
            </a:xfrm>
            <a:custGeom>
              <a:rect b="b" l="l" r="r" t="t"/>
              <a:pathLst>
                <a:path extrusionOk="0" h="418" w="1239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4841985" y="2681350"/>
            <a:ext cx="433853" cy="379348"/>
            <a:chOff x="7429366" y="3223183"/>
            <a:chExt cx="334634" cy="333904"/>
          </a:xfrm>
        </p:grpSpPr>
        <p:sp>
          <p:nvSpPr>
            <p:cNvPr id="130" name="Google Shape;130;p16"/>
            <p:cNvSpPr/>
            <p:nvPr/>
          </p:nvSpPr>
          <p:spPr>
            <a:xfrm>
              <a:off x="7429366" y="3223183"/>
              <a:ext cx="334634" cy="333904"/>
            </a:xfrm>
            <a:custGeom>
              <a:rect b="b" l="l" r="r" t="t"/>
              <a:pathLst>
                <a:path extrusionOk="0" h="10515" w="10538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613514" y="3251541"/>
              <a:ext cx="74878" cy="74529"/>
            </a:xfrm>
            <a:custGeom>
              <a:rect b="b" l="l" r="r" t="t"/>
              <a:pathLst>
                <a:path extrusionOk="0" h="2347" w="2358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 txBox="1"/>
          <p:nvPr/>
        </p:nvSpPr>
        <p:spPr>
          <a:xfrm>
            <a:off x="4093338" y="4374550"/>
            <a:ext cx="2518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Quality = Distance Traveled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32450" y="4267950"/>
            <a:ext cx="3019500" cy="379500"/>
          </a:xfrm>
          <a:prstGeom prst="rect">
            <a:avLst/>
          </a:prstGeom>
          <a:noFill/>
          <a:ln cap="flat" cmpd="sng" w="28575">
            <a:solidFill>
              <a:srgbClr val="D5B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Suggestion : Rotating Shifts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88700" y="-100000"/>
            <a:ext cx="838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5B961"/>
                </a:solidFill>
              </a:rPr>
              <a:t>Takeaways for Optimizing Chauffeur Schedules</a:t>
            </a:r>
            <a:endParaRPr sz="2600">
              <a:solidFill>
                <a:srgbClr val="D5B961"/>
              </a:solidFill>
            </a:endParaRPr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11700" y="993525"/>
            <a:ext cx="3993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ideal days for chauffeurs to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off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morning and evening shifts at: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lphaLcPeriod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- 5:00AM - 4:00PM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lphaLcPeriod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Evening - 5:00PM - 4:00AM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idea of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rotations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both chauffeurs can reap benefits equally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00" y="1114875"/>
            <a:ext cx="4533899" cy="27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68000" y="2183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B961"/>
                </a:solidFill>
              </a:rPr>
              <a:t>Next Steps</a:t>
            </a:r>
            <a:endParaRPr>
              <a:solidFill>
                <a:srgbClr val="D5B9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7350" y="1079175"/>
            <a:ext cx="4673100" cy="345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NYC Taxi data against rideshare companies like Uber or Lyft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taxi data in other states such as California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FHV data from 2020 from TLC since it is more inline with this company’s operations of pre-arranged trips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14104" r="0" t="0"/>
          <a:stretch/>
        </p:blipFill>
        <p:spPr>
          <a:xfrm>
            <a:off x="4862500" y="974063"/>
            <a:ext cx="4117300" cy="319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5558725" y="6667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5B96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500">
              <a:solidFill>
                <a:srgbClr val="D5B961"/>
              </a:solidFill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370025" y="2038650"/>
            <a:ext cx="31854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D5B96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Contact Me</a:t>
            </a:r>
            <a:endParaRPr sz="2500">
              <a:solidFill>
                <a:srgbClr val="D5B96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Email: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Fira Sans Light"/>
                <a:ea typeface="Fira Sans Light"/>
                <a:cs typeface="Fira Sans Light"/>
                <a:sym typeface="Fira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Rmasab@gmail.com</a:t>
            </a:r>
            <a:endParaRPr sz="14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Linkedin:</a:t>
            </a:r>
            <a:r>
              <a:rPr lang="en" sz="1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linkedin.com/in/rmasab</a:t>
            </a:r>
            <a:endParaRPr sz="14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Github:</a:t>
            </a:r>
            <a:r>
              <a:rPr lang="en" sz="1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https://github.com/rmasab</a:t>
            </a:r>
            <a:endParaRPr sz="14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