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ira Sans"/>
      <p:regular r:id="rId13"/>
      <p:bold r:id="rId14"/>
      <p:italic r:id="rId15"/>
      <p:boldItalic r:id="rId16"/>
    </p:embeddedFont>
    <p:embeddedFont>
      <p:font typeface="Fira Sans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-italic.fntdata"/><Relationship Id="rId14" Type="http://schemas.openxmlformats.org/officeDocument/2006/relationships/font" Target="fonts/FiraSans-bold.fntdata"/><Relationship Id="rId17" Type="http://schemas.openxmlformats.org/officeDocument/2006/relationships/font" Target="fonts/FiraSansLight-regular.fntdata"/><Relationship Id="rId16" Type="http://schemas.openxmlformats.org/officeDocument/2006/relationships/font" Target="fonts/FiraSans-boldItalic.fntdata"/><Relationship Id="rId5" Type="http://schemas.openxmlformats.org/officeDocument/2006/relationships/slide" Target="slides/slide1.xml"/><Relationship Id="rId19" Type="http://schemas.openxmlformats.org/officeDocument/2006/relationships/font" Target="fonts/FiraSansLight-italic.fntdata"/><Relationship Id="rId6" Type="http://schemas.openxmlformats.org/officeDocument/2006/relationships/slide" Target="slides/slide2.xml"/><Relationship Id="rId18" Type="http://schemas.openxmlformats.org/officeDocument/2006/relationships/font" Target="fonts/Fira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fb111d91c_0_9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fb111d91c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f1b0618dd_0_7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f1b0618dd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fb111d91c_0_5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fb111d91c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y - No city">
  <p:cSld name="BLANK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▫"/>
              <a:defRPr i="1"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8pPr>
            <a:lvl9pPr indent="-393700" lvl="8" marL="4114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9pPr>
          </a:lstStyle>
          <a:p/>
        </p:txBody>
      </p:sp>
      <p:sp>
        <p:nvSpPr>
          <p:cNvPr id="80" name="Google Shape;80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b="1" sz="6000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7999697" y="9127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034525" y="2966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224776" y="25358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6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3" name="Google Shape;123;p7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Google Shape;124;p7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y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Rmasab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idx="4294967295" type="ctrTitle"/>
          </p:nvPr>
        </p:nvSpPr>
        <p:spPr>
          <a:xfrm>
            <a:off x="64650" y="760150"/>
            <a:ext cx="9014700" cy="15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Rental Property Investments in the Windy City</a:t>
            </a:r>
            <a:endParaRPr sz="2600"/>
          </a:p>
        </p:txBody>
      </p:sp>
      <p:sp>
        <p:nvSpPr>
          <p:cNvPr id="297" name="Google Shape;297;p18"/>
          <p:cNvSpPr txBox="1"/>
          <p:nvPr/>
        </p:nvSpPr>
        <p:spPr>
          <a:xfrm>
            <a:off x="3215100" y="2225100"/>
            <a:ext cx="27138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Rona Masab</a:t>
            </a:r>
            <a:endParaRPr b="1"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August 17 2020</a:t>
            </a:r>
            <a:endParaRPr b="1"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3071400" y="3363850"/>
            <a:ext cx="3001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Inside Airbnb Chicago, US dataset</a:t>
            </a:r>
            <a:endParaRPr b="1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9" name="Google Shape;299;p1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idx="4294967295" type="title"/>
          </p:nvPr>
        </p:nvSpPr>
        <p:spPr>
          <a:xfrm>
            <a:off x="849000" y="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Airbnb Activity Over the Years</a:t>
            </a:r>
            <a:endParaRPr sz="2700"/>
          </a:p>
        </p:txBody>
      </p:sp>
      <p:sp>
        <p:nvSpPr>
          <p:cNvPr id="305" name="Google Shape;305;p1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25" y="947138"/>
            <a:ext cx="3934285" cy="36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098" y="947152"/>
            <a:ext cx="3409210" cy="36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/>
          <p:nvPr/>
        </p:nvSpPr>
        <p:spPr>
          <a:xfrm>
            <a:off x="7301150" y="947150"/>
            <a:ext cx="1114800" cy="234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19"/>
          <p:cNvCxnSpPr/>
          <p:nvPr/>
        </p:nvCxnSpPr>
        <p:spPr>
          <a:xfrm rot="10800000">
            <a:off x="7858250" y="1626750"/>
            <a:ext cx="600" cy="44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" name="Google Shape;310;p19"/>
          <p:cNvSpPr txBox="1"/>
          <p:nvPr/>
        </p:nvSpPr>
        <p:spPr>
          <a:xfrm>
            <a:off x="7327250" y="16524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42%</a:t>
            </a:r>
            <a:endParaRPr b="1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5215800" y="4801650"/>
            <a:ext cx="307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*</a:t>
            </a:r>
            <a:r>
              <a:rPr i="1" lang="en" sz="900">
                <a:solidFill>
                  <a:schemeClr val="dk2"/>
                </a:solidFill>
              </a:rPr>
              <a:t>1,235 listings not displayed</a:t>
            </a:r>
            <a:endParaRPr i="1" sz="1300">
              <a:solidFill>
                <a:schemeClr val="dk2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idx="4294967295" type="title"/>
          </p:nvPr>
        </p:nvSpPr>
        <p:spPr>
          <a:xfrm>
            <a:off x="704000" y="0"/>
            <a:ext cx="78363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Who are the top hosts? Where are they located? </a:t>
            </a:r>
            <a:endParaRPr/>
          </a:p>
        </p:txBody>
      </p:sp>
      <p:sp>
        <p:nvSpPr>
          <p:cNvPr id="317" name="Google Shape;317;p2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625" y="1015375"/>
            <a:ext cx="3932907" cy="36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6563500" y="1763275"/>
            <a:ext cx="2220600" cy="2189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025" y="718063"/>
            <a:ext cx="2955488" cy="428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21"/>
          <p:cNvSpPr txBox="1"/>
          <p:nvPr>
            <p:ph idx="4294967295" type="ctrTitle"/>
          </p:nvPr>
        </p:nvSpPr>
        <p:spPr>
          <a:xfrm>
            <a:off x="188550" y="0"/>
            <a:ext cx="87669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Room Types are the most popular?</a:t>
            </a:r>
            <a:endParaRPr sz="2700"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476" y="751225"/>
            <a:ext cx="3406350" cy="40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605" y="1047825"/>
            <a:ext cx="1133044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250" y="1047825"/>
            <a:ext cx="1133050" cy="82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175" y="828000"/>
            <a:ext cx="3538500" cy="40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600" y="1047825"/>
            <a:ext cx="1133050" cy="8279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21"/>
          <p:cNvCxnSpPr/>
          <p:nvPr/>
        </p:nvCxnSpPr>
        <p:spPr>
          <a:xfrm flipH="1">
            <a:off x="6913300" y="1445975"/>
            <a:ext cx="244200" cy="489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3" name="Google Shape;333;p21"/>
          <p:cNvCxnSpPr/>
          <p:nvPr/>
        </p:nvCxnSpPr>
        <p:spPr>
          <a:xfrm>
            <a:off x="844450" y="568100"/>
            <a:ext cx="306900" cy="56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idx="4294967295" type="title"/>
          </p:nvPr>
        </p:nvSpPr>
        <p:spPr>
          <a:xfrm>
            <a:off x="629525" y="0"/>
            <a:ext cx="7417200" cy="5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Let’s take a look at Lincoln Park</a:t>
            </a:r>
            <a:endParaRPr sz="3300"/>
          </a:p>
        </p:txBody>
      </p:sp>
      <p:sp>
        <p:nvSpPr>
          <p:cNvPr id="339" name="Google Shape;339;p2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22"/>
          <p:cNvSpPr txBox="1"/>
          <p:nvPr>
            <p:ph idx="4294967295" type="ctrTitle"/>
          </p:nvPr>
        </p:nvSpPr>
        <p:spPr>
          <a:xfrm>
            <a:off x="-229125" y="600875"/>
            <a:ext cx="51246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374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341" name="Google Shape;341;p22"/>
          <p:cNvSpPr txBox="1"/>
          <p:nvPr>
            <p:ph idx="4294967295" type="ctrTitle"/>
          </p:nvPr>
        </p:nvSpPr>
        <p:spPr>
          <a:xfrm>
            <a:off x="-203325" y="3109798"/>
            <a:ext cx="5073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$6,624.90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342" name="Google Shape;342;p22"/>
          <p:cNvSpPr txBox="1"/>
          <p:nvPr>
            <p:ph idx="4294967295" type="subTitle"/>
          </p:nvPr>
        </p:nvSpPr>
        <p:spPr>
          <a:xfrm>
            <a:off x="-88250" y="3632500"/>
            <a:ext cx="5124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Potential Per Month (30 Days)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3" name="Google Shape;343;p22"/>
          <p:cNvSpPr txBox="1"/>
          <p:nvPr>
            <p:ph idx="4294967295" type="ctrTitle"/>
          </p:nvPr>
        </p:nvSpPr>
        <p:spPr>
          <a:xfrm>
            <a:off x="-229125" y="1800774"/>
            <a:ext cx="5124600" cy="7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$220.83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344" name="Google Shape;344;p22"/>
          <p:cNvSpPr txBox="1"/>
          <p:nvPr>
            <p:ph idx="4294967295" type="subTitle"/>
          </p:nvPr>
        </p:nvSpPr>
        <p:spPr>
          <a:xfrm>
            <a:off x="-229125" y="2442979"/>
            <a:ext cx="5124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Average “Entire home/apt” per night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5" name="Google Shape;345;p22"/>
          <p:cNvPicPr preferRelativeResize="0"/>
          <p:nvPr/>
        </p:nvPicPr>
        <p:blipFill rotWithShape="1">
          <a:blip r:embed="rId3">
            <a:alphaModFix/>
          </a:blip>
          <a:srcRect b="0" l="3975" r="0" t="2286"/>
          <a:stretch/>
        </p:blipFill>
        <p:spPr>
          <a:xfrm>
            <a:off x="5215125" y="958825"/>
            <a:ext cx="2956300" cy="27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 txBox="1"/>
          <p:nvPr/>
        </p:nvSpPr>
        <p:spPr>
          <a:xfrm>
            <a:off x="7697600" y="448138"/>
            <a:ext cx="1391400" cy="129810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latin typeface="Fira Sans"/>
                <a:ea typeface="Fira Sans"/>
                <a:cs typeface="Fira Sans"/>
                <a:sym typeface="Fira Sans"/>
              </a:rPr>
              <a:t>Attractions</a:t>
            </a:r>
            <a:br>
              <a:rPr b="1" lang="en" sz="1100" u="sng">
                <a:latin typeface="Fira Sans"/>
                <a:ea typeface="Fira Sans"/>
                <a:cs typeface="Fira Sans"/>
                <a:sym typeface="Fira Sans"/>
              </a:rPr>
            </a:br>
            <a:endParaRPr b="1" sz="1100" u="sng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Fira Sans"/>
                <a:ea typeface="Fira Sans"/>
                <a:cs typeface="Fira Sans"/>
                <a:sym typeface="Fira Sans"/>
              </a:rPr>
              <a:t>Lincoln Park Zoo</a:t>
            </a:r>
            <a:endParaRPr b="1"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Fira Sans"/>
                <a:ea typeface="Fira Sans"/>
                <a:cs typeface="Fira Sans"/>
                <a:sym typeface="Fira Sans"/>
              </a:rPr>
              <a:t>Chicago History Museum</a:t>
            </a:r>
            <a:endParaRPr b="1"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Fira Sans"/>
                <a:ea typeface="Fira Sans"/>
                <a:cs typeface="Fira Sans"/>
                <a:sym typeface="Fira Sans"/>
              </a:rPr>
              <a:t>Nature Museum</a:t>
            </a:r>
            <a:endParaRPr b="1"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Fira Sans"/>
                <a:ea typeface="Fira Sans"/>
                <a:cs typeface="Fira Sans"/>
                <a:sym typeface="Fira Sans"/>
              </a:rPr>
              <a:t>Lake Michigan</a:t>
            </a:r>
            <a:endParaRPr b="1"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47" name="Google Shape;347;p22"/>
          <p:cNvCxnSpPr/>
          <p:nvPr/>
        </p:nvCxnSpPr>
        <p:spPr>
          <a:xfrm flipH="1">
            <a:off x="7435325" y="1800775"/>
            <a:ext cx="469200" cy="43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22"/>
          <p:cNvSpPr txBox="1"/>
          <p:nvPr>
            <p:ph idx="4294967295" type="subTitle"/>
          </p:nvPr>
        </p:nvSpPr>
        <p:spPr>
          <a:xfrm>
            <a:off x="-229125" y="1253442"/>
            <a:ext cx="5124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Total Listings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550" y="3889950"/>
            <a:ext cx="2547975" cy="104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idx="4294967295" type="ctrTitle"/>
          </p:nvPr>
        </p:nvSpPr>
        <p:spPr>
          <a:xfrm>
            <a:off x="685800" y="-8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Takeaways</a:t>
            </a:r>
            <a:endParaRPr sz="9600"/>
          </a:p>
        </p:txBody>
      </p:sp>
      <p:sp>
        <p:nvSpPr>
          <p:cNvPr id="355" name="Google Shape;355;p23"/>
          <p:cNvSpPr txBox="1"/>
          <p:nvPr>
            <p:ph idx="4294967295" type="body"/>
          </p:nvPr>
        </p:nvSpPr>
        <p:spPr>
          <a:xfrm>
            <a:off x="766050" y="11598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Light"/>
              <a:buChar char="●"/>
            </a:pPr>
            <a:r>
              <a:rPr b="1" lang="en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Yes! Invest in rental properties in Chicago</a:t>
            </a:r>
            <a:endParaRPr b="1" sz="2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Fira Sans"/>
              <a:buChar char="●"/>
            </a:pPr>
            <a:r>
              <a:rPr b="1" lang="en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Go for properties in less saturated neighborhoods</a:t>
            </a:r>
            <a:endParaRPr b="1" sz="2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Fira Sans"/>
              <a:buChar char="●"/>
            </a:pPr>
            <a:r>
              <a:rPr b="1" lang="en" sz="2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Look at property types that are entire homes or apartments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6" name="Google Shape;356;p2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idx="4294967295" type="ctrTitle"/>
          </p:nvPr>
        </p:nvSpPr>
        <p:spPr>
          <a:xfrm>
            <a:off x="685800" y="-8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Next Steps</a:t>
            </a:r>
            <a:endParaRPr sz="9600"/>
          </a:p>
        </p:txBody>
      </p:sp>
      <p:sp>
        <p:nvSpPr>
          <p:cNvPr id="362" name="Google Shape;362;p24"/>
          <p:cNvSpPr txBox="1"/>
          <p:nvPr>
            <p:ph idx="4294967295" type="body"/>
          </p:nvPr>
        </p:nvSpPr>
        <p:spPr>
          <a:xfrm>
            <a:off x="766050" y="11598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ira Sans"/>
              <a:buChar char="●"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What amenities are most popular in these listings?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ira Sans"/>
              <a:buChar char="●"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Conduct an analysis on the renters demographics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ira Sans"/>
              <a:buChar char="●"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How can I apply this analysis to other cities in the US?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2139000" y="185000"/>
            <a:ext cx="48660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Thank You!</a:t>
            </a:r>
            <a:endParaRPr b="1" sz="9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2642550" y="1709513"/>
            <a:ext cx="38589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Fira Sans Light"/>
                <a:ea typeface="Fira Sans Light"/>
                <a:cs typeface="Fira Sans Light"/>
                <a:sym typeface="Fira Sans Light"/>
              </a:rPr>
              <a:t>Contact Me</a:t>
            </a:r>
            <a:endParaRPr sz="2500" u="sng"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Rmasab@gmail.com</a:t>
            </a:r>
            <a:endParaRPr b="1"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Fira Sans"/>
                <a:ea typeface="Fira Sans"/>
                <a:cs typeface="Fira Sans"/>
                <a:sym typeface="Fira Sans"/>
              </a:rPr>
              <a:t>linkedin.com/in/rmasab</a:t>
            </a:r>
            <a:endParaRPr b="1"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Fira Sans"/>
                <a:ea typeface="Fira Sans"/>
                <a:cs typeface="Fira Sans"/>
                <a:sym typeface="Fira Sans"/>
              </a:rPr>
              <a:t>https://github.com/rmasab</a:t>
            </a:r>
            <a:endParaRPr b="1"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87277"/>
      </a:dk2>
      <a:lt2>
        <a:srgbClr val="E4E9EB"/>
      </a:lt2>
      <a:accent1>
        <a:srgbClr val="2C7ADB"/>
      </a:accent1>
      <a:accent2>
        <a:srgbClr val="B1E1F5"/>
      </a:accent2>
      <a:accent3>
        <a:srgbClr val="FFA41C"/>
      </a:accent3>
      <a:accent4>
        <a:srgbClr val="FFD300"/>
      </a:accent4>
      <a:accent5>
        <a:srgbClr val="DDA2EC"/>
      </a:accent5>
      <a:accent6>
        <a:srgbClr val="F5E3F9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