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70" autoAdjust="0"/>
  </p:normalViewPr>
  <p:slideViewPr>
    <p:cSldViewPr snapToGrid="0">
      <p:cViewPr varScale="1">
        <p:scale>
          <a:sx n="140" d="100"/>
          <a:sy n="140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CC019-1045-4968-BA1C-4BAB191E619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C88C7-31AE-4561-BAC3-2FA6D231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Date to a Date type variable</a:t>
            </a:r>
          </a:p>
          <a:p>
            <a:r>
              <a:rPr lang="en-US" dirty="0"/>
              <a:t>Create a column with Year, Month, and Monthly Date    a.  </a:t>
            </a:r>
          </a:p>
          <a:p>
            <a:r>
              <a:rPr lang="en-US" dirty="0"/>
              <a:t>	This is needed because there isn't a shooting every day. So tracking trends over time seems more useful.</a:t>
            </a:r>
          </a:p>
          <a:p>
            <a:pPr marL="228600" indent="-228600">
              <a:buAutoNum type="arabicPeriod" startAt="3"/>
            </a:pPr>
            <a:r>
              <a:rPr lang="en-US" dirty="0"/>
              <a:t>Convert STATISTICAL_MURDER_FLAG into a binary variable so we can sum it up to see how many murders occurred</a:t>
            </a:r>
          </a:p>
          <a:p>
            <a:pPr marL="228600" indent="-228600">
              <a:buAutoNum type="arabicPeriod" startAt="3"/>
            </a:pPr>
            <a:r>
              <a:rPr lang="en-US" dirty="0"/>
              <a:t>4.  Clean up the data set and remove unneeded columns. INCIDENT_KEY, TIME, PRECINCT, and JURISDICTION CODE do not seem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C88C7-31AE-4561-BAC3-2FA6D231E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Data had a lot of nulls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C88C7-31AE-4561-BAC3-2FA6D231E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York Shootings Trending Down until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spike of violent crimes write around 2020. This may not be representative of a Normal New York City, and may lead to a bad fitting model. We could remove this data, but that would also likely remove the return to pre improvement that New York was achieving.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Seasonality of Shootings</a:t>
            </a:r>
          </a:p>
          <a:p>
            <a:pPr lvl="1"/>
            <a:r>
              <a:rPr lang="en-US" dirty="0"/>
              <a:t>Why does spring and fall have so much less shootings then summer?</a:t>
            </a:r>
          </a:p>
          <a:p>
            <a:pPr lvl="1"/>
            <a:endParaRPr lang="en-US" dirty="0"/>
          </a:p>
          <a:p>
            <a:r>
              <a:rPr lang="en-US" dirty="0"/>
              <a:t>Race, Sex, and Borough Shooting Bias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Boroughs to shooting ratio. Some boroughs have much higher shootings. This could make a boroughs look significantly worse or better even if it isn’t. I chose to normalize the data by pulling in population to find the average shootings per million people.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C88C7-31AE-4561-BAC3-2FA6D231EB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E731-6AE3-8898-A8B5-CB42519D6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NYPD Shooting incident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E8FD-8DF9-8A0F-F05D-36286768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Masad</a:t>
            </a:r>
            <a:endParaRPr lang="en-US" dirty="0"/>
          </a:p>
          <a:p>
            <a:r>
              <a:rPr lang="en-US" dirty="0"/>
              <a:t>2023-09-30</a:t>
            </a:r>
          </a:p>
        </p:txBody>
      </p:sp>
    </p:spTree>
    <p:extLst>
      <p:ext uri="{BB962C8B-B14F-4D97-AF65-F5344CB8AC3E}">
        <p14:creationId xmlns:p14="http://schemas.microsoft.com/office/powerpoint/2010/main" val="365569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984F-D0C6-BD3D-2A00-8F6FD7AC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B790D-065A-9E99-0107-6A9F5CFD5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529" y="2301740"/>
            <a:ext cx="4958396" cy="3541712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D7B5EA-EFDE-DD89-97BC-698BBB90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10682"/>
              </p:ext>
            </p:extLst>
          </p:nvPr>
        </p:nvGraphicFramePr>
        <p:xfrm>
          <a:off x="6798537" y="3113088"/>
          <a:ext cx="4483099" cy="1647825"/>
        </p:xfrm>
        <a:graphic>
          <a:graphicData uri="http://schemas.openxmlformats.org/drawingml/2006/table">
            <a:tbl>
              <a:tblPr/>
              <a:tblGrid>
                <a:gridCol w="2270044">
                  <a:extLst>
                    <a:ext uri="{9D8B030D-6E8A-4147-A177-3AD203B41FA5}">
                      <a16:colId xmlns:a16="http://schemas.microsoft.com/office/drawing/2014/main" val="1699458029"/>
                    </a:ext>
                  </a:extLst>
                </a:gridCol>
                <a:gridCol w="370426">
                  <a:extLst>
                    <a:ext uri="{9D8B030D-6E8A-4147-A177-3AD203B41FA5}">
                      <a16:colId xmlns:a16="http://schemas.microsoft.com/office/drawing/2014/main" val="3400828637"/>
                    </a:ext>
                  </a:extLst>
                </a:gridCol>
                <a:gridCol w="446410">
                  <a:extLst>
                    <a:ext uri="{9D8B030D-6E8A-4147-A177-3AD203B41FA5}">
                      <a16:colId xmlns:a16="http://schemas.microsoft.com/office/drawing/2014/main" val="2028898673"/>
                    </a:ext>
                  </a:extLst>
                </a:gridCol>
                <a:gridCol w="446410">
                  <a:extLst>
                    <a:ext uri="{9D8B030D-6E8A-4147-A177-3AD203B41FA5}">
                      <a16:colId xmlns:a16="http://schemas.microsoft.com/office/drawing/2014/main" val="4146442167"/>
                    </a:ext>
                  </a:extLst>
                </a:gridCol>
                <a:gridCol w="949809">
                  <a:extLst>
                    <a:ext uri="{9D8B030D-6E8A-4147-A177-3AD203B41FA5}">
                      <a16:colId xmlns:a16="http://schemas.microsoft.com/office/drawing/2014/main" val="22697434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VIC_RACE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percent_male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03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AMERICAN INDIAN/ALASKAN 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8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F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7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90.0%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9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170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ASIAN / PACIFIC ISLANDER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D6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8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8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F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6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7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90.6%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9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95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32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BLACK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D6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1756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8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3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17679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6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2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19435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C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A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91.0%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95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A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231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BLACK HISPANIC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A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2409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B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2646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A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91.0%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A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B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779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A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C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B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C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C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98.3%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4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WHITE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C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C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C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C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C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D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83.1%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31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WHITE HISPANIC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0D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D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C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D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0D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DD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C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DD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3585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0DD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E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E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4049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0E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E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D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E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88.5%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0E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E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E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61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4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55B5-E9E4-9F14-A2DD-A987B0F5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E78C-30A7-E33D-0D33-AD961CD5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Shootings Trending Down until 2020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Seasonality of Shootings</a:t>
            </a:r>
          </a:p>
          <a:p>
            <a:pPr lvl="1"/>
            <a:r>
              <a:rPr lang="en-US" dirty="0"/>
              <a:t>Why does spring and fall have so much less shootings then summer?</a:t>
            </a:r>
          </a:p>
          <a:p>
            <a:pPr lvl="1"/>
            <a:endParaRPr lang="en-US" dirty="0"/>
          </a:p>
          <a:p>
            <a:r>
              <a:rPr lang="en-US" dirty="0"/>
              <a:t>Race, Sex, and Borough Shooting Bias</a:t>
            </a:r>
          </a:p>
        </p:txBody>
      </p:sp>
    </p:spTree>
    <p:extLst>
      <p:ext uri="{BB962C8B-B14F-4D97-AF65-F5344CB8AC3E}">
        <p14:creationId xmlns:p14="http://schemas.microsoft.com/office/powerpoint/2010/main" val="30338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B42A-06F8-F06B-8CA4-47EA23CE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1A2B-FF2E-DD2D-FAC6-CE4C5BAB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026" name="Picture 2" descr="What is data analysis? Methods, techniques, types &amp; how-to">
            <a:extLst>
              <a:ext uri="{FF2B5EF4-FFF2-40B4-BE49-F238E27FC236}">
                <a16:creationId xmlns:a16="http://schemas.microsoft.com/office/drawing/2014/main" id="{3D63E60C-7ECB-7B0A-1CDA-355615F9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06" y="2168806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3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FBF-4B55-1184-1F69-48B4F156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32FE-6F63-EB5A-6955-F6907506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62164" cy="3541714"/>
          </a:xfrm>
        </p:spPr>
        <p:txBody>
          <a:bodyPr/>
          <a:lstStyle/>
          <a:p>
            <a:r>
              <a:rPr lang="en-US" dirty="0"/>
              <a:t>Data obtained from NYC </a:t>
            </a:r>
            <a:r>
              <a:rPr lang="en-US" dirty="0" err="1"/>
              <a:t>OpenData</a:t>
            </a:r>
            <a:endParaRPr lang="en-US" dirty="0"/>
          </a:p>
          <a:p>
            <a:pPr lvl="1"/>
            <a:r>
              <a:rPr lang="en-US" b="0" i="0" dirty="0">
                <a:effectLst/>
                <a:latin typeface="Roboto" panose="020F0502020204030204" pitchFamily="2" charset="0"/>
              </a:rPr>
              <a:t>NYPD Shooting Incident Data (Historic)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New York City Population by Borough, 1950 - 2040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9DCE7-EC49-7C36-BA8E-13B0C164B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0" y="845717"/>
            <a:ext cx="5161725" cy="53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E042-60B0-246D-FF30-1144B6F7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F200A5-3DE0-5719-5DE7-6001879CB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994265"/>
            <a:ext cx="9906000" cy="9474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4B7AC7-3D57-63C2-7BE4-A07D1549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297137"/>
            <a:ext cx="9904411" cy="889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BB5D8-DF90-D1E7-1682-B111704C6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794" y="4484025"/>
            <a:ext cx="9904411" cy="9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58F9-A230-B276-B890-B3761B98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72B3-D658-88E1-1340-4DB6F3DB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to the correct data types</a:t>
            </a:r>
          </a:p>
          <a:p>
            <a:r>
              <a:rPr lang="en-US" dirty="0"/>
              <a:t>Decide on how to deal with nulls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Perpetrator</a:t>
            </a:r>
          </a:p>
          <a:p>
            <a:r>
              <a:rPr lang="en-US" dirty="0"/>
              <a:t>Determine additional sources of Data</a:t>
            </a:r>
          </a:p>
          <a:p>
            <a:pPr lvl="1"/>
            <a:r>
              <a:rPr lang="en-US" dirty="0"/>
              <a:t>Population Dataset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9D6B-CFDE-08EF-A8C4-EB25430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New York Totals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F4B1B-2A67-332D-97B6-EEA504CB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22" y="2347460"/>
            <a:ext cx="4958398" cy="354171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4B346C-19E2-BC19-A44E-788C3817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7958" y="2347461"/>
            <a:ext cx="4958396" cy="3541712"/>
          </a:xfrm>
        </p:spPr>
      </p:pic>
    </p:spTree>
    <p:extLst>
      <p:ext uri="{BB962C8B-B14F-4D97-AF65-F5344CB8AC3E}">
        <p14:creationId xmlns:p14="http://schemas.microsoft.com/office/powerpoint/2010/main" val="171020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F8E5-D8D6-3C5D-1A1E-9B7042A7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Borough shootings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4555E-C338-B150-B638-414A2D9D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EFA3F-4345-C984-9D42-0CB93326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0" y="2249488"/>
            <a:ext cx="4958399" cy="3541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C50A4-AC5D-C390-75F9-96DD6373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348" y="2249488"/>
            <a:ext cx="495839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2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65A-FEEF-3753-9E3B-F47780F9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Shootings and murders correlation by </a:t>
            </a:r>
            <a:r>
              <a:rPr lang="en-US" dirty="0" err="1"/>
              <a:t>boro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83684CB-62DD-694A-5E22-BF15CFD5A45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41412" y="2249487"/>
            <a:ext cx="4952999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Correlation of shootings to murders</a:t>
            </a:r>
          </a:p>
          <a:p>
            <a:pPr lvl="1"/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= 96%</a:t>
            </a:r>
          </a:p>
          <a:p>
            <a:r>
              <a:rPr lang="en-US" dirty="0"/>
              <a:t>Data is very linearly correlated. No Borough really acts as an outlier.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ED103-2823-225F-DFA6-0919924C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49487"/>
            <a:ext cx="495840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4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9837-2F1E-4AE5-8AC6-2E261163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5F6ED7-EB28-DEAF-D25A-6B074870E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76574" y="2347460"/>
            <a:ext cx="480060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7F709-27F6-4A61-AC35-5E500D49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47460"/>
            <a:ext cx="4800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442</Words>
  <Application>Microsoft Office PowerPoint</Application>
  <PresentationFormat>Widescreen</PresentationFormat>
  <Paragraphs>94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Neue</vt:lpstr>
      <vt:lpstr>Lucida Sans</vt:lpstr>
      <vt:lpstr>Roboto</vt:lpstr>
      <vt:lpstr>Tw Cen MT</vt:lpstr>
      <vt:lpstr>Circuit</vt:lpstr>
      <vt:lpstr>NYPD Shooting incident Data report</vt:lpstr>
      <vt:lpstr>Agenda</vt:lpstr>
      <vt:lpstr>Data loading</vt:lpstr>
      <vt:lpstr>What is our data</vt:lpstr>
      <vt:lpstr>Data Cleaning</vt:lpstr>
      <vt:lpstr>Data Analysis – New York Totals</vt:lpstr>
      <vt:lpstr>Data analysis – Borough shootings</vt:lpstr>
      <vt:lpstr>Shootings and murders correlation by boro</vt:lpstr>
      <vt:lpstr>Data Analysis – continued</vt:lpstr>
      <vt:lpstr>Data Analysis – continued</vt:lpstr>
      <vt:lpstr>Conclusion and Bias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 incident Data report</dc:title>
  <dc:creator>Ryan Masad</dc:creator>
  <cp:lastModifiedBy>Ryan Masad</cp:lastModifiedBy>
  <cp:revision>2</cp:revision>
  <dcterms:created xsi:type="dcterms:W3CDTF">2023-10-01T00:14:15Z</dcterms:created>
  <dcterms:modified xsi:type="dcterms:W3CDTF">2023-10-01T02:07:57Z</dcterms:modified>
</cp:coreProperties>
</file>