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Montserrat Medium" charset="1" panose="000006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867899">
            <a:off x="-2973627" y="-6666509"/>
            <a:ext cx="12213453" cy="12081047"/>
            <a:chOff x="0" y="0"/>
            <a:chExt cx="1881515" cy="18611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076" y="0"/>
              <a:ext cx="1875363" cy="1861118"/>
            </a:xfrm>
            <a:custGeom>
              <a:avLst/>
              <a:gdLst/>
              <a:ahLst/>
              <a:cxnLst/>
              <a:rect r="r" b="b" t="t" l="l"/>
              <a:pathLst>
                <a:path h="1861118" w="1875363">
                  <a:moveTo>
                    <a:pt x="238157" y="0"/>
                  </a:moveTo>
                  <a:lnTo>
                    <a:pt x="1840406" y="0"/>
                  </a:lnTo>
                  <a:cubicBezTo>
                    <a:pt x="1850096" y="0"/>
                    <a:pt x="1859329" y="4122"/>
                    <a:pt x="1865798" y="11336"/>
                  </a:cubicBezTo>
                  <a:cubicBezTo>
                    <a:pt x="1872267" y="18550"/>
                    <a:pt x="1875363" y="28176"/>
                    <a:pt x="1874311" y="37808"/>
                  </a:cubicBezTo>
                  <a:lnTo>
                    <a:pt x="1679367" y="1823309"/>
                  </a:lnTo>
                  <a:cubicBezTo>
                    <a:pt x="1677018" y="1844823"/>
                    <a:pt x="1658848" y="1861118"/>
                    <a:pt x="1637206" y="1861118"/>
                  </a:cubicBezTo>
                  <a:lnTo>
                    <a:pt x="34957" y="1861118"/>
                  </a:lnTo>
                  <a:cubicBezTo>
                    <a:pt x="25267" y="1861118"/>
                    <a:pt x="16034" y="1856996"/>
                    <a:pt x="9565" y="1849782"/>
                  </a:cubicBezTo>
                  <a:cubicBezTo>
                    <a:pt x="3096" y="1842568"/>
                    <a:pt x="0" y="1832942"/>
                    <a:pt x="1052" y="1823309"/>
                  </a:cubicBezTo>
                  <a:lnTo>
                    <a:pt x="195996" y="37808"/>
                  </a:lnTo>
                  <a:cubicBezTo>
                    <a:pt x="198345" y="16295"/>
                    <a:pt x="216515" y="0"/>
                    <a:pt x="2381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678315" cy="1899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258300"/>
            <a:ext cx="19007579" cy="4876938"/>
            <a:chOff x="0" y="0"/>
            <a:chExt cx="237588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938" y="0"/>
              <a:ext cx="2364005" cy="609600"/>
            </a:xfrm>
            <a:custGeom>
              <a:avLst/>
              <a:gdLst/>
              <a:ahLst/>
              <a:cxnLst/>
              <a:rect r="r" b="b" t="t" l="l"/>
              <a:pathLst>
                <a:path h="609600" w="2364005">
                  <a:moveTo>
                    <a:pt x="221700" y="0"/>
                  </a:moveTo>
                  <a:lnTo>
                    <a:pt x="2345504" y="0"/>
                  </a:lnTo>
                  <a:cubicBezTo>
                    <a:pt x="2351166" y="0"/>
                    <a:pt x="2356482" y="2722"/>
                    <a:pt x="2359793" y="7315"/>
                  </a:cubicBezTo>
                  <a:cubicBezTo>
                    <a:pt x="2363104" y="11908"/>
                    <a:pt x="2364004" y="17813"/>
                    <a:pt x="2362214" y="23184"/>
                  </a:cubicBezTo>
                  <a:lnTo>
                    <a:pt x="2174470" y="586416"/>
                  </a:lnTo>
                  <a:cubicBezTo>
                    <a:pt x="2169855" y="600261"/>
                    <a:pt x="2156898" y="609600"/>
                    <a:pt x="2142304" y="609600"/>
                  </a:cubicBezTo>
                  <a:lnTo>
                    <a:pt x="18500" y="609600"/>
                  </a:lnTo>
                  <a:cubicBezTo>
                    <a:pt x="12838" y="609600"/>
                    <a:pt x="7522" y="606878"/>
                    <a:pt x="4211" y="602285"/>
                  </a:cubicBezTo>
                  <a:cubicBezTo>
                    <a:pt x="900" y="597692"/>
                    <a:pt x="0" y="591787"/>
                    <a:pt x="1790" y="586416"/>
                  </a:cubicBezTo>
                  <a:lnTo>
                    <a:pt x="189534" y="23184"/>
                  </a:lnTo>
                  <a:cubicBezTo>
                    <a:pt x="194149" y="9339"/>
                    <a:pt x="207106" y="0"/>
                    <a:pt x="2217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7268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106552"/>
            <a:ext cx="6482566" cy="648256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47204" t="0" r="-47204" b="0"/>
              </a:stretch>
            </a:blipFill>
            <a:ln w="381000" cap="sq">
              <a:gradFill>
                <a:gsLst>
                  <a:gs pos="0">
                    <a:srgbClr val="2B79FF">
                      <a:alpha val="100000"/>
                    </a:srgbClr>
                  </a:gs>
                  <a:gs pos="100000">
                    <a:srgbClr val="0D1296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10642" y="3139039"/>
            <a:ext cx="10278862" cy="114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02"/>
              </a:lnSpc>
            </a:pPr>
            <a:r>
              <a:rPr lang="en-US" sz="7547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Churn Rate Analisys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42570" y="4282643"/>
            <a:ext cx="8972828" cy="81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2"/>
              </a:lnSpc>
            </a:pPr>
            <a:r>
              <a:rPr lang="en-US" sz="5347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A Case study of SyriaTel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965066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Problem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Objective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9624979">
            <a:off x="3049243" y="628272"/>
            <a:ext cx="3944288" cy="9931744"/>
            <a:chOff x="0" y="0"/>
            <a:chExt cx="580911" cy="1462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124" y="0"/>
              <a:ext cx="556663" cy="1462738"/>
            </a:xfrm>
            <a:custGeom>
              <a:avLst/>
              <a:gdLst/>
              <a:ahLst/>
              <a:cxnLst/>
              <a:rect r="r" b="b" t="t" l="l"/>
              <a:pathLst>
                <a:path h="1462738" w="556663">
                  <a:moveTo>
                    <a:pt x="308845" y="0"/>
                  </a:moveTo>
                  <a:lnTo>
                    <a:pt x="451018" y="0"/>
                  </a:lnTo>
                  <a:cubicBezTo>
                    <a:pt x="480674" y="0"/>
                    <a:pt x="508878" y="12840"/>
                    <a:pt x="528352" y="35206"/>
                  </a:cubicBezTo>
                  <a:cubicBezTo>
                    <a:pt x="547826" y="57572"/>
                    <a:pt x="556663" y="87275"/>
                    <a:pt x="552582" y="116649"/>
                  </a:cubicBezTo>
                  <a:lnTo>
                    <a:pt x="381792" y="1346089"/>
                  </a:lnTo>
                  <a:cubicBezTo>
                    <a:pt x="372502" y="1412958"/>
                    <a:pt x="315329" y="1462738"/>
                    <a:pt x="247818" y="1462738"/>
                  </a:cubicBezTo>
                  <a:lnTo>
                    <a:pt x="105645" y="1462738"/>
                  </a:lnTo>
                  <a:cubicBezTo>
                    <a:pt x="75989" y="1462738"/>
                    <a:pt x="47785" y="1449898"/>
                    <a:pt x="28311" y="1427532"/>
                  </a:cubicBezTo>
                  <a:cubicBezTo>
                    <a:pt x="8837" y="1405165"/>
                    <a:pt x="0" y="1375463"/>
                    <a:pt x="4081" y="1346089"/>
                  </a:cubicBezTo>
                  <a:lnTo>
                    <a:pt x="174871" y="116649"/>
                  </a:lnTo>
                  <a:cubicBezTo>
                    <a:pt x="184161" y="49780"/>
                    <a:pt x="241334" y="0"/>
                    <a:pt x="3088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377711" cy="1500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571724">
            <a:off x="-5177266" y="-2187579"/>
            <a:ext cx="9232280" cy="11813464"/>
            <a:chOff x="0" y="0"/>
            <a:chExt cx="1359721" cy="1739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54" y="0"/>
              <a:ext cx="1351014" cy="1739876"/>
            </a:xfrm>
            <a:custGeom>
              <a:avLst/>
              <a:gdLst/>
              <a:ahLst/>
              <a:cxnLst/>
              <a:rect r="r" b="b" t="t" l="l"/>
              <a:pathLst>
                <a:path h="1739876" w="1351014">
                  <a:moveTo>
                    <a:pt x="249160" y="0"/>
                  </a:moveTo>
                  <a:lnTo>
                    <a:pt x="1305053" y="0"/>
                  </a:lnTo>
                  <a:cubicBezTo>
                    <a:pt x="1317834" y="0"/>
                    <a:pt x="1330006" y="5461"/>
                    <a:pt x="1338504" y="15009"/>
                  </a:cubicBezTo>
                  <a:cubicBezTo>
                    <a:pt x="1347001" y="24556"/>
                    <a:pt x="1351014" y="37280"/>
                    <a:pt x="1349531" y="49975"/>
                  </a:cubicBezTo>
                  <a:lnTo>
                    <a:pt x="1158004" y="1689901"/>
                  </a:lnTo>
                  <a:cubicBezTo>
                    <a:pt x="1154677" y="1718393"/>
                    <a:pt x="1130538" y="1739876"/>
                    <a:pt x="1101853" y="1739876"/>
                  </a:cubicBezTo>
                  <a:lnTo>
                    <a:pt x="45960" y="1739876"/>
                  </a:lnTo>
                  <a:cubicBezTo>
                    <a:pt x="33179" y="1739876"/>
                    <a:pt x="21007" y="1734414"/>
                    <a:pt x="12510" y="1724867"/>
                  </a:cubicBezTo>
                  <a:cubicBezTo>
                    <a:pt x="4013" y="1715320"/>
                    <a:pt x="0" y="1702596"/>
                    <a:pt x="1483" y="1689901"/>
                  </a:cubicBezTo>
                  <a:lnTo>
                    <a:pt x="193009" y="49975"/>
                  </a:lnTo>
                  <a:cubicBezTo>
                    <a:pt x="196337" y="21483"/>
                    <a:pt x="220475" y="0"/>
                    <a:pt x="24916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156521" cy="17779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09992" y="8932504"/>
            <a:ext cx="18953602" cy="6042735"/>
            <a:chOff x="0" y="0"/>
            <a:chExt cx="2531226" cy="8069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547" y="0"/>
              <a:ext cx="2522133" cy="806999"/>
            </a:xfrm>
            <a:custGeom>
              <a:avLst/>
              <a:gdLst/>
              <a:ahLst/>
              <a:cxnLst/>
              <a:rect r="r" b="b" t="t" l="l"/>
              <a:pathLst>
                <a:path h="806999" w="2522133">
                  <a:moveTo>
                    <a:pt x="223161" y="0"/>
                  </a:moveTo>
                  <a:lnTo>
                    <a:pt x="2502172" y="0"/>
                  </a:lnTo>
                  <a:cubicBezTo>
                    <a:pt x="2508059" y="0"/>
                    <a:pt x="2513618" y="2715"/>
                    <a:pt x="2517238" y="7359"/>
                  </a:cubicBezTo>
                  <a:cubicBezTo>
                    <a:pt x="2520857" y="12003"/>
                    <a:pt x="2522133" y="18057"/>
                    <a:pt x="2520695" y="23766"/>
                  </a:cubicBezTo>
                  <a:lnTo>
                    <a:pt x="2329464" y="783232"/>
                  </a:lnTo>
                  <a:cubicBezTo>
                    <a:pt x="2325945" y="797205"/>
                    <a:pt x="2313380" y="806999"/>
                    <a:pt x="2298972" y="806999"/>
                  </a:cubicBezTo>
                  <a:lnTo>
                    <a:pt x="19961" y="806999"/>
                  </a:lnTo>
                  <a:cubicBezTo>
                    <a:pt x="14073" y="806999"/>
                    <a:pt x="8514" y="804283"/>
                    <a:pt x="4895" y="799640"/>
                  </a:cubicBezTo>
                  <a:cubicBezTo>
                    <a:pt x="1275" y="794996"/>
                    <a:pt x="0" y="788942"/>
                    <a:pt x="1437" y="783232"/>
                  </a:cubicBezTo>
                  <a:lnTo>
                    <a:pt x="192669" y="23766"/>
                  </a:lnTo>
                  <a:cubicBezTo>
                    <a:pt x="196187" y="9793"/>
                    <a:pt x="208752" y="0"/>
                    <a:pt x="2231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66675"/>
              <a:ext cx="2328026" cy="873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46121" y="4955390"/>
            <a:ext cx="446503" cy="446503"/>
          </a:xfrm>
          <a:custGeom>
            <a:avLst/>
            <a:gdLst/>
            <a:ahLst/>
            <a:cxnLst/>
            <a:rect r="r" b="b" t="t" l="l"/>
            <a:pathLst>
              <a:path h="446503" w="446503">
                <a:moveTo>
                  <a:pt x="0" y="0"/>
                </a:moveTo>
                <a:lnTo>
                  <a:pt x="446503" y="0"/>
                </a:lnTo>
                <a:lnTo>
                  <a:pt x="446503" y="446503"/>
                </a:lnTo>
                <a:lnTo>
                  <a:pt x="0" y="446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46121" y="6651477"/>
            <a:ext cx="450220" cy="450220"/>
          </a:xfrm>
          <a:custGeom>
            <a:avLst/>
            <a:gdLst/>
            <a:ahLst/>
            <a:cxnLst/>
            <a:rect r="r" b="b" t="t" l="l"/>
            <a:pathLst>
              <a:path h="450220" w="450220">
                <a:moveTo>
                  <a:pt x="0" y="0"/>
                </a:moveTo>
                <a:lnTo>
                  <a:pt x="450220" y="0"/>
                </a:lnTo>
                <a:lnTo>
                  <a:pt x="450220" y="450220"/>
                </a:lnTo>
                <a:lnTo>
                  <a:pt x="0" y="4502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65469" y="5913375"/>
            <a:ext cx="430872" cy="277325"/>
          </a:xfrm>
          <a:custGeom>
            <a:avLst/>
            <a:gdLst/>
            <a:ahLst/>
            <a:cxnLst/>
            <a:rect r="r" b="b" t="t" l="l"/>
            <a:pathLst>
              <a:path h="277325" w="430872">
                <a:moveTo>
                  <a:pt x="0" y="0"/>
                </a:moveTo>
                <a:lnTo>
                  <a:pt x="430872" y="0"/>
                </a:lnTo>
                <a:lnTo>
                  <a:pt x="430872" y="277325"/>
                </a:lnTo>
                <a:lnTo>
                  <a:pt x="0" y="277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965066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Others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46121" y="3260013"/>
            <a:ext cx="7900117" cy="1276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11"/>
              </a:lnSpc>
            </a:pPr>
            <a:r>
              <a:rPr lang="en-US" sz="9782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51855" y="4945228"/>
            <a:ext cx="5916952" cy="41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2"/>
              </a:lnSpc>
              <a:spcBef>
                <a:spcPct val="0"/>
              </a:spcBef>
            </a:pPr>
            <a:r>
              <a:rPr lang="en-US" sz="2373" b="true">
                <a:solidFill>
                  <a:srgbClr val="1D4AB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+254 710 780 851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51855" y="6688303"/>
            <a:ext cx="5916952" cy="41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2"/>
              </a:lnSpc>
              <a:spcBef>
                <a:spcPct val="0"/>
              </a:spcBef>
            </a:pPr>
            <a:r>
              <a:rPr lang="en-US" sz="2373" b="true">
                <a:solidFill>
                  <a:srgbClr val="1D4AB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www.rodgersotien.com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51855" y="5816765"/>
            <a:ext cx="5916952" cy="41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2"/>
              </a:lnSpc>
              <a:spcBef>
                <a:spcPct val="0"/>
              </a:spcBef>
            </a:pPr>
            <a:r>
              <a:rPr lang="en-US" sz="2373" b="true">
                <a:solidFill>
                  <a:srgbClr val="1D4AB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rodgers@rodgersotieno.com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867899">
            <a:off x="-7597280" y="-2901484"/>
            <a:ext cx="12213453" cy="12081047"/>
            <a:chOff x="0" y="0"/>
            <a:chExt cx="1881515" cy="18611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076" y="0"/>
              <a:ext cx="1875363" cy="1861118"/>
            </a:xfrm>
            <a:custGeom>
              <a:avLst/>
              <a:gdLst/>
              <a:ahLst/>
              <a:cxnLst/>
              <a:rect r="r" b="b" t="t" l="l"/>
              <a:pathLst>
                <a:path h="1861118" w="1875363">
                  <a:moveTo>
                    <a:pt x="238157" y="0"/>
                  </a:moveTo>
                  <a:lnTo>
                    <a:pt x="1840406" y="0"/>
                  </a:lnTo>
                  <a:cubicBezTo>
                    <a:pt x="1850096" y="0"/>
                    <a:pt x="1859329" y="4122"/>
                    <a:pt x="1865798" y="11336"/>
                  </a:cubicBezTo>
                  <a:cubicBezTo>
                    <a:pt x="1872267" y="18550"/>
                    <a:pt x="1875363" y="28176"/>
                    <a:pt x="1874311" y="37808"/>
                  </a:cubicBezTo>
                  <a:lnTo>
                    <a:pt x="1679367" y="1823309"/>
                  </a:lnTo>
                  <a:cubicBezTo>
                    <a:pt x="1677018" y="1844823"/>
                    <a:pt x="1658848" y="1861118"/>
                    <a:pt x="1637206" y="1861118"/>
                  </a:cubicBezTo>
                  <a:lnTo>
                    <a:pt x="34957" y="1861118"/>
                  </a:lnTo>
                  <a:cubicBezTo>
                    <a:pt x="25267" y="1861118"/>
                    <a:pt x="16034" y="1856996"/>
                    <a:pt x="9565" y="1849782"/>
                  </a:cubicBezTo>
                  <a:cubicBezTo>
                    <a:pt x="3096" y="1842568"/>
                    <a:pt x="0" y="1832942"/>
                    <a:pt x="1052" y="1823309"/>
                  </a:cubicBezTo>
                  <a:lnTo>
                    <a:pt x="195996" y="37808"/>
                  </a:lnTo>
                  <a:cubicBezTo>
                    <a:pt x="198345" y="16295"/>
                    <a:pt x="216515" y="0"/>
                    <a:pt x="2381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678315" cy="1899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20366" y="3715302"/>
            <a:ext cx="10096462" cy="1278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2"/>
              </a:lnSpc>
            </a:pPr>
            <a:r>
              <a:rPr lang="en-US" sz="8447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 Problem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965066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Objective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96268" y="5083142"/>
            <a:ext cx="10870770" cy="400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1"/>
              </a:lnSpc>
            </a:pP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The main of this project is to predict which customers are going to switch their mobile telephone carrier. What is the chance that a customer will switch to anoither provider</a:t>
            </a:r>
          </a:p>
          <a:p>
            <a:pPr algn="just">
              <a:lnSpc>
                <a:spcPts val="3151"/>
              </a:lnSpc>
            </a:pP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Customer churn is the loss of clients. Telephone companies use customer churn rates to as abusiness metric to since the cost of retaining an existing customer is less than acquiring a new customer.</a:t>
            </a:r>
          </a:p>
          <a:p>
            <a:pPr algn="just" marL="0" indent="0" lvl="0">
              <a:lnSpc>
                <a:spcPts val="3151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3151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-8867899">
            <a:off x="1528726" y="2244614"/>
            <a:ext cx="3545314" cy="12081047"/>
            <a:chOff x="0" y="0"/>
            <a:chExt cx="546165" cy="18611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0598" y="0"/>
              <a:ext cx="524970" cy="1861118"/>
            </a:xfrm>
            <a:custGeom>
              <a:avLst/>
              <a:gdLst/>
              <a:ahLst/>
              <a:cxnLst/>
              <a:rect r="r" b="b" t="t" l="l"/>
              <a:pathLst>
                <a:path h="1861118" w="524970">
                  <a:moveTo>
                    <a:pt x="323624" y="0"/>
                  </a:moveTo>
                  <a:lnTo>
                    <a:pt x="404545" y="0"/>
                  </a:lnTo>
                  <a:cubicBezTo>
                    <a:pt x="437927" y="0"/>
                    <a:pt x="469733" y="14199"/>
                    <a:pt x="492019" y="39052"/>
                  </a:cubicBezTo>
                  <a:cubicBezTo>
                    <a:pt x="514306" y="63904"/>
                    <a:pt x="524970" y="97064"/>
                    <a:pt x="521346" y="130248"/>
                  </a:cubicBezTo>
                  <a:lnTo>
                    <a:pt x="346588" y="1730869"/>
                  </a:lnTo>
                  <a:cubicBezTo>
                    <a:pt x="338496" y="1804984"/>
                    <a:pt x="275900" y="1861118"/>
                    <a:pt x="201345" y="1861118"/>
                  </a:cubicBezTo>
                  <a:lnTo>
                    <a:pt x="120424" y="1861118"/>
                  </a:lnTo>
                  <a:cubicBezTo>
                    <a:pt x="87042" y="1861118"/>
                    <a:pt x="55236" y="1846918"/>
                    <a:pt x="32950" y="1822066"/>
                  </a:cubicBezTo>
                  <a:cubicBezTo>
                    <a:pt x="10663" y="1797213"/>
                    <a:pt x="0" y="1764054"/>
                    <a:pt x="3623" y="1730869"/>
                  </a:cubicBezTo>
                  <a:lnTo>
                    <a:pt x="178381" y="130248"/>
                  </a:lnTo>
                  <a:cubicBezTo>
                    <a:pt x="186473" y="56134"/>
                    <a:pt x="249070" y="0"/>
                    <a:pt x="32362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342965" cy="1899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016159" y="9066206"/>
            <a:ext cx="19007579" cy="4876938"/>
            <a:chOff x="0" y="0"/>
            <a:chExt cx="237588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938" y="0"/>
              <a:ext cx="2364005" cy="609600"/>
            </a:xfrm>
            <a:custGeom>
              <a:avLst/>
              <a:gdLst/>
              <a:ahLst/>
              <a:cxnLst/>
              <a:rect r="r" b="b" t="t" l="l"/>
              <a:pathLst>
                <a:path h="609600" w="2364005">
                  <a:moveTo>
                    <a:pt x="221700" y="0"/>
                  </a:moveTo>
                  <a:lnTo>
                    <a:pt x="2345504" y="0"/>
                  </a:lnTo>
                  <a:cubicBezTo>
                    <a:pt x="2351166" y="0"/>
                    <a:pt x="2356482" y="2722"/>
                    <a:pt x="2359793" y="7315"/>
                  </a:cubicBezTo>
                  <a:cubicBezTo>
                    <a:pt x="2363104" y="11908"/>
                    <a:pt x="2364004" y="17813"/>
                    <a:pt x="2362214" y="23184"/>
                  </a:cubicBezTo>
                  <a:lnTo>
                    <a:pt x="2174470" y="586416"/>
                  </a:lnTo>
                  <a:cubicBezTo>
                    <a:pt x="2169855" y="600261"/>
                    <a:pt x="2156898" y="609600"/>
                    <a:pt x="2142304" y="609600"/>
                  </a:cubicBezTo>
                  <a:lnTo>
                    <a:pt x="18500" y="609600"/>
                  </a:lnTo>
                  <a:cubicBezTo>
                    <a:pt x="12838" y="609600"/>
                    <a:pt x="7522" y="606878"/>
                    <a:pt x="4211" y="602285"/>
                  </a:cubicBezTo>
                  <a:cubicBezTo>
                    <a:pt x="900" y="597692"/>
                    <a:pt x="0" y="591787"/>
                    <a:pt x="1790" y="586416"/>
                  </a:cubicBezTo>
                  <a:lnTo>
                    <a:pt x="189534" y="23184"/>
                  </a:lnTo>
                  <a:cubicBezTo>
                    <a:pt x="194149" y="9339"/>
                    <a:pt x="207106" y="0"/>
                    <a:pt x="2217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38100"/>
              <a:ext cx="217268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301351">
            <a:off x="12181274" y="3908230"/>
            <a:ext cx="12213453" cy="12081047"/>
            <a:chOff x="0" y="0"/>
            <a:chExt cx="1881515" cy="18611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076" y="0"/>
              <a:ext cx="1875363" cy="1861118"/>
            </a:xfrm>
            <a:custGeom>
              <a:avLst/>
              <a:gdLst/>
              <a:ahLst/>
              <a:cxnLst/>
              <a:rect r="r" b="b" t="t" l="l"/>
              <a:pathLst>
                <a:path h="1861118" w="1875363">
                  <a:moveTo>
                    <a:pt x="238157" y="0"/>
                  </a:moveTo>
                  <a:lnTo>
                    <a:pt x="1840406" y="0"/>
                  </a:lnTo>
                  <a:cubicBezTo>
                    <a:pt x="1850096" y="0"/>
                    <a:pt x="1859329" y="4122"/>
                    <a:pt x="1865798" y="11336"/>
                  </a:cubicBezTo>
                  <a:cubicBezTo>
                    <a:pt x="1872267" y="18550"/>
                    <a:pt x="1875363" y="28176"/>
                    <a:pt x="1874311" y="37808"/>
                  </a:cubicBezTo>
                  <a:lnTo>
                    <a:pt x="1679367" y="1823309"/>
                  </a:lnTo>
                  <a:cubicBezTo>
                    <a:pt x="1677018" y="1844823"/>
                    <a:pt x="1658848" y="1861118"/>
                    <a:pt x="1637206" y="1861118"/>
                  </a:cubicBezTo>
                  <a:lnTo>
                    <a:pt x="34957" y="1861118"/>
                  </a:lnTo>
                  <a:cubicBezTo>
                    <a:pt x="25267" y="1861118"/>
                    <a:pt x="16034" y="1856996"/>
                    <a:pt x="9565" y="1849782"/>
                  </a:cubicBezTo>
                  <a:cubicBezTo>
                    <a:pt x="3096" y="1842568"/>
                    <a:pt x="0" y="1832942"/>
                    <a:pt x="1052" y="1823309"/>
                  </a:cubicBezTo>
                  <a:lnTo>
                    <a:pt x="195996" y="37808"/>
                  </a:lnTo>
                  <a:cubicBezTo>
                    <a:pt x="198345" y="16295"/>
                    <a:pt x="216515" y="0"/>
                    <a:pt x="2381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678315" cy="1899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33722" y="4568816"/>
            <a:ext cx="472987" cy="472987"/>
            <a:chOff x="0" y="0"/>
            <a:chExt cx="82312" cy="823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312" cy="82312"/>
            </a:xfrm>
            <a:custGeom>
              <a:avLst/>
              <a:gdLst/>
              <a:ahLst/>
              <a:cxnLst/>
              <a:rect r="r" b="b" t="t" l="l"/>
              <a:pathLst>
                <a:path h="82312" w="82312">
                  <a:moveTo>
                    <a:pt x="41156" y="0"/>
                  </a:moveTo>
                  <a:lnTo>
                    <a:pt x="41156" y="0"/>
                  </a:lnTo>
                  <a:cubicBezTo>
                    <a:pt x="52071" y="0"/>
                    <a:pt x="62539" y="4336"/>
                    <a:pt x="70258" y="12054"/>
                  </a:cubicBezTo>
                  <a:cubicBezTo>
                    <a:pt x="77976" y="19773"/>
                    <a:pt x="82312" y="30241"/>
                    <a:pt x="82312" y="41156"/>
                  </a:cubicBezTo>
                  <a:lnTo>
                    <a:pt x="82312" y="41156"/>
                  </a:lnTo>
                  <a:cubicBezTo>
                    <a:pt x="82312" y="52071"/>
                    <a:pt x="77976" y="62539"/>
                    <a:pt x="70258" y="70258"/>
                  </a:cubicBezTo>
                  <a:cubicBezTo>
                    <a:pt x="62539" y="77976"/>
                    <a:pt x="52071" y="82312"/>
                    <a:pt x="41156" y="82312"/>
                  </a:cubicBezTo>
                  <a:lnTo>
                    <a:pt x="41156" y="82312"/>
                  </a:lnTo>
                  <a:cubicBezTo>
                    <a:pt x="30241" y="82312"/>
                    <a:pt x="19773" y="77976"/>
                    <a:pt x="12054" y="70258"/>
                  </a:cubicBezTo>
                  <a:cubicBezTo>
                    <a:pt x="4336" y="62539"/>
                    <a:pt x="0" y="52071"/>
                    <a:pt x="0" y="41156"/>
                  </a:cubicBezTo>
                  <a:lnTo>
                    <a:pt x="0" y="41156"/>
                  </a:lnTo>
                  <a:cubicBezTo>
                    <a:pt x="0" y="30241"/>
                    <a:pt x="4336" y="19773"/>
                    <a:pt x="12054" y="12054"/>
                  </a:cubicBezTo>
                  <a:cubicBezTo>
                    <a:pt x="19773" y="4336"/>
                    <a:pt x="30241" y="0"/>
                    <a:pt x="411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2312" cy="14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33722" y="5890509"/>
            <a:ext cx="472987" cy="472987"/>
            <a:chOff x="0" y="0"/>
            <a:chExt cx="82312" cy="823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312" cy="82312"/>
            </a:xfrm>
            <a:custGeom>
              <a:avLst/>
              <a:gdLst/>
              <a:ahLst/>
              <a:cxnLst/>
              <a:rect r="r" b="b" t="t" l="l"/>
              <a:pathLst>
                <a:path h="82312" w="82312">
                  <a:moveTo>
                    <a:pt x="41156" y="0"/>
                  </a:moveTo>
                  <a:lnTo>
                    <a:pt x="41156" y="0"/>
                  </a:lnTo>
                  <a:cubicBezTo>
                    <a:pt x="52071" y="0"/>
                    <a:pt x="62539" y="4336"/>
                    <a:pt x="70258" y="12054"/>
                  </a:cubicBezTo>
                  <a:cubicBezTo>
                    <a:pt x="77976" y="19773"/>
                    <a:pt x="82312" y="30241"/>
                    <a:pt x="82312" y="41156"/>
                  </a:cubicBezTo>
                  <a:lnTo>
                    <a:pt x="82312" y="41156"/>
                  </a:lnTo>
                  <a:cubicBezTo>
                    <a:pt x="82312" y="52071"/>
                    <a:pt x="77976" y="62539"/>
                    <a:pt x="70258" y="70258"/>
                  </a:cubicBezTo>
                  <a:cubicBezTo>
                    <a:pt x="62539" y="77976"/>
                    <a:pt x="52071" y="82312"/>
                    <a:pt x="41156" y="82312"/>
                  </a:cubicBezTo>
                  <a:lnTo>
                    <a:pt x="41156" y="82312"/>
                  </a:lnTo>
                  <a:cubicBezTo>
                    <a:pt x="30241" y="82312"/>
                    <a:pt x="19773" y="77976"/>
                    <a:pt x="12054" y="70258"/>
                  </a:cubicBezTo>
                  <a:cubicBezTo>
                    <a:pt x="4336" y="62539"/>
                    <a:pt x="0" y="52071"/>
                    <a:pt x="0" y="41156"/>
                  </a:cubicBezTo>
                  <a:lnTo>
                    <a:pt x="0" y="41156"/>
                  </a:lnTo>
                  <a:cubicBezTo>
                    <a:pt x="0" y="30241"/>
                    <a:pt x="4336" y="19773"/>
                    <a:pt x="12054" y="12054"/>
                  </a:cubicBezTo>
                  <a:cubicBezTo>
                    <a:pt x="19773" y="4336"/>
                    <a:pt x="30241" y="0"/>
                    <a:pt x="411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2312" cy="14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264383" y="2783107"/>
            <a:ext cx="5994917" cy="599491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4906" t="0" r="-24906" b="0"/>
              </a:stretch>
            </a:blipFill>
            <a:ln w="381000" cap="sq">
              <a:gradFill>
                <a:gsLst>
                  <a:gs pos="0">
                    <a:srgbClr val="2B79FF">
                      <a:alpha val="100000"/>
                    </a:srgbClr>
                  </a:gs>
                  <a:gs pos="100000">
                    <a:srgbClr val="0D1296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-1768411" y="9258300"/>
            <a:ext cx="12412267" cy="2602925"/>
            <a:chOff x="0" y="0"/>
            <a:chExt cx="1657640" cy="3476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4971" y="0"/>
              <a:ext cx="1627698" cy="347617"/>
            </a:xfrm>
            <a:custGeom>
              <a:avLst/>
              <a:gdLst/>
              <a:ahLst/>
              <a:cxnLst/>
              <a:rect r="r" b="b" t="t" l="l"/>
              <a:pathLst>
                <a:path h="347617" w="1627698">
                  <a:moveTo>
                    <a:pt x="225653" y="0"/>
                  </a:moveTo>
                  <a:lnTo>
                    <a:pt x="1605246" y="0"/>
                  </a:lnTo>
                  <a:cubicBezTo>
                    <a:pt x="1612938" y="0"/>
                    <a:pt x="1620042" y="4115"/>
                    <a:pt x="1623870" y="10786"/>
                  </a:cubicBezTo>
                  <a:cubicBezTo>
                    <a:pt x="1627698" y="17458"/>
                    <a:pt x="1627665" y="25668"/>
                    <a:pt x="1623783" y="32309"/>
                  </a:cubicBezTo>
                  <a:lnTo>
                    <a:pt x="1458356" y="315308"/>
                  </a:lnTo>
                  <a:cubicBezTo>
                    <a:pt x="1446659" y="335318"/>
                    <a:pt x="1425223" y="347617"/>
                    <a:pt x="1402046" y="347617"/>
                  </a:cubicBezTo>
                  <a:lnTo>
                    <a:pt x="22453" y="347617"/>
                  </a:lnTo>
                  <a:cubicBezTo>
                    <a:pt x="14761" y="347617"/>
                    <a:pt x="7656" y="343502"/>
                    <a:pt x="3828" y="336831"/>
                  </a:cubicBezTo>
                  <a:cubicBezTo>
                    <a:pt x="0" y="330159"/>
                    <a:pt x="33" y="321949"/>
                    <a:pt x="3915" y="315308"/>
                  </a:cubicBezTo>
                  <a:lnTo>
                    <a:pt x="169343" y="32309"/>
                  </a:lnTo>
                  <a:cubicBezTo>
                    <a:pt x="181039" y="12299"/>
                    <a:pt x="202476" y="0"/>
                    <a:pt x="22565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66675"/>
              <a:ext cx="1454440" cy="414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965066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33722" y="2374848"/>
            <a:ext cx="9430661" cy="82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7"/>
              </a:lnSpc>
            </a:pPr>
            <a:r>
              <a:rPr lang="en-US" sz="5533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 Objective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32026" y="4549540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74748" y="4479102"/>
            <a:ext cx="4911031" cy="9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Which customer has the highest probability of switching to another provider?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32026" y="5871233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33722" y="7416414"/>
            <a:ext cx="472987" cy="472987"/>
            <a:chOff x="0" y="0"/>
            <a:chExt cx="82312" cy="8231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312" cy="82312"/>
            </a:xfrm>
            <a:custGeom>
              <a:avLst/>
              <a:gdLst/>
              <a:ahLst/>
              <a:cxnLst/>
              <a:rect r="r" b="b" t="t" l="l"/>
              <a:pathLst>
                <a:path h="82312" w="82312">
                  <a:moveTo>
                    <a:pt x="41156" y="0"/>
                  </a:moveTo>
                  <a:lnTo>
                    <a:pt x="41156" y="0"/>
                  </a:lnTo>
                  <a:cubicBezTo>
                    <a:pt x="52071" y="0"/>
                    <a:pt x="62539" y="4336"/>
                    <a:pt x="70258" y="12054"/>
                  </a:cubicBezTo>
                  <a:cubicBezTo>
                    <a:pt x="77976" y="19773"/>
                    <a:pt x="82312" y="30241"/>
                    <a:pt x="82312" y="41156"/>
                  </a:cubicBezTo>
                  <a:lnTo>
                    <a:pt x="82312" y="41156"/>
                  </a:lnTo>
                  <a:cubicBezTo>
                    <a:pt x="82312" y="52071"/>
                    <a:pt x="77976" y="62539"/>
                    <a:pt x="70258" y="70258"/>
                  </a:cubicBezTo>
                  <a:cubicBezTo>
                    <a:pt x="62539" y="77976"/>
                    <a:pt x="52071" y="82312"/>
                    <a:pt x="41156" y="82312"/>
                  </a:cubicBezTo>
                  <a:lnTo>
                    <a:pt x="41156" y="82312"/>
                  </a:lnTo>
                  <a:cubicBezTo>
                    <a:pt x="30241" y="82312"/>
                    <a:pt x="19773" y="77976"/>
                    <a:pt x="12054" y="70258"/>
                  </a:cubicBezTo>
                  <a:cubicBezTo>
                    <a:pt x="4336" y="62539"/>
                    <a:pt x="0" y="52071"/>
                    <a:pt x="0" y="41156"/>
                  </a:cubicBezTo>
                  <a:lnTo>
                    <a:pt x="0" y="41156"/>
                  </a:lnTo>
                  <a:cubicBezTo>
                    <a:pt x="0" y="30241"/>
                    <a:pt x="4336" y="19773"/>
                    <a:pt x="12054" y="12054"/>
                  </a:cubicBezTo>
                  <a:cubicBezTo>
                    <a:pt x="19773" y="4336"/>
                    <a:pt x="30241" y="0"/>
                    <a:pt x="411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2312" cy="14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3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874748" y="5778387"/>
            <a:ext cx="4911031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What is the reason why people are switching to other providers?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32026" y="7397138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74748" y="7304292"/>
            <a:ext cx="4911031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How sure are we that the prediction is perfect, reliable.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33722" y="4357312"/>
            <a:ext cx="472987" cy="472987"/>
            <a:chOff x="0" y="0"/>
            <a:chExt cx="82312" cy="823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2312" cy="82312"/>
            </a:xfrm>
            <a:custGeom>
              <a:avLst/>
              <a:gdLst/>
              <a:ahLst/>
              <a:cxnLst/>
              <a:rect r="r" b="b" t="t" l="l"/>
              <a:pathLst>
                <a:path h="82312" w="82312">
                  <a:moveTo>
                    <a:pt x="41156" y="0"/>
                  </a:moveTo>
                  <a:lnTo>
                    <a:pt x="41156" y="0"/>
                  </a:lnTo>
                  <a:cubicBezTo>
                    <a:pt x="52071" y="0"/>
                    <a:pt x="62539" y="4336"/>
                    <a:pt x="70258" y="12054"/>
                  </a:cubicBezTo>
                  <a:cubicBezTo>
                    <a:pt x="77976" y="19773"/>
                    <a:pt x="82312" y="30241"/>
                    <a:pt x="82312" y="41156"/>
                  </a:cubicBezTo>
                  <a:lnTo>
                    <a:pt x="82312" y="41156"/>
                  </a:lnTo>
                  <a:cubicBezTo>
                    <a:pt x="82312" y="52071"/>
                    <a:pt x="77976" y="62539"/>
                    <a:pt x="70258" y="70258"/>
                  </a:cubicBezTo>
                  <a:cubicBezTo>
                    <a:pt x="62539" y="77976"/>
                    <a:pt x="52071" y="82312"/>
                    <a:pt x="41156" y="82312"/>
                  </a:cubicBezTo>
                  <a:lnTo>
                    <a:pt x="41156" y="82312"/>
                  </a:lnTo>
                  <a:cubicBezTo>
                    <a:pt x="30241" y="82312"/>
                    <a:pt x="19773" y="77976"/>
                    <a:pt x="12054" y="70258"/>
                  </a:cubicBezTo>
                  <a:cubicBezTo>
                    <a:pt x="4336" y="62539"/>
                    <a:pt x="0" y="52071"/>
                    <a:pt x="0" y="41156"/>
                  </a:cubicBezTo>
                  <a:lnTo>
                    <a:pt x="0" y="41156"/>
                  </a:lnTo>
                  <a:cubicBezTo>
                    <a:pt x="0" y="30241"/>
                    <a:pt x="4336" y="19773"/>
                    <a:pt x="12054" y="12054"/>
                  </a:cubicBezTo>
                  <a:cubicBezTo>
                    <a:pt x="19773" y="4336"/>
                    <a:pt x="30241" y="0"/>
                    <a:pt x="411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2312" cy="14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33722" y="6569201"/>
            <a:ext cx="472987" cy="472987"/>
            <a:chOff x="0" y="0"/>
            <a:chExt cx="82312" cy="823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312" cy="82312"/>
            </a:xfrm>
            <a:custGeom>
              <a:avLst/>
              <a:gdLst/>
              <a:ahLst/>
              <a:cxnLst/>
              <a:rect r="r" b="b" t="t" l="l"/>
              <a:pathLst>
                <a:path h="82312" w="82312">
                  <a:moveTo>
                    <a:pt x="41156" y="0"/>
                  </a:moveTo>
                  <a:lnTo>
                    <a:pt x="41156" y="0"/>
                  </a:lnTo>
                  <a:cubicBezTo>
                    <a:pt x="52071" y="0"/>
                    <a:pt x="62539" y="4336"/>
                    <a:pt x="70258" y="12054"/>
                  </a:cubicBezTo>
                  <a:cubicBezTo>
                    <a:pt x="77976" y="19773"/>
                    <a:pt x="82312" y="30241"/>
                    <a:pt x="82312" y="41156"/>
                  </a:cubicBezTo>
                  <a:lnTo>
                    <a:pt x="82312" y="41156"/>
                  </a:lnTo>
                  <a:cubicBezTo>
                    <a:pt x="82312" y="52071"/>
                    <a:pt x="77976" y="62539"/>
                    <a:pt x="70258" y="70258"/>
                  </a:cubicBezTo>
                  <a:cubicBezTo>
                    <a:pt x="62539" y="77976"/>
                    <a:pt x="52071" y="82312"/>
                    <a:pt x="41156" y="82312"/>
                  </a:cubicBezTo>
                  <a:lnTo>
                    <a:pt x="41156" y="82312"/>
                  </a:lnTo>
                  <a:cubicBezTo>
                    <a:pt x="30241" y="82312"/>
                    <a:pt x="19773" y="77976"/>
                    <a:pt x="12054" y="70258"/>
                  </a:cubicBezTo>
                  <a:cubicBezTo>
                    <a:pt x="4336" y="62539"/>
                    <a:pt x="0" y="52071"/>
                    <a:pt x="0" y="41156"/>
                  </a:cubicBezTo>
                  <a:lnTo>
                    <a:pt x="0" y="41156"/>
                  </a:lnTo>
                  <a:cubicBezTo>
                    <a:pt x="0" y="30241"/>
                    <a:pt x="4336" y="19773"/>
                    <a:pt x="12054" y="12054"/>
                  </a:cubicBezTo>
                  <a:cubicBezTo>
                    <a:pt x="19773" y="4336"/>
                    <a:pt x="30241" y="0"/>
                    <a:pt x="411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2312" cy="14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4491259">
            <a:off x="9218679" y="-4361028"/>
            <a:ext cx="12213453" cy="11982640"/>
            <a:chOff x="0" y="0"/>
            <a:chExt cx="1881515" cy="18459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102" y="0"/>
              <a:ext cx="1875312" cy="1845958"/>
            </a:xfrm>
            <a:custGeom>
              <a:avLst/>
              <a:gdLst/>
              <a:ahLst/>
              <a:cxnLst/>
              <a:rect r="r" b="b" t="t" l="l"/>
              <a:pathLst>
                <a:path h="1845958" w="1875312">
                  <a:moveTo>
                    <a:pt x="238131" y="0"/>
                  </a:moveTo>
                  <a:lnTo>
                    <a:pt x="1840380" y="0"/>
                  </a:lnTo>
                  <a:cubicBezTo>
                    <a:pt x="1850067" y="0"/>
                    <a:pt x="1859296" y="4123"/>
                    <a:pt x="1865760" y="11337"/>
                  </a:cubicBezTo>
                  <a:cubicBezTo>
                    <a:pt x="1872223" y="18552"/>
                    <a:pt x="1875311" y="28176"/>
                    <a:pt x="1874251" y="37805"/>
                  </a:cubicBezTo>
                  <a:lnTo>
                    <a:pt x="1679375" y="1808153"/>
                  </a:lnTo>
                  <a:cubicBezTo>
                    <a:pt x="1677006" y="1829670"/>
                    <a:pt x="1658827" y="1845958"/>
                    <a:pt x="1637180" y="1845958"/>
                  </a:cubicBezTo>
                  <a:lnTo>
                    <a:pt x="34931" y="1845958"/>
                  </a:lnTo>
                  <a:cubicBezTo>
                    <a:pt x="25244" y="1845958"/>
                    <a:pt x="16015" y="1841835"/>
                    <a:pt x="9552" y="1834621"/>
                  </a:cubicBezTo>
                  <a:cubicBezTo>
                    <a:pt x="3088" y="1827406"/>
                    <a:pt x="0" y="1817782"/>
                    <a:pt x="1059" y="1808153"/>
                  </a:cubicBezTo>
                  <a:lnTo>
                    <a:pt x="195937" y="37805"/>
                  </a:lnTo>
                  <a:cubicBezTo>
                    <a:pt x="198305" y="16288"/>
                    <a:pt x="216484" y="0"/>
                    <a:pt x="2381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678315" cy="18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522244" y="9071097"/>
            <a:ext cx="20995038" cy="4776798"/>
            <a:chOff x="0" y="0"/>
            <a:chExt cx="2624305" cy="5970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482" y="0"/>
              <a:ext cx="2613342" cy="597083"/>
            </a:xfrm>
            <a:custGeom>
              <a:avLst/>
              <a:gdLst/>
              <a:ahLst/>
              <a:cxnLst/>
              <a:rect r="r" b="b" t="t" l="l"/>
              <a:pathLst>
                <a:path h="597083" w="2613342">
                  <a:moveTo>
                    <a:pt x="219843" y="0"/>
                  </a:moveTo>
                  <a:lnTo>
                    <a:pt x="2596698" y="0"/>
                  </a:lnTo>
                  <a:cubicBezTo>
                    <a:pt x="2601808" y="0"/>
                    <a:pt x="2606604" y="2465"/>
                    <a:pt x="2609579" y="6619"/>
                  </a:cubicBezTo>
                  <a:cubicBezTo>
                    <a:pt x="2612553" y="10774"/>
                    <a:pt x="2613341" y="16108"/>
                    <a:pt x="2611695" y="20945"/>
                  </a:cubicBezTo>
                  <a:lnTo>
                    <a:pt x="2422751" y="576138"/>
                  </a:lnTo>
                  <a:cubicBezTo>
                    <a:pt x="2418489" y="588661"/>
                    <a:pt x="2406728" y="597083"/>
                    <a:pt x="2393498" y="597083"/>
                  </a:cubicBezTo>
                  <a:lnTo>
                    <a:pt x="16643" y="597083"/>
                  </a:lnTo>
                  <a:cubicBezTo>
                    <a:pt x="11533" y="597083"/>
                    <a:pt x="6737" y="594618"/>
                    <a:pt x="3763" y="590464"/>
                  </a:cubicBezTo>
                  <a:cubicBezTo>
                    <a:pt x="788" y="586309"/>
                    <a:pt x="0" y="580975"/>
                    <a:pt x="1646" y="576138"/>
                  </a:cubicBezTo>
                  <a:lnTo>
                    <a:pt x="190590" y="20945"/>
                  </a:lnTo>
                  <a:cubicBezTo>
                    <a:pt x="194852" y="8421"/>
                    <a:pt x="206614" y="0"/>
                    <a:pt x="21984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2421105" cy="635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264383" y="2226500"/>
            <a:ext cx="5994917" cy="599491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4906" r="0" b="-24906"/>
              </a:stretch>
            </a:blipFill>
            <a:ln w="381000" cap="sq">
              <a:gradFill>
                <a:gsLst>
                  <a:gs pos="0">
                    <a:srgbClr val="2B79FF">
                      <a:alpha val="100000"/>
                    </a:srgbClr>
                  </a:gs>
                  <a:gs pos="100000">
                    <a:srgbClr val="0D1296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965066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32026" y="4338035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32026" y="6549925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33722" y="2419921"/>
            <a:ext cx="7724541" cy="71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4"/>
              </a:lnSpc>
            </a:pPr>
            <a:r>
              <a:rPr lang="en-US" sz="4891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Data understanding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85704" y="4662296"/>
            <a:ext cx="4911031" cy="126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The data contained 3333 records with 21 features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No missing values recorded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Categorical and numerical data noticed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85704" y="6924112"/>
            <a:ext cx="4911031" cy="126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The target feature “churn” is imbalaned</a:t>
            </a:r>
          </a:p>
          <a:p>
            <a:pPr algn="just">
              <a:lnSpc>
                <a:spcPts val="2520"/>
              </a:lnSpc>
            </a:pP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Other imbalaned data include number of voice mail messages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85704" y="4300162"/>
            <a:ext cx="3529079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Summary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85704" y="6512051"/>
            <a:ext cx="5787460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Observations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72582" y="5403375"/>
            <a:ext cx="12453992" cy="6042735"/>
            <a:chOff x="0" y="0"/>
            <a:chExt cx="1663213" cy="806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919" y="0"/>
              <a:ext cx="1649374" cy="806999"/>
            </a:xfrm>
            <a:custGeom>
              <a:avLst/>
              <a:gdLst/>
              <a:ahLst/>
              <a:cxnLst/>
              <a:rect r="r" b="b" t="t" l="l"/>
              <a:pathLst>
                <a:path h="806999" w="1649374">
                  <a:moveTo>
                    <a:pt x="233579" y="0"/>
                  </a:moveTo>
                  <a:lnTo>
                    <a:pt x="1618995" y="0"/>
                  </a:lnTo>
                  <a:cubicBezTo>
                    <a:pt x="1627956" y="0"/>
                    <a:pt x="1636416" y="4132"/>
                    <a:pt x="1641924" y="11200"/>
                  </a:cubicBezTo>
                  <a:cubicBezTo>
                    <a:pt x="1647433" y="18267"/>
                    <a:pt x="1649374" y="27480"/>
                    <a:pt x="1647186" y="36170"/>
                  </a:cubicBezTo>
                  <a:lnTo>
                    <a:pt x="1462201" y="770829"/>
                  </a:lnTo>
                  <a:cubicBezTo>
                    <a:pt x="1456847" y="792094"/>
                    <a:pt x="1437724" y="806999"/>
                    <a:pt x="1415795" y="806999"/>
                  </a:cubicBezTo>
                  <a:lnTo>
                    <a:pt x="30379" y="806999"/>
                  </a:lnTo>
                  <a:cubicBezTo>
                    <a:pt x="21419" y="806999"/>
                    <a:pt x="12959" y="802866"/>
                    <a:pt x="7450" y="795799"/>
                  </a:cubicBezTo>
                  <a:cubicBezTo>
                    <a:pt x="1942" y="788731"/>
                    <a:pt x="0" y="779519"/>
                    <a:pt x="2188" y="770829"/>
                  </a:cubicBezTo>
                  <a:lnTo>
                    <a:pt x="187174" y="36170"/>
                  </a:lnTo>
                  <a:cubicBezTo>
                    <a:pt x="192528" y="14905"/>
                    <a:pt x="211651" y="0"/>
                    <a:pt x="2335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1460013" cy="873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965066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224292" y="7364915"/>
            <a:ext cx="13443024" cy="6549655"/>
            <a:chOff x="0" y="0"/>
            <a:chExt cx="1680330" cy="8186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21" y="0"/>
              <a:ext cx="1667688" cy="818684"/>
            </a:xfrm>
            <a:custGeom>
              <a:avLst/>
              <a:gdLst/>
              <a:ahLst/>
              <a:cxnLst/>
              <a:rect r="r" b="b" t="t" l="l"/>
              <a:pathLst>
                <a:path h="818684" w="1667688">
                  <a:moveTo>
                    <a:pt x="231433" y="0"/>
                  </a:moveTo>
                  <a:lnTo>
                    <a:pt x="1639455" y="0"/>
                  </a:lnTo>
                  <a:cubicBezTo>
                    <a:pt x="1647769" y="0"/>
                    <a:pt x="1655621" y="3827"/>
                    <a:pt x="1660743" y="10376"/>
                  </a:cubicBezTo>
                  <a:cubicBezTo>
                    <a:pt x="1665865" y="16925"/>
                    <a:pt x="1667688" y="25467"/>
                    <a:pt x="1665685" y="33537"/>
                  </a:cubicBezTo>
                  <a:lnTo>
                    <a:pt x="1479133" y="785147"/>
                  </a:lnTo>
                  <a:cubicBezTo>
                    <a:pt x="1474243" y="804849"/>
                    <a:pt x="1456555" y="818684"/>
                    <a:pt x="1436255" y="818684"/>
                  </a:cubicBezTo>
                  <a:lnTo>
                    <a:pt x="28233" y="818684"/>
                  </a:lnTo>
                  <a:cubicBezTo>
                    <a:pt x="19919" y="818684"/>
                    <a:pt x="12067" y="814857"/>
                    <a:pt x="6945" y="808308"/>
                  </a:cubicBezTo>
                  <a:cubicBezTo>
                    <a:pt x="1823" y="801759"/>
                    <a:pt x="0" y="793216"/>
                    <a:pt x="2003" y="785147"/>
                  </a:cubicBezTo>
                  <a:lnTo>
                    <a:pt x="188555" y="33537"/>
                  </a:lnTo>
                  <a:cubicBezTo>
                    <a:pt x="193445" y="13834"/>
                    <a:pt x="211133" y="0"/>
                    <a:pt x="2314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477130" cy="856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37370" y="2604151"/>
            <a:ext cx="8730107" cy="103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6822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86548" y="3152778"/>
            <a:ext cx="6104197" cy="346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Phone number, had no predictive implications</a:t>
            </a:r>
          </a:p>
          <a:p>
            <a:pPr algn="just">
              <a:lnSpc>
                <a:spcPts val="2520"/>
              </a:lnSpc>
            </a:pP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Label encoding for categorical features</a:t>
            </a:r>
          </a:p>
          <a:p>
            <a:pPr algn="just">
              <a:lnSpc>
                <a:spcPts val="2520"/>
              </a:lnSpc>
            </a:pP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Transformation of the Target Variable to 0 and 1</a:t>
            </a:r>
          </a:p>
          <a:p>
            <a:pPr algn="just">
              <a:lnSpc>
                <a:spcPts val="2520"/>
              </a:lnSpc>
            </a:pP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Other colums droped include total day charge, total eve charge, total night charge, total intl charge as they had a perfect correlation that would lead to multicollenearity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786548" y="2790643"/>
            <a:ext cx="2937869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Dropped Features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079730" y="2895418"/>
            <a:ext cx="472987" cy="472987"/>
            <a:chOff x="0" y="0"/>
            <a:chExt cx="82312" cy="823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2312" cy="82312"/>
            </a:xfrm>
            <a:custGeom>
              <a:avLst/>
              <a:gdLst/>
              <a:ahLst/>
              <a:cxnLst/>
              <a:rect r="r" b="b" t="t" l="l"/>
              <a:pathLst>
                <a:path h="82312" w="82312">
                  <a:moveTo>
                    <a:pt x="41156" y="0"/>
                  </a:moveTo>
                  <a:lnTo>
                    <a:pt x="41156" y="0"/>
                  </a:lnTo>
                  <a:cubicBezTo>
                    <a:pt x="52071" y="0"/>
                    <a:pt x="62539" y="4336"/>
                    <a:pt x="70258" y="12054"/>
                  </a:cubicBezTo>
                  <a:cubicBezTo>
                    <a:pt x="77976" y="19773"/>
                    <a:pt x="82312" y="30241"/>
                    <a:pt x="82312" y="41156"/>
                  </a:cubicBezTo>
                  <a:lnTo>
                    <a:pt x="82312" y="41156"/>
                  </a:lnTo>
                  <a:cubicBezTo>
                    <a:pt x="82312" y="52071"/>
                    <a:pt x="77976" y="62539"/>
                    <a:pt x="70258" y="70258"/>
                  </a:cubicBezTo>
                  <a:cubicBezTo>
                    <a:pt x="62539" y="77976"/>
                    <a:pt x="52071" y="82312"/>
                    <a:pt x="41156" y="82312"/>
                  </a:cubicBezTo>
                  <a:lnTo>
                    <a:pt x="41156" y="82312"/>
                  </a:lnTo>
                  <a:cubicBezTo>
                    <a:pt x="30241" y="82312"/>
                    <a:pt x="19773" y="77976"/>
                    <a:pt x="12054" y="70258"/>
                  </a:cubicBezTo>
                  <a:cubicBezTo>
                    <a:pt x="4336" y="62539"/>
                    <a:pt x="0" y="52071"/>
                    <a:pt x="0" y="41156"/>
                  </a:cubicBezTo>
                  <a:lnTo>
                    <a:pt x="0" y="41156"/>
                  </a:lnTo>
                  <a:cubicBezTo>
                    <a:pt x="0" y="30241"/>
                    <a:pt x="4336" y="19773"/>
                    <a:pt x="12054" y="12054"/>
                  </a:cubicBezTo>
                  <a:cubicBezTo>
                    <a:pt x="19773" y="4336"/>
                    <a:pt x="30241" y="0"/>
                    <a:pt x="411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2312" cy="14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1178034" y="2876141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78034" y="5088031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8245269" y="-7352149"/>
            <a:ext cx="14796684" cy="9633333"/>
            <a:chOff x="0" y="0"/>
            <a:chExt cx="1756954" cy="11438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130" y="0"/>
              <a:ext cx="1748695" cy="1143859"/>
            </a:xfrm>
            <a:custGeom>
              <a:avLst/>
              <a:gdLst/>
              <a:ahLst/>
              <a:cxnLst/>
              <a:rect r="r" b="b" t="t" l="l"/>
              <a:pathLst>
                <a:path h="1143859" w="1748695">
                  <a:moveTo>
                    <a:pt x="230463" y="0"/>
                  </a:moveTo>
                  <a:lnTo>
                    <a:pt x="1721431" y="0"/>
                  </a:lnTo>
                  <a:cubicBezTo>
                    <a:pt x="1729213" y="0"/>
                    <a:pt x="1736596" y="3446"/>
                    <a:pt x="1741595" y="9410"/>
                  </a:cubicBezTo>
                  <a:cubicBezTo>
                    <a:pt x="1746593" y="15375"/>
                    <a:pt x="1748694" y="23247"/>
                    <a:pt x="1747333" y="30909"/>
                  </a:cubicBezTo>
                  <a:lnTo>
                    <a:pt x="1555115" y="1112950"/>
                  </a:lnTo>
                  <a:cubicBezTo>
                    <a:pt x="1551938" y="1130832"/>
                    <a:pt x="1536392" y="1143859"/>
                    <a:pt x="1518231" y="1143859"/>
                  </a:cubicBezTo>
                  <a:lnTo>
                    <a:pt x="27263" y="1143859"/>
                  </a:lnTo>
                  <a:cubicBezTo>
                    <a:pt x="19481" y="1143859"/>
                    <a:pt x="12098" y="1140414"/>
                    <a:pt x="7099" y="1134449"/>
                  </a:cubicBezTo>
                  <a:cubicBezTo>
                    <a:pt x="2101" y="1128484"/>
                    <a:pt x="0" y="1120612"/>
                    <a:pt x="1361" y="1112950"/>
                  </a:cubicBezTo>
                  <a:lnTo>
                    <a:pt x="193579" y="30909"/>
                  </a:lnTo>
                  <a:cubicBezTo>
                    <a:pt x="196756" y="13027"/>
                    <a:pt x="212301" y="0"/>
                    <a:pt x="23046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553754" cy="1181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13006" y="7782701"/>
            <a:ext cx="20334267" cy="8668838"/>
            <a:chOff x="0" y="0"/>
            <a:chExt cx="2210551" cy="9423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640" y="0"/>
              <a:ext cx="2203271" cy="942395"/>
            </a:xfrm>
            <a:custGeom>
              <a:avLst/>
              <a:gdLst/>
              <a:ahLst/>
              <a:cxnLst/>
              <a:rect r="r" b="b" t="t" l="l"/>
              <a:pathLst>
                <a:path h="942395" w="2203271">
                  <a:moveTo>
                    <a:pt x="222404" y="0"/>
                  </a:moveTo>
                  <a:lnTo>
                    <a:pt x="2184067" y="0"/>
                  </a:lnTo>
                  <a:cubicBezTo>
                    <a:pt x="2189641" y="0"/>
                    <a:pt x="2194916" y="2521"/>
                    <a:pt x="2198417" y="6858"/>
                  </a:cubicBezTo>
                  <a:cubicBezTo>
                    <a:pt x="2201919" y="11194"/>
                    <a:pt x="2203271" y="16882"/>
                    <a:pt x="2202096" y="22331"/>
                  </a:cubicBezTo>
                  <a:lnTo>
                    <a:pt x="2008526" y="920064"/>
                  </a:lnTo>
                  <a:cubicBezTo>
                    <a:pt x="2005717" y="933093"/>
                    <a:pt x="1994196" y="942395"/>
                    <a:pt x="1980867" y="942395"/>
                  </a:cubicBezTo>
                  <a:lnTo>
                    <a:pt x="19204" y="942395"/>
                  </a:lnTo>
                  <a:cubicBezTo>
                    <a:pt x="13630" y="942395"/>
                    <a:pt x="8355" y="939874"/>
                    <a:pt x="4854" y="935537"/>
                  </a:cubicBezTo>
                  <a:cubicBezTo>
                    <a:pt x="1352" y="931201"/>
                    <a:pt x="0" y="925513"/>
                    <a:pt x="1175" y="920064"/>
                  </a:cubicBezTo>
                  <a:lnTo>
                    <a:pt x="194745" y="22331"/>
                  </a:lnTo>
                  <a:cubicBezTo>
                    <a:pt x="197554" y="9302"/>
                    <a:pt x="209076" y="0"/>
                    <a:pt x="22240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66675"/>
              <a:ext cx="2007351" cy="1009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70463" y="2917373"/>
            <a:ext cx="6089483" cy="4567112"/>
          </a:xfrm>
          <a:custGeom>
            <a:avLst/>
            <a:gdLst/>
            <a:ahLst/>
            <a:cxnLst/>
            <a:rect r="r" b="b" t="t" l="l"/>
            <a:pathLst>
              <a:path h="4567112" w="6089483">
                <a:moveTo>
                  <a:pt x="0" y="0"/>
                </a:moveTo>
                <a:lnTo>
                  <a:pt x="6089483" y="0"/>
                </a:lnTo>
                <a:lnTo>
                  <a:pt x="6089483" y="4567113"/>
                </a:lnTo>
                <a:lnTo>
                  <a:pt x="0" y="4567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965066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5624" y="5742446"/>
            <a:ext cx="6341993" cy="9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No-Churn= 85.5%</a:t>
            </a:r>
          </a:p>
          <a:p>
            <a:pPr algn="just">
              <a:lnSpc>
                <a:spcPts val="2520"/>
              </a:lnSpc>
            </a:pP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Churn = 14.5%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05624" y="3375733"/>
            <a:ext cx="8417276" cy="85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9"/>
              </a:lnSpc>
            </a:pPr>
            <a:r>
              <a:rPr lang="en-US" sz="5758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EDA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05624" y="5115205"/>
            <a:ext cx="7176721" cy="51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81"/>
              </a:lnSpc>
            </a:pPr>
            <a:r>
              <a:rPr lang="en-US" sz="2843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Distribution of the target Vriable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9978" y="1624344"/>
            <a:ext cx="472987" cy="472987"/>
            <a:chOff x="0" y="0"/>
            <a:chExt cx="82312" cy="823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2312" cy="82312"/>
            </a:xfrm>
            <a:custGeom>
              <a:avLst/>
              <a:gdLst/>
              <a:ahLst/>
              <a:cxnLst/>
              <a:rect r="r" b="b" t="t" l="l"/>
              <a:pathLst>
                <a:path h="82312" w="82312">
                  <a:moveTo>
                    <a:pt x="41156" y="0"/>
                  </a:moveTo>
                  <a:lnTo>
                    <a:pt x="41156" y="0"/>
                  </a:lnTo>
                  <a:cubicBezTo>
                    <a:pt x="52071" y="0"/>
                    <a:pt x="62539" y="4336"/>
                    <a:pt x="70258" y="12054"/>
                  </a:cubicBezTo>
                  <a:cubicBezTo>
                    <a:pt x="77976" y="19773"/>
                    <a:pt x="82312" y="30241"/>
                    <a:pt x="82312" y="41156"/>
                  </a:cubicBezTo>
                  <a:lnTo>
                    <a:pt x="82312" y="41156"/>
                  </a:lnTo>
                  <a:cubicBezTo>
                    <a:pt x="82312" y="52071"/>
                    <a:pt x="77976" y="62539"/>
                    <a:pt x="70258" y="70258"/>
                  </a:cubicBezTo>
                  <a:cubicBezTo>
                    <a:pt x="62539" y="77976"/>
                    <a:pt x="52071" y="82312"/>
                    <a:pt x="41156" y="82312"/>
                  </a:cubicBezTo>
                  <a:lnTo>
                    <a:pt x="41156" y="82312"/>
                  </a:lnTo>
                  <a:cubicBezTo>
                    <a:pt x="30241" y="82312"/>
                    <a:pt x="19773" y="77976"/>
                    <a:pt x="12054" y="70258"/>
                  </a:cubicBezTo>
                  <a:cubicBezTo>
                    <a:pt x="4336" y="62539"/>
                    <a:pt x="0" y="52071"/>
                    <a:pt x="0" y="41156"/>
                  </a:cubicBezTo>
                  <a:lnTo>
                    <a:pt x="0" y="41156"/>
                  </a:lnTo>
                  <a:cubicBezTo>
                    <a:pt x="0" y="30241"/>
                    <a:pt x="4336" y="19773"/>
                    <a:pt x="12054" y="12054"/>
                  </a:cubicBezTo>
                  <a:cubicBezTo>
                    <a:pt x="19773" y="4336"/>
                    <a:pt x="30241" y="0"/>
                    <a:pt x="411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2312" cy="14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5713" y="3589614"/>
            <a:ext cx="472987" cy="472987"/>
            <a:chOff x="0" y="0"/>
            <a:chExt cx="82312" cy="823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312" cy="82312"/>
            </a:xfrm>
            <a:custGeom>
              <a:avLst/>
              <a:gdLst/>
              <a:ahLst/>
              <a:cxnLst/>
              <a:rect r="r" b="b" t="t" l="l"/>
              <a:pathLst>
                <a:path h="82312" w="82312">
                  <a:moveTo>
                    <a:pt x="41156" y="0"/>
                  </a:moveTo>
                  <a:lnTo>
                    <a:pt x="41156" y="0"/>
                  </a:lnTo>
                  <a:cubicBezTo>
                    <a:pt x="52071" y="0"/>
                    <a:pt x="62539" y="4336"/>
                    <a:pt x="70258" y="12054"/>
                  </a:cubicBezTo>
                  <a:cubicBezTo>
                    <a:pt x="77976" y="19773"/>
                    <a:pt x="82312" y="30241"/>
                    <a:pt x="82312" y="41156"/>
                  </a:cubicBezTo>
                  <a:lnTo>
                    <a:pt x="82312" y="41156"/>
                  </a:lnTo>
                  <a:cubicBezTo>
                    <a:pt x="82312" y="52071"/>
                    <a:pt x="77976" y="62539"/>
                    <a:pt x="70258" y="70258"/>
                  </a:cubicBezTo>
                  <a:cubicBezTo>
                    <a:pt x="62539" y="77976"/>
                    <a:pt x="52071" y="82312"/>
                    <a:pt x="41156" y="82312"/>
                  </a:cubicBezTo>
                  <a:lnTo>
                    <a:pt x="41156" y="82312"/>
                  </a:lnTo>
                  <a:cubicBezTo>
                    <a:pt x="30241" y="82312"/>
                    <a:pt x="19773" y="77976"/>
                    <a:pt x="12054" y="70258"/>
                  </a:cubicBezTo>
                  <a:cubicBezTo>
                    <a:pt x="4336" y="62539"/>
                    <a:pt x="0" y="52071"/>
                    <a:pt x="0" y="41156"/>
                  </a:cubicBezTo>
                  <a:lnTo>
                    <a:pt x="0" y="41156"/>
                  </a:lnTo>
                  <a:cubicBezTo>
                    <a:pt x="0" y="30241"/>
                    <a:pt x="4336" y="19773"/>
                    <a:pt x="12054" y="12054"/>
                  </a:cubicBezTo>
                  <a:cubicBezTo>
                    <a:pt x="19773" y="4336"/>
                    <a:pt x="30241" y="0"/>
                    <a:pt x="411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2312" cy="14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79978" y="4072125"/>
            <a:ext cx="4911031" cy="189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Highest score: 92%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Precission: 87%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Recall: 49%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At -0.5 threshold Recall: 73%</a:t>
            </a:r>
          </a:p>
          <a:p>
            <a:pPr algn="just">
              <a:lnSpc>
                <a:spcPts val="2520"/>
              </a:lnSpc>
            </a:pP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7092167" y="5158391"/>
            <a:ext cx="20334267" cy="8668838"/>
            <a:chOff x="0" y="0"/>
            <a:chExt cx="2210551" cy="9423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640" y="0"/>
              <a:ext cx="2203271" cy="942395"/>
            </a:xfrm>
            <a:custGeom>
              <a:avLst/>
              <a:gdLst/>
              <a:ahLst/>
              <a:cxnLst/>
              <a:rect r="r" b="b" t="t" l="l"/>
              <a:pathLst>
                <a:path h="942395" w="2203271">
                  <a:moveTo>
                    <a:pt x="222404" y="0"/>
                  </a:moveTo>
                  <a:lnTo>
                    <a:pt x="2184067" y="0"/>
                  </a:lnTo>
                  <a:cubicBezTo>
                    <a:pt x="2189641" y="0"/>
                    <a:pt x="2194916" y="2521"/>
                    <a:pt x="2198417" y="6858"/>
                  </a:cubicBezTo>
                  <a:cubicBezTo>
                    <a:pt x="2201919" y="11194"/>
                    <a:pt x="2203271" y="16882"/>
                    <a:pt x="2202096" y="22331"/>
                  </a:cubicBezTo>
                  <a:lnTo>
                    <a:pt x="2008526" y="920064"/>
                  </a:lnTo>
                  <a:cubicBezTo>
                    <a:pt x="2005717" y="933093"/>
                    <a:pt x="1994196" y="942395"/>
                    <a:pt x="1980867" y="942395"/>
                  </a:cubicBezTo>
                  <a:lnTo>
                    <a:pt x="19204" y="942395"/>
                  </a:lnTo>
                  <a:cubicBezTo>
                    <a:pt x="13630" y="942395"/>
                    <a:pt x="8355" y="939874"/>
                    <a:pt x="4854" y="935537"/>
                  </a:cubicBezTo>
                  <a:cubicBezTo>
                    <a:pt x="1352" y="931201"/>
                    <a:pt x="0" y="925513"/>
                    <a:pt x="1175" y="920064"/>
                  </a:cubicBezTo>
                  <a:lnTo>
                    <a:pt x="194745" y="22331"/>
                  </a:lnTo>
                  <a:cubicBezTo>
                    <a:pt x="197554" y="9302"/>
                    <a:pt x="209076" y="0"/>
                    <a:pt x="22240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66675"/>
              <a:ext cx="2007351" cy="1009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782053" y="7732231"/>
            <a:ext cx="14512743" cy="3062042"/>
            <a:chOff x="0" y="0"/>
            <a:chExt cx="1938156" cy="4089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1188" y="0"/>
              <a:ext cx="1915781" cy="408931"/>
            </a:xfrm>
            <a:custGeom>
              <a:avLst/>
              <a:gdLst/>
              <a:ahLst/>
              <a:cxnLst/>
              <a:rect r="r" b="b" t="t" l="l"/>
              <a:pathLst>
                <a:path h="408931" w="1915781">
                  <a:moveTo>
                    <a:pt x="224019" y="0"/>
                  </a:moveTo>
                  <a:lnTo>
                    <a:pt x="1894961" y="0"/>
                  </a:lnTo>
                  <a:cubicBezTo>
                    <a:pt x="1901827" y="0"/>
                    <a:pt x="1908205" y="3551"/>
                    <a:pt x="1911822" y="9387"/>
                  </a:cubicBezTo>
                  <a:cubicBezTo>
                    <a:pt x="1915439" y="15223"/>
                    <a:pt x="1915780" y="22515"/>
                    <a:pt x="1912725" y="28664"/>
                  </a:cubicBezTo>
                  <a:lnTo>
                    <a:pt x="1738011" y="380268"/>
                  </a:lnTo>
                  <a:cubicBezTo>
                    <a:pt x="1729286" y="397827"/>
                    <a:pt x="1711369" y="408931"/>
                    <a:pt x="1691761" y="408931"/>
                  </a:cubicBezTo>
                  <a:lnTo>
                    <a:pt x="20819" y="408931"/>
                  </a:lnTo>
                  <a:cubicBezTo>
                    <a:pt x="13953" y="408931"/>
                    <a:pt x="7575" y="405381"/>
                    <a:pt x="3958" y="399544"/>
                  </a:cubicBezTo>
                  <a:cubicBezTo>
                    <a:pt x="341" y="393708"/>
                    <a:pt x="0" y="386416"/>
                    <a:pt x="3055" y="380268"/>
                  </a:cubicBezTo>
                  <a:lnTo>
                    <a:pt x="177769" y="28664"/>
                  </a:lnTo>
                  <a:cubicBezTo>
                    <a:pt x="186494" y="11104"/>
                    <a:pt x="204411" y="0"/>
                    <a:pt x="22401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66675"/>
              <a:ext cx="1734956" cy="47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965066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8283" y="1559800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8283" y="3570337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79978" y="2110028"/>
            <a:ext cx="4911031" cy="126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Highest sCore 97%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Precission: 90%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Recall: 73%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At -0.5 Threshold Recall is 82%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5168" y="1669385"/>
            <a:ext cx="4501984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Gradient Boost Classifier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5168" y="3634655"/>
            <a:ext cx="2937869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Support Vector Machine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063002" y="2801543"/>
            <a:ext cx="8389801" cy="160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3"/>
              </a:lnSpc>
            </a:pPr>
            <a:r>
              <a:rPr lang="en-US" sz="5737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Comparison of best Models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579978" y="5607555"/>
            <a:ext cx="472987" cy="472987"/>
            <a:chOff x="0" y="0"/>
            <a:chExt cx="82312" cy="8231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2312" cy="82312"/>
            </a:xfrm>
            <a:custGeom>
              <a:avLst/>
              <a:gdLst/>
              <a:ahLst/>
              <a:cxnLst/>
              <a:rect r="r" b="b" t="t" l="l"/>
              <a:pathLst>
                <a:path h="82312" w="82312">
                  <a:moveTo>
                    <a:pt x="41156" y="0"/>
                  </a:moveTo>
                  <a:lnTo>
                    <a:pt x="41156" y="0"/>
                  </a:lnTo>
                  <a:cubicBezTo>
                    <a:pt x="52071" y="0"/>
                    <a:pt x="62539" y="4336"/>
                    <a:pt x="70258" y="12054"/>
                  </a:cubicBezTo>
                  <a:cubicBezTo>
                    <a:pt x="77976" y="19773"/>
                    <a:pt x="82312" y="30241"/>
                    <a:pt x="82312" y="41156"/>
                  </a:cubicBezTo>
                  <a:lnTo>
                    <a:pt x="82312" y="41156"/>
                  </a:lnTo>
                  <a:cubicBezTo>
                    <a:pt x="82312" y="52071"/>
                    <a:pt x="77976" y="62539"/>
                    <a:pt x="70258" y="70258"/>
                  </a:cubicBezTo>
                  <a:cubicBezTo>
                    <a:pt x="62539" y="77976"/>
                    <a:pt x="52071" y="82312"/>
                    <a:pt x="41156" y="82312"/>
                  </a:cubicBezTo>
                  <a:lnTo>
                    <a:pt x="41156" y="82312"/>
                  </a:lnTo>
                  <a:cubicBezTo>
                    <a:pt x="30241" y="82312"/>
                    <a:pt x="19773" y="77976"/>
                    <a:pt x="12054" y="70258"/>
                  </a:cubicBezTo>
                  <a:cubicBezTo>
                    <a:pt x="4336" y="62539"/>
                    <a:pt x="0" y="52071"/>
                    <a:pt x="0" y="41156"/>
                  </a:cubicBezTo>
                  <a:lnTo>
                    <a:pt x="0" y="41156"/>
                  </a:lnTo>
                  <a:cubicBezTo>
                    <a:pt x="0" y="30241"/>
                    <a:pt x="4336" y="19773"/>
                    <a:pt x="12054" y="12054"/>
                  </a:cubicBezTo>
                  <a:cubicBezTo>
                    <a:pt x="19773" y="4336"/>
                    <a:pt x="30241" y="0"/>
                    <a:pt x="411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2312" cy="14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3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78283" y="5543012"/>
            <a:ext cx="276378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79978" y="6093239"/>
            <a:ext cx="4911031" cy="158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Highest score : 97%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Precision: 94%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Recall: 65%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At -0.5 threshold Recall : 73%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245168" y="5652596"/>
            <a:ext cx="4501984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Random Forest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965066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9137" y="3314445"/>
            <a:ext cx="8254713" cy="80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7"/>
              </a:lnSpc>
            </a:pPr>
            <a:r>
              <a:rPr lang="en-US" sz="5297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9137" y="5656697"/>
            <a:ext cx="6253449" cy="2000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8"/>
              </a:lnSpc>
            </a:pPr>
            <a:r>
              <a:rPr lang="en-US" sz="2292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Implement retention campaign like giving customers incentives and giving discount on recharges and offering more talk time.</a:t>
            </a:r>
          </a:p>
          <a:p>
            <a:pPr algn="just">
              <a:lnSpc>
                <a:spcPts val="3208"/>
              </a:lnSpc>
            </a:pPr>
          </a:p>
          <a:p>
            <a:pPr algn="just">
              <a:lnSpc>
                <a:spcPts val="320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49137" y="4876282"/>
            <a:ext cx="567748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Group Discussion</a:t>
            </a:r>
          </a:p>
        </p:txBody>
      </p:sp>
      <p:grpSp>
        <p:nvGrpSpPr>
          <p:cNvPr name="Group 11" id="11"/>
          <p:cNvGrpSpPr/>
          <p:nvPr/>
        </p:nvGrpSpPr>
        <p:grpSpPr>
          <a:xfrm rot="7082712">
            <a:off x="12971849" y="4628754"/>
            <a:ext cx="12213453" cy="12081047"/>
            <a:chOff x="0" y="0"/>
            <a:chExt cx="1881515" cy="18611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076" y="0"/>
              <a:ext cx="1875363" cy="1861118"/>
            </a:xfrm>
            <a:custGeom>
              <a:avLst/>
              <a:gdLst/>
              <a:ahLst/>
              <a:cxnLst/>
              <a:rect r="r" b="b" t="t" l="l"/>
              <a:pathLst>
                <a:path h="1861118" w="1875363">
                  <a:moveTo>
                    <a:pt x="238157" y="0"/>
                  </a:moveTo>
                  <a:lnTo>
                    <a:pt x="1840406" y="0"/>
                  </a:lnTo>
                  <a:cubicBezTo>
                    <a:pt x="1850096" y="0"/>
                    <a:pt x="1859329" y="4122"/>
                    <a:pt x="1865798" y="11336"/>
                  </a:cubicBezTo>
                  <a:cubicBezTo>
                    <a:pt x="1872267" y="18550"/>
                    <a:pt x="1875363" y="28176"/>
                    <a:pt x="1874311" y="37808"/>
                  </a:cubicBezTo>
                  <a:lnTo>
                    <a:pt x="1679367" y="1823309"/>
                  </a:lnTo>
                  <a:cubicBezTo>
                    <a:pt x="1677018" y="1844823"/>
                    <a:pt x="1658848" y="1861118"/>
                    <a:pt x="1637206" y="1861118"/>
                  </a:cubicBezTo>
                  <a:lnTo>
                    <a:pt x="34957" y="1861118"/>
                  </a:lnTo>
                  <a:cubicBezTo>
                    <a:pt x="25267" y="1861118"/>
                    <a:pt x="16034" y="1856996"/>
                    <a:pt x="9565" y="1849782"/>
                  </a:cubicBezTo>
                  <a:cubicBezTo>
                    <a:pt x="3096" y="1842568"/>
                    <a:pt x="0" y="1832942"/>
                    <a:pt x="1052" y="1823309"/>
                  </a:cubicBezTo>
                  <a:lnTo>
                    <a:pt x="195996" y="37808"/>
                  </a:lnTo>
                  <a:cubicBezTo>
                    <a:pt x="198345" y="16295"/>
                    <a:pt x="216515" y="0"/>
                    <a:pt x="2381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678315" cy="1899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7082712">
            <a:off x="5066027" y="6662316"/>
            <a:ext cx="12213453" cy="3244599"/>
            <a:chOff x="0" y="0"/>
            <a:chExt cx="1881515" cy="4998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1115" y="0"/>
              <a:ext cx="1859284" cy="499839"/>
            </a:xfrm>
            <a:custGeom>
              <a:avLst/>
              <a:gdLst/>
              <a:ahLst/>
              <a:cxnLst/>
              <a:rect r="r" b="b" t="t" l="l"/>
              <a:pathLst>
                <a:path h="499839" w="1859284">
                  <a:moveTo>
                    <a:pt x="230118" y="0"/>
                  </a:moveTo>
                  <a:lnTo>
                    <a:pt x="1832367" y="0"/>
                  </a:lnTo>
                  <a:cubicBezTo>
                    <a:pt x="1840885" y="0"/>
                    <a:pt x="1848845" y="4238"/>
                    <a:pt x="1853601" y="11305"/>
                  </a:cubicBezTo>
                  <a:cubicBezTo>
                    <a:pt x="1858357" y="18372"/>
                    <a:pt x="1859285" y="27342"/>
                    <a:pt x="1856077" y="35233"/>
                  </a:cubicBezTo>
                  <a:lnTo>
                    <a:pt x="1681523" y="464606"/>
                  </a:lnTo>
                  <a:cubicBezTo>
                    <a:pt x="1672864" y="485908"/>
                    <a:pt x="1652161" y="499839"/>
                    <a:pt x="1629167" y="499839"/>
                  </a:cubicBezTo>
                  <a:lnTo>
                    <a:pt x="26918" y="499839"/>
                  </a:lnTo>
                  <a:cubicBezTo>
                    <a:pt x="18400" y="499839"/>
                    <a:pt x="10440" y="495601"/>
                    <a:pt x="5684" y="488534"/>
                  </a:cubicBezTo>
                  <a:cubicBezTo>
                    <a:pt x="928" y="481467"/>
                    <a:pt x="0" y="472497"/>
                    <a:pt x="3208" y="464606"/>
                  </a:cubicBezTo>
                  <a:lnTo>
                    <a:pt x="177762" y="35233"/>
                  </a:lnTo>
                  <a:cubicBezTo>
                    <a:pt x="186421" y="13931"/>
                    <a:pt x="207124" y="0"/>
                    <a:pt x="23011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678315" cy="537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2965" y="836497"/>
            <a:ext cx="384406" cy="384406"/>
          </a:xfrm>
          <a:custGeom>
            <a:avLst/>
            <a:gdLst/>
            <a:ahLst/>
            <a:cxnLst/>
            <a:rect r="r" b="b" t="t" l="l"/>
            <a:pathLst>
              <a:path h="384406" w="384406">
                <a:moveTo>
                  <a:pt x="0" y="0"/>
                </a:moveTo>
                <a:lnTo>
                  <a:pt x="384405" y="0"/>
                </a:lnTo>
                <a:lnTo>
                  <a:pt x="384405" y="384406"/>
                </a:lnTo>
                <a:lnTo>
                  <a:pt x="0" y="38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7096131">
            <a:off x="10458775" y="3351568"/>
            <a:ext cx="12517190" cy="11813464"/>
            <a:chOff x="0" y="0"/>
            <a:chExt cx="1843520" cy="17398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211" y="0"/>
              <a:ext cx="1837097" cy="1739876"/>
            </a:xfrm>
            <a:custGeom>
              <a:avLst/>
              <a:gdLst/>
              <a:ahLst/>
              <a:cxnLst/>
              <a:rect r="r" b="b" t="t" l="l"/>
              <a:pathLst>
                <a:path h="1739876" w="1837097">
                  <a:moveTo>
                    <a:pt x="237099" y="0"/>
                  </a:moveTo>
                  <a:lnTo>
                    <a:pt x="1803199" y="0"/>
                  </a:lnTo>
                  <a:cubicBezTo>
                    <a:pt x="1812626" y="0"/>
                    <a:pt x="1821603" y="4028"/>
                    <a:pt x="1827871" y="11070"/>
                  </a:cubicBezTo>
                  <a:cubicBezTo>
                    <a:pt x="1834138" y="18112"/>
                    <a:pt x="1837098" y="27496"/>
                    <a:pt x="1836004" y="36860"/>
                  </a:cubicBezTo>
                  <a:lnTo>
                    <a:pt x="1641414" y="1703016"/>
                  </a:lnTo>
                  <a:cubicBezTo>
                    <a:pt x="1638960" y="1724030"/>
                    <a:pt x="1621156" y="1739876"/>
                    <a:pt x="1599999" y="1739876"/>
                  </a:cubicBezTo>
                  <a:lnTo>
                    <a:pt x="33899" y="1739876"/>
                  </a:lnTo>
                  <a:cubicBezTo>
                    <a:pt x="24472" y="1739876"/>
                    <a:pt x="15495" y="1735848"/>
                    <a:pt x="9227" y="1728806"/>
                  </a:cubicBezTo>
                  <a:cubicBezTo>
                    <a:pt x="2960" y="1721764"/>
                    <a:pt x="0" y="1712379"/>
                    <a:pt x="1094" y="1703016"/>
                  </a:cubicBezTo>
                  <a:lnTo>
                    <a:pt x="195684" y="36860"/>
                  </a:lnTo>
                  <a:cubicBezTo>
                    <a:pt x="198138" y="15845"/>
                    <a:pt x="215942" y="0"/>
                    <a:pt x="23709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B79FF">
                    <a:alpha val="100000"/>
                  </a:srgbClr>
                </a:gs>
                <a:gs pos="100000">
                  <a:srgbClr val="0D129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640320" cy="17779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309992" y="8932504"/>
            <a:ext cx="18953602" cy="6042735"/>
            <a:chOff x="0" y="0"/>
            <a:chExt cx="2531226" cy="8069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547" y="0"/>
              <a:ext cx="2522133" cy="806999"/>
            </a:xfrm>
            <a:custGeom>
              <a:avLst/>
              <a:gdLst/>
              <a:ahLst/>
              <a:cxnLst/>
              <a:rect r="r" b="b" t="t" l="l"/>
              <a:pathLst>
                <a:path h="806999" w="2522133">
                  <a:moveTo>
                    <a:pt x="223161" y="0"/>
                  </a:moveTo>
                  <a:lnTo>
                    <a:pt x="2502172" y="0"/>
                  </a:lnTo>
                  <a:cubicBezTo>
                    <a:pt x="2508059" y="0"/>
                    <a:pt x="2513618" y="2715"/>
                    <a:pt x="2517238" y="7359"/>
                  </a:cubicBezTo>
                  <a:cubicBezTo>
                    <a:pt x="2520857" y="12003"/>
                    <a:pt x="2522133" y="18057"/>
                    <a:pt x="2520695" y="23766"/>
                  </a:cubicBezTo>
                  <a:lnTo>
                    <a:pt x="2329464" y="783232"/>
                  </a:lnTo>
                  <a:cubicBezTo>
                    <a:pt x="2325945" y="797205"/>
                    <a:pt x="2313380" y="806999"/>
                    <a:pt x="2298972" y="806999"/>
                  </a:cubicBezTo>
                  <a:lnTo>
                    <a:pt x="19961" y="806999"/>
                  </a:lnTo>
                  <a:cubicBezTo>
                    <a:pt x="14073" y="806999"/>
                    <a:pt x="8514" y="804283"/>
                    <a:pt x="4895" y="799640"/>
                  </a:cubicBezTo>
                  <a:cubicBezTo>
                    <a:pt x="1275" y="794996"/>
                    <a:pt x="0" y="788942"/>
                    <a:pt x="1437" y="783232"/>
                  </a:cubicBezTo>
                  <a:lnTo>
                    <a:pt x="192669" y="23766"/>
                  </a:lnTo>
                  <a:cubicBezTo>
                    <a:pt x="196187" y="9793"/>
                    <a:pt x="208752" y="0"/>
                    <a:pt x="2231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D1296">
                    <a:alpha val="100000"/>
                  </a:srgbClr>
                </a:gs>
                <a:gs pos="100000">
                  <a:srgbClr val="2B7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66675"/>
              <a:ext cx="2328026" cy="873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51303" y="2190761"/>
            <a:ext cx="5927803" cy="592780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  <a:ln w="381000" cap="sq">
              <a:gradFill>
                <a:gsLst>
                  <a:gs pos="0">
                    <a:srgbClr val="2B79FF">
                      <a:alpha val="100000"/>
                    </a:srgbClr>
                  </a:gs>
                  <a:gs pos="100000">
                    <a:srgbClr val="0D1296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557999" y="828992"/>
            <a:ext cx="2916319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Rodgers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965066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729" y="943100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34325" y="965066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7370" y="2362211"/>
            <a:ext cx="8106374" cy="105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14"/>
              </a:lnSpc>
            </a:pPr>
            <a:r>
              <a:rPr lang="en-US" sz="8062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Limitation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57999" y="3544367"/>
            <a:ext cx="6682074" cy="1999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8"/>
              </a:lnSpc>
            </a:pPr>
            <a:r>
              <a:rPr lang="en-US" sz="2292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The data was imabalnced so the most of the models were imabalanced towards the majority class</a:t>
            </a:r>
          </a:p>
          <a:p>
            <a:pPr algn="just">
              <a:lnSpc>
                <a:spcPts val="3208"/>
              </a:lnSpc>
            </a:pPr>
          </a:p>
          <a:p>
            <a:pPr algn="just">
              <a:lnSpc>
                <a:spcPts val="320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45168" y="5505450"/>
            <a:ext cx="8106374" cy="105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14"/>
              </a:lnSpc>
            </a:pPr>
            <a:r>
              <a:rPr lang="en-US" sz="8062" b="true">
                <a:solidFill>
                  <a:srgbClr val="1D4ABD"/>
                </a:solidFill>
                <a:latin typeface="Poppins Bold"/>
                <a:ea typeface="Poppins Bold"/>
                <a:cs typeface="Poppins Bold"/>
                <a:sym typeface="Poppins Bold"/>
              </a:rPr>
              <a:t>Next Steps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7370" y="6691081"/>
            <a:ext cx="6682074" cy="1999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8"/>
              </a:lnSpc>
            </a:pPr>
            <a:r>
              <a:rPr lang="en-US" sz="2292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Model performance optimization (fine tuning threshold) base don business requirements</a:t>
            </a:r>
          </a:p>
          <a:p>
            <a:pPr algn="just">
              <a:lnSpc>
                <a:spcPts val="3208"/>
              </a:lnSpc>
            </a:pPr>
          </a:p>
          <a:p>
            <a:pPr algn="just">
              <a:lnSpc>
                <a:spcPts val="3208"/>
              </a:lnSpc>
            </a:pPr>
            <a:r>
              <a:rPr lang="en-US" sz="2292">
                <a:solidFill>
                  <a:srgbClr val="1D4ABD"/>
                </a:solidFill>
                <a:latin typeface="Poppins"/>
                <a:ea typeface="Poppins"/>
                <a:cs typeface="Poppins"/>
                <a:sym typeface="Poppins"/>
              </a:rPr>
              <a:t>Use |SMOTE to address class imbalance</a:t>
            </a:r>
          </a:p>
          <a:p>
            <a:pPr algn="just">
              <a:lnSpc>
                <a:spcPts val="320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DAGuAeIk58A</dc:identifier>
  <dcterms:modified xsi:type="dcterms:W3CDTF">2011-08-01T06:04:30Z</dcterms:modified>
  <cp:revision>1</cp:revision>
  <dc:title>White and Blue Modern Training &amp; Development Presentation</dc:title>
</cp:coreProperties>
</file>