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Determining which </a:t>
            </a:r>
            <a:r>
              <a:rPr lang="en-US" b="1" dirty="0" err="1"/>
              <a:t>Aircratf</a:t>
            </a:r>
            <a:r>
              <a:rPr lang="en-US" b="1" dirty="0"/>
              <a:t> are the Lowest Risk for the Company to start a new Business </a:t>
            </a:r>
            <a:r>
              <a:rPr lang="en-US" b="1" dirty="0" smtClean="0"/>
              <a:t>endeavor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Rodgers Otieno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0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Analysis by Injury Severity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9369" y="2024543"/>
            <a:ext cx="4313864" cy="3777622"/>
          </a:xfrm>
        </p:spPr>
        <p:txBody>
          <a:bodyPr/>
          <a:lstStyle/>
          <a:p>
            <a:r>
              <a:rPr lang="en-US" dirty="0" smtClean="0"/>
              <a:t>Most Accidents resulted into Total Fatal Injuries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8978" y="2301749"/>
            <a:ext cx="5044827" cy="27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6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Analysis by </a:t>
            </a:r>
            <a:r>
              <a:rPr lang="en-US" b="1" dirty="0" err="1"/>
              <a:t>Pupose</a:t>
            </a:r>
            <a:r>
              <a:rPr lang="en-US" b="1" dirty="0"/>
              <a:t> of Flight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730" y="1757410"/>
            <a:ext cx="5929327" cy="422157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More </a:t>
            </a:r>
            <a:r>
              <a:rPr lang="en-US" sz="2800" dirty="0"/>
              <a:t>accidents are experienced when the purpose is to fly the aircraft personally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This could be associated to the fact that private pilots are not professional and tend to fly </a:t>
            </a:r>
            <a:r>
              <a:rPr lang="en-US" sz="2800" dirty="0" smtClean="0"/>
              <a:t>casually </a:t>
            </a:r>
            <a:r>
              <a:rPr lang="en-US" sz="2800" dirty="0"/>
              <a:t>and carelessly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0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7. Analysis by Phase of </a:t>
            </a:r>
            <a:r>
              <a:rPr lang="en-US" b="1" dirty="0" err="1"/>
              <a:t>FLight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1256" y="2074877"/>
            <a:ext cx="4313864" cy="3777622"/>
          </a:xfrm>
        </p:spPr>
        <p:txBody>
          <a:bodyPr/>
          <a:lstStyle/>
          <a:p>
            <a:r>
              <a:rPr lang="en-US" dirty="0" smtClean="0"/>
              <a:t>Majority of the accidents occur during takeoff and landing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2475" y="2074876"/>
            <a:ext cx="5892763" cy="37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- Turbofan Engines which are mostly used for commercial aircrafts caused fewer accidents compared to reciprocating which are primarily piston based and commonly used for small jets.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Therefore </a:t>
            </a:r>
            <a:r>
              <a:rPr lang="en-US" sz="2400" dirty="0"/>
              <a:t>the organization should consider Purchasing Turbo Engines. On the other hand Engines like Electric and LR and Hybrid Rocket recorded low accidents. They </a:t>
            </a:r>
            <a:r>
              <a:rPr lang="en-US" sz="2400" dirty="0" err="1"/>
              <a:t>caould</a:t>
            </a:r>
            <a:r>
              <a:rPr lang="en-US" sz="2400" dirty="0"/>
              <a:t> also be considered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5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</a:t>
            </a:r>
            <a:r>
              <a:rPr lang="en-US" sz="2800" dirty="0" smtClean="0"/>
              <a:t>t </a:t>
            </a:r>
            <a:r>
              <a:rPr lang="en-US" sz="2800" dirty="0"/>
              <a:t>is important to know that many accidents in the aviation sector occur during landing and takeoff.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means that the organization should consider training their pilots </a:t>
            </a:r>
            <a:r>
              <a:rPr lang="en-US" sz="2800" dirty="0" smtClean="0"/>
              <a:t>frequently </a:t>
            </a:r>
            <a:r>
              <a:rPr lang="en-US" sz="2800" dirty="0"/>
              <a:t>not only on safety procedures but also </a:t>
            </a:r>
            <a:r>
              <a:rPr lang="en-US" sz="2800" dirty="0" smtClean="0"/>
              <a:t>proficiency </a:t>
            </a:r>
            <a:r>
              <a:rPr lang="en-US" sz="2800" dirty="0"/>
              <a:t>and keenness.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2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More accidents are experienced when the purpose is to fly the aircraft personally.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could be associated to the fact that private pilots are not professional and tend to fly </a:t>
            </a:r>
            <a:r>
              <a:rPr lang="en-US" sz="2400" dirty="0" smtClean="0"/>
              <a:t>casually </a:t>
            </a:r>
            <a:r>
              <a:rPr lang="en-US" sz="2400" dirty="0"/>
              <a:t>and carelessly.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organization should enact rules that will allow private customers to be flown by a professional pilot </a:t>
            </a:r>
            <a:r>
              <a:rPr lang="en-US" sz="2400" dirty="0" smtClean="0"/>
              <a:t>provided </a:t>
            </a:r>
            <a:r>
              <a:rPr lang="en-US" sz="2400" dirty="0"/>
              <a:t>by the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9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343" y="2133600"/>
            <a:ext cx="11107024" cy="3777622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The analysis aims to assess </a:t>
            </a:r>
            <a:endParaRPr lang="en-US" sz="4000" dirty="0" smtClean="0"/>
          </a:p>
          <a:p>
            <a:pPr lvl="1"/>
            <a:r>
              <a:rPr lang="en-US" sz="3800" dirty="0" smtClean="0"/>
              <a:t>safety </a:t>
            </a:r>
            <a:r>
              <a:rPr lang="en-US" sz="3800" dirty="0"/>
              <a:t>and </a:t>
            </a:r>
            <a:endParaRPr lang="en-US" sz="3800" dirty="0" smtClean="0"/>
          </a:p>
          <a:p>
            <a:pPr lvl="1"/>
            <a:r>
              <a:rPr lang="en-US" sz="3800" dirty="0" smtClean="0"/>
              <a:t>operational risks</a:t>
            </a:r>
          </a:p>
          <a:p>
            <a:pPr marL="457200" lvl="1" indent="0">
              <a:buNone/>
            </a:pPr>
            <a:r>
              <a:rPr lang="en-US" sz="3600" dirty="0" smtClean="0"/>
              <a:t>across </a:t>
            </a:r>
            <a:r>
              <a:rPr lang="en-US" sz="3600" dirty="0"/>
              <a:t>different aircraft models to help the company choose low-risk airplanes for its new aviation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5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Understanding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7130"/>
            <a:ext cx="8915400" cy="433409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Organization needs to </a:t>
            </a:r>
            <a:r>
              <a:rPr lang="en-US" sz="2800" dirty="0" smtClean="0"/>
              <a:t>diversify</a:t>
            </a:r>
          </a:p>
          <a:p>
            <a:endParaRPr lang="en-US" sz="2800" dirty="0" smtClean="0"/>
          </a:p>
          <a:p>
            <a:r>
              <a:rPr lang="en-US" sz="2800" dirty="0" smtClean="0"/>
              <a:t>Need to acquire and manage commercial and private </a:t>
            </a:r>
            <a:r>
              <a:rPr lang="en-US" sz="2800" dirty="0" smtClean="0"/>
              <a:t>aircrafts</a:t>
            </a:r>
          </a:p>
          <a:p>
            <a:endParaRPr lang="en-US" sz="2800" dirty="0" smtClean="0"/>
          </a:p>
          <a:p>
            <a:r>
              <a:rPr lang="en-US" sz="2800" dirty="0" smtClean="0"/>
              <a:t>Be aware of the related Risks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Goal: Find aircrafts with lowest risks</a:t>
            </a:r>
          </a:p>
        </p:txBody>
      </p:sp>
    </p:spTree>
    <p:extLst>
      <p:ext uri="{BB962C8B-B14F-4D97-AF65-F5344CB8AC3E}">
        <p14:creationId xmlns:p14="http://schemas.microsoft.com/office/powerpoint/2010/main" val="20006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40" y="1686187"/>
            <a:ext cx="11325138" cy="4225035"/>
          </a:xfrm>
        </p:spPr>
        <p:txBody>
          <a:bodyPr>
            <a:normAutofit/>
          </a:bodyPr>
          <a:lstStyle/>
          <a:p>
            <a:r>
              <a:rPr lang="en-US" sz="2000" dirty="0" err="1"/>
              <a:t>Aircraft.Damage</a:t>
            </a:r>
            <a:r>
              <a:rPr lang="en-US" sz="2000" dirty="0"/>
              <a:t> - </a:t>
            </a:r>
            <a:r>
              <a:rPr lang="en-US" sz="2000" dirty="0" smtClean="0"/>
              <a:t>determines </a:t>
            </a:r>
            <a:r>
              <a:rPr lang="en-US" sz="2000" dirty="0"/>
              <a:t>how severe the accidents were which closely </a:t>
            </a:r>
            <a:r>
              <a:rPr lang="en-US" sz="2000" dirty="0" smtClean="0"/>
              <a:t>related</a:t>
            </a:r>
            <a:endParaRPr lang="en-US" sz="2000" dirty="0"/>
          </a:p>
          <a:p>
            <a:r>
              <a:rPr lang="en-US" sz="2000" dirty="0" err="1" smtClean="0"/>
              <a:t>Total.Fatal.Injuries</a:t>
            </a:r>
            <a:r>
              <a:rPr lang="en-US" sz="2000" dirty="0"/>
              <a:t>, </a:t>
            </a:r>
            <a:r>
              <a:rPr lang="en-US" sz="2000" dirty="0" err="1"/>
              <a:t>TOtal.Serious.Injuries</a:t>
            </a:r>
            <a:r>
              <a:rPr lang="en-US" sz="2000" dirty="0"/>
              <a:t>, </a:t>
            </a:r>
            <a:r>
              <a:rPr lang="en-US" sz="2000" dirty="0" err="1"/>
              <a:t>Total.Minor.Injuries</a:t>
            </a:r>
            <a:r>
              <a:rPr lang="en-US" sz="2000" dirty="0"/>
              <a:t> </a:t>
            </a:r>
            <a:r>
              <a:rPr lang="en-US" sz="2000" dirty="0" smtClean="0"/>
              <a:t>- Safety</a:t>
            </a:r>
            <a:endParaRPr lang="en-US" sz="2000" dirty="0"/>
          </a:p>
          <a:p>
            <a:r>
              <a:rPr lang="en-US" sz="2000" dirty="0" err="1" smtClean="0"/>
              <a:t>Aircraft.Category</a:t>
            </a:r>
            <a:r>
              <a:rPr lang="en-US" sz="2000" dirty="0" smtClean="0"/>
              <a:t> </a:t>
            </a:r>
            <a:r>
              <a:rPr lang="luo-Latn-KE" sz="2000" dirty="0" smtClean="0"/>
              <a:t>–</a:t>
            </a:r>
            <a:r>
              <a:rPr lang="en-US" sz="2000" dirty="0" smtClean="0"/>
              <a:t> threshold of risk</a:t>
            </a:r>
            <a:endParaRPr lang="en-US" sz="2000" dirty="0"/>
          </a:p>
          <a:p>
            <a:r>
              <a:rPr lang="en-US" sz="2000" dirty="0" smtClean="0"/>
              <a:t>Make</a:t>
            </a:r>
            <a:r>
              <a:rPr lang="en-US" sz="2000" dirty="0"/>
              <a:t>, Model -  Helps in </a:t>
            </a:r>
            <a:r>
              <a:rPr lang="en-US" sz="2000" dirty="0" err="1"/>
              <a:t>analysziing</a:t>
            </a:r>
            <a:r>
              <a:rPr lang="en-US" sz="2000" dirty="0"/>
              <a:t> Trends </a:t>
            </a:r>
            <a:endParaRPr lang="en-US" sz="2000" dirty="0" smtClean="0"/>
          </a:p>
          <a:p>
            <a:r>
              <a:rPr lang="en-US" sz="2000" dirty="0" err="1" smtClean="0"/>
              <a:t>Engine.Type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smtClean="0"/>
              <a:t>safety </a:t>
            </a:r>
            <a:r>
              <a:rPr lang="en-US" sz="2000" dirty="0"/>
              <a:t>records</a:t>
            </a:r>
          </a:p>
          <a:p>
            <a:r>
              <a:rPr lang="en-US" sz="2000" dirty="0" err="1" smtClean="0"/>
              <a:t>Weather.Condition</a:t>
            </a:r>
            <a:r>
              <a:rPr lang="en-US" sz="2000" dirty="0" smtClean="0"/>
              <a:t> -if </a:t>
            </a:r>
            <a:r>
              <a:rPr lang="en-US" sz="2000" dirty="0"/>
              <a:t>adverse weather conditions plays a </a:t>
            </a:r>
            <a:r>
              <a:rPr lang="en-US" sz="2000" dirty="0" smtClean="0"/>
              <a:t>role</a:t>
            </a:r>
          </a:p>
          <a:p>
            <a:r>
              <a:rPr lang="en-US" sz="2000" dirty="0" err="1" smtClean="0"/>
              <a:t>Broad.phase.of.flight</a:t>
            </a:r>
            <a:r>
              <a:rPr lang="en-US" sz="2000" dirty="0" smtClean="0"/>
              <a:t> </a:t>
            </a:r>
            <a:r>
              <a:rPr lang="luo-Latn-KE" sz="2000" dirty="0" smtClean="0"/>
              <a:t>–</a:t>
            </a:r>
            <a:r>
              <a:rPr lang="en-US" sz="2000" dirty="0" smtClean="0"/>
              <a:t> landing, takeoff or cruising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5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The Most Common Aircraft Makes that are prone to accidents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90235" y="2225796"/>
            <a:ext cx="6409033" cy="347032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506" y="1918502"/>
            <a:ext cx="495281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3200" dirty="0"/>
              <a:t>The graph shows that Cessna, Piper, and Beech recorded over 2000 accidents, therefore they are the most common aircrafts.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Level of Damage of an Aircraft after an accident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8920" y="2126221"/>
            <a:ext cx="5849270" cy="316723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6" y="2126222"/>
            <a:ext cx="4595785" cy="3777622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800" dirty="0" smtClean="0"/>
              <a:t>Majority </a:t>
            </a:r>
            <a:r>
              <a:rPr lang="en-US" sz="2800" dirty="0"/>
              <a:t>of the aircrafts ended in substantial damages. On the other hand not all were </a:t>
            </a:r>
            <a:r>
              <a:rPr lang="en-US" sz="2800" dirty="0" err="1"/>
              <a:t>totaly</a:t>
            </a:r>
            <a:r>
              <a:rPr lang="en-US" sz="2800" dirty="0"/>
              <a:t> damaged while very few had minor damages.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Impact of Weather on Accidents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584" y="2058099"/>
            <a:ext cx="4313864" cy="3777622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3600" dirty="0"/>
              <a:t>Many accidents are experienced during </a:t>
            </a:r>
            <a:r>
              <a:rPr lang="en-US" sz="3600" dirty="0" smtClean="0"/>
              <a:t>Visual Meteorological Condition (VMC)</a:t>
            </a:r>
            <a:endParaRPr lang="en-US" sz="3600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884" y="2371362"/>
            <a:ext cx="5876819" cy="31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Accidents by Engine </a:t>
            </a:r>
            <a:r>
              <a:rPr lang="en-US" b="1" dirty="0" smtClean="0"/>
              <a:t>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7071" y="1905000"/>
            <a:ext cx="5484711" cy="36143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42906"/>
            <a:ext cx="4313864" cy="4460938"/>
          </a:xfrm>
        </p:spPr>
        <p:txBody>
          <a:bodyPr>
            <a:noAutofit/>
          </a:bodyPr>
          <a:lstStyle/>
          <a:p>
            <a:r>
              <a:rPr lang="en-US" sz="2400" dirty="0"/>
              <a:t>- Reciprocating Engines caused the most number of </a:t>
            </a:r>
            <a:r>
              <a:rPr lang="en-US" sz="2400" dirty="0" smtClean="0"/>
              <a:t>accidents</a:t>
            </a:r>
          </a:p>
          <a:p>
            <a:endParaRPr lang="en-US" sz="2400" dirty="0"/>
          </a:p>
          <a:p>
            <a:r>
              <a:rPr lang="en-US" sz="2400" dirty="0"/>
              <a:t>- Small piston planes use </a:t>
            </a:r>
            <a:r>
              <a:rPr lang="en-US" sz="2400" dirty="0" smtClean="0"/>
              <a:t>reciprocating </a:t>
            </a:r>
            <a:r>
              <a:rPr lang="en-US" sz="2400" dirty="0"/>
              <a:t>engine while Turbofan and Turbo Jet Engines are used in business jets. </a:t>
            </a:r>
          </a:p>
        </p:txBody>
      </p:sp>
    </p:spTree>
    <p:extLst>
      <p:ext uri="{BB962C8B-B14F-4D97-AF65-F5344CB8AC3E}">
        <p14:creationId xmlns:p14="http://schemas.microsoft.com/office/powerpoint/2010/main" val="907216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494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Determining which Aircratf are the Lowest Risk for the Company to start a new Business endeavor</vt:lpstr>
      <vt:lpstr>Introduction</vt:lpstr>
      <vt:lpstr>Business Understanding</vt:lpstr>
      <vt:lpstr>Understanding the Data</vt:lpstr>
      <vt:lpstr>Analysis</vt:lpstr>
      <vt:lpstr>1. The Most Common Aircraft Makes that are prone to accidents </vt:lpstr>
      <vt:lpstr>2. Level of Damage of an Aircraft after an accident </vt:lpstr>
      <vt:lpstr>3. Impact of Weather on Accidents </vt:lpstr>
      <vt:lpstr>4. Accidents by Engine Types</vt:lpstr>
      <vt:lpstr>5. Analysis by Injury Severity </vt:lpstr>
      <vt:lpstr>6. Analysis by Pupose of Flight </vt:lpstr>
      <vt:lpstr> 7. Analysis by Phase of FLight </vt:lpstr>
      <vt:lpstr>Recommendation 1</vt:lpstr>
      <vt:lpstr>Recommendation 2</vt:lpstr>
      <vt:lpstr>Recommendation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which Aircratf are the Lowest Risk for the Company to start a new Business endeavor</dc:title>
  <dc:creator>Rodgers Otieno</dc:creator>
  <cp:lastModifiedBy>Rodgers Otieno</cp:lastModifiedBy>
  <cp:revision>4</cp:revision>
  <dcterms:created xsi:type="dcterms:W3CDTF">2025-04-29T18:05:58Z</dcterms:created>
  <dcterms:modified xsi:type="dcterms:W3CDTF">2025-04-29T18:37:00Z</dcterms:modified>
</cp:coreProperties>
</file>