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</a:t>
            </a:r>
            <a:r>
              <a:rPr b="0" lang="en-US" sz="2600" spc="-1" strike="noStrike">
                <a:latin typeface="Arial"/>
              </a:rPr>
              <a:t>outline text </a:t>
            </a:r>
            <a:r>
              <a:rPr b="0" lang="en-US" sz="2600" spc="-1" strike="noStrike">
                <a:latin typeface="Arial"/>
              </a:rPr>
              <a:t>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</a:t>
            </a:r>
            <a:r>
              <a:rPr b="0" lang="en-US" sz="2280" spc="-1" strike="noStrike">
                <a:latin typeface="Arial"/>
              </a:rPr>
              <a:t>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</a:t>
            </a:r>
            <a:r>
              <a:rPr b="0" lang="en-US" sz="1950" spc="-1" strike="noStrike">
                <a:latin typeface="Arial"/>
              </a:rPr>
              <a:t>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</a:t>
            </a:r>
            <a:r>
              <a:rPr b="0" lang="en-US" sz="1629" spc="-1" strike="noStrike">
                <a:latin typeface="Arial"/>
              </a:rPr>
              <a:t>Outline </a:t>
            </a:r>
            <a:r>
              <a:rPr b="0" lang="en-US" sz="1629" spc="-1" strike="noStrike">
                <a:latin typeface="Arial"/>
              </a:rPr>
              <a:t>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</a:t>
            </a:r>
            <a:r>
              <a:rPr b="0" lang="en-US" sz="1629" spc="-1" strike="noStrike">
                <a:latin typeface="Arial"/>
              </a:rPr>
              <a:t>Outline </a:t>
            </a:r>
            <a:r>
              <a:rPr b="0" lang="en-US" sz="1629" spc="-1" strike="noStrike">
                <a:latin typeface="Arial"/>
              </a:rPr>
              <a:t>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</a:t>
            </a:r>
            <a:r>
              <a:rPr b="0" lang="en-US" sz="1629" spc="-1" strike="noStrike">
                <a:latin typeface="Arial"/>
              </a:rPr>
              <a:t>th </a:t>
            </a:r>
            <a:r>
              <a:rPr b="0" lang="en-US" sz="1629" spc="-1" strike="noStrike">
                <a:latin typeface="Arial"/>
              </a:rPr>
              <a:t>Ou</a:t>
            </a:r>
            <a:r>
              <a:rPr b="0" lang="en-US" sz="1629" spc="-1" strike="noStrike">
                <a:latin typeface="Arial"/>
              </a:rPr>
              <a:t>tlin</a:t>
            </a:r>
            <a:r>
              <a:rPr b="0" lang="en-US" sz="1629" spc="-1" strike="noStrike">
                <a:latin typeface="Arial"/>
              </a:rPr>
              <a:t>e </a:t>
            </a:r>
            <a:r>
              <a:rPr b="0" lang="en-US" sz="1629" spc="-1" strike="noStrike">
                <a:latin typeface="Arial"/>
              </a:rPr>
              <a:t>Le</a:t>
            </a:r>
            <a:r>
              <a:rPr b="0" lang="en-US" sz="1629" spc="-1" strike="noStrike">
                <a:latin typeface="Arial"/>
              </a:rPr>
              <a:t>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</a:t>
            </a:r>
            <a:r>
              <a:rPr b="0" lang="en-US" sz="1629" spc="-1" strike="noStrike">
                <a:latin typeface="Arial"/>
              </a:rPr>
              <a:t>e</a:t>
            </a:r>
            <a:r>
              <a:rPr b="0" lang="en-US" sz="1629" spc="-1" strike="noStrike">
                <a:latin typeface="Arial"/>
              </a:rPr>
              <a:t>v</a:t>
            </a:r>
            <a:r>
              <a:rPr b="0" lang="en-US" sz="1629" spc="-1" strike="noStrike">
                <a:latin typeface="Arial"/>
              </a:rPr>
              <a:t>e</a:t>
            </a:r>
            <a:r>
              <a:rPr b="0" lang="en-US" sz="1629" spc="-1" strike="noStrike">
                <a:latin typeface="Arial"/>
              </a:rPr>
              <a:t>n</a:t>
            </a:r>
            <a:r>
              <a:rPr b="0" lang="en-US" sz="1629" spc="-1" strike="noStrike">
                <a:latin typeface="Arial"/>
              </a:rPr>
              <a:t>t</a:t>
            </a:r>
            <a:r>
              <a:rPr b="0" lang="en-US" sz="1629" spc="-1" strike="noStrike">
                <a:latin typeface="Arial"/>
              </a:rPr>
              <a:t>h</a:t>
            </a:r>
            <a:r>
              <a:rPr b="0" lang="en-US" sz="1629" spc="-1" strike="noStrike">
                <a:latin typeface="Arial"/>
              </a:rPr>
              <a:t> </a:t>
            </a:r>
            <a:r>
              <a:rPr b="0" lang="en-US" sz="1629" spc="-1" strike="noStrike">
                <a:latin typeface="Arial"/>
              </a:rPr>
              <a:t>O</a:t>
            </a:r>
            <a:r>
              <a:rPr b="0" lang="en-US" sz="1629" spc="-1" strike="noStrike">
                <a:latin typeface="Arial"/>
              </a:rPr>
              <a:t>u</a:t>
            </a:r>
            <a:r>
              <a:rPr b="0" lang="en-US" sz="1629" spc="-1" strike="noStrike">
                <a:latin typeface="Arial"/>
              </a:rPr>
              <a:t>t</a:t>
            </a:r>
            <a:r>
              <a:rPr b="0" lang="en-US" sz="1629" spc="-1" strike="noStrike">
                <a:latin typeface="Arial"/>
              </a:rPr>
              <a:t>l</a:t>
            </a:r>
            <a:r>
              <a:rPr b="0" lang="en-US" sz="1629" spc="-1" strike="noStrike">
                <a:latin typeface="Arial"/>
              </a:rPr>
              <a:t>i</a:t>
            </a:r>
            <a:r>
              <a:rPr b="0" lang="en-US" sz="1629" spc="-1" strike="noStrike">
                <a:latin typeface="Arial"/>
              </a:rPr>
              <a:t>n</a:t>
            </a:r>
            <a:r>
              <a:rPr b="0" lang="en-US" sz="1629" spc="-1" strike="noStrike">
                <a:latin typeface="Arial"/>
              </a:rPr>
              <a:t>e</a:t>
            </a:r>
            <a:r>
              <a:rPr b="0" lang="en-US" sz="1629" spc="-1" strike="noStrike">
                <a:latin typeface="Arial"/>
              </a:rPr>
              <a:t> </a:t>
            </a:r>
            <a:r>
              <a:rPr b="0" lang="en-US" sz="1629" spc="-1" strike="noStrike">
                <a:latin typeface="Arial"/>
              </a:rPr>
              <a:t>L</a:t>
            </a:r>
            <a:r>
              <a:rPr b="0" lang="en-US" sz="1629" spc="-1" strike="noStrike">
                <a:latin typeface="Arial"/>
              </a:rPr>
              <a:t>e</a:t>
            </a:r>
            <a:r>
              <a:rPr b="0" lang="en-US" sz="1629" spc="-1" strike="noStrike">
                <a:latin typeface="Arial"/>
              </a:rPr>
              <a:t>v</a:t>
            </a:r>
            <a:r>
              <a:rPr b="0" lang="en-US" sz="1629" spc="-1" strike="noStrike">
                <a:latin typeface="Arial"/>
              </a:rPr>
              <a:t>e</a:t>
            </a:r>
            <a:r>
              <a:rPr b="0" lang="en-US" sz="1629" spc="-1" strike="noStrike">
                <a:latin typeface="Arial"/>
              </a:rPr>
              <a:t>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0CDAB6-7E66-481E-91C5-B089019C17A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Projects and accomplishments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Work developed by Rodrigo Masini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During the last 3 months the follow projects were developed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Web scraping </a:t>
            </a:r>
            <a:r>
              <a:rPr b="0" lang="en-US" sz="2600" spc="-1" strike="noStrike">
                <a:latin typeface="Arial"/>
              </a:rPr>
              <a:t>extraction bot </a:t>
            </a:r>
            <a:r>
              <a:rPr b="0" lang="en-US" sz="2600" spc="-1" strike="noStrike">
                <a:latin typeface="Arial"/>
              </a:rPr>
              <a:t>that overpass </a:t>
            </a:r>
            <a:r>
              <a:rPr b="0" lang="en-US" sz="2600" spc="-1" strike="noStrike">
                <a:latin typeface="Arial"/>
              </a:rPr>
              <a:t>anticaptcha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357156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Web scraping </a:t>
            </a:r>
            <a:r>
              <a:rPr b="0" lang="en-US" sz="2600" spc="-1" strike="noStrike">
                <a:latin typeface="Arial"/>
              </a:rPr>
              <a:t>extraction bot </a:t>
            </a:r>
            <a:r>
              <a:rPr b="0" lang="en-US" sz="2600" spc="-1" strike="noStrike">
                <a:latin typeface="Arial"/>
              </a:rPr>
              <a:t>that overpass </a:t>
            </a:r>
            <a:r>
              <a:rPr b="0" lang="en-US" sz="2600" spc="-1" strike="noStrike">
                <a:latin typeface="Arial"/>
              </a:rPr>
              <a:t>Letters </a:t>
            </a:r>
            <a:r>
              <a:rPr b="0" lang="en-US" sz="2600" spc="-1" strike="noStrike">
                <a:latin typeface="Arial"/>
              </a:rPr>
              <a:t>recognition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663912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Web scraping </a:t>
            </a:r>
            <a:r>
              <a:rPr b="0" lang="en-US" sz="2600" spc="-1" strike="noStrike">
                <a:latin typeface="Arial"/>
              </a:rPr>
              <a:t>tools that enrich </a:t>
            </a:r>
            <a:r>
              <a:rPr b="0" lang="en-US" sz="2600" spc="-1" strike="noStrike">
                <a:latin typeface="Arial"/>
              </a:rPr>
              <a:t>a widely different </a:t>
            </a:r>
            <a:r>
              <a:rPr b="0" lang="en-US" sz="2600" spc="-1" strike="noStrike">
                <a:latin typeface="Arial"/>
              </a:rPr>
              <a:t>types of tables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504000" y="3085560"/>
            <a:ext cx="2921040" cy="22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3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Machine </a:t>
            </a:r>
            <a:r>
              <a:rPr b="0" lang="en-US" sz="2600" spc="-1" strike="noStrike">
                <a:latin typeface="Arial"/>
              </a:rPr>
              <a:t>learning </a:t>
            </a:r>
            <a:r>
              <a:rPr b="0" lang="en-US" sz="2600" spc="-1" strike="noStrike">
                <a:latin typeface="Arial"/>
              </a:rPr>
              <a:t>algorithm that </a:t>
            </a:r>
            <a:r>
              <a:rPr b="0" lang="en-US" sz="2600" spc="-1" strike="noStrike">
                <a:latin typeface="Arial"/>
              </a:rPr>
              <a:t>select leads by </a:t>
            </a:r>
            <a:r>
              <a:rPr b="0" lang="en-US" sz="2600" spc="-1" strike="noStrike">
                <a:latin typeface="Arial"/>
              </a:rPr>
              <a:t>financial status </a:t>
            </a:r>
            <a:r>
              <a:rPr b="0" lang="en-US" sz="2600" spc="-1" strike="noStrike">
                <a:latin typeface="Arial"/>
              </a:rPr>
              <a:t>and </a:t>
            </a:r>
            <a:r>
              <a:rPr b="0" lang="en-US" sz="2600" spc="-1" strike="noStrike">
                <a:latin typeface="Arial"/>
              </a:rPr>
              <a:t>demographic </a:t>
            </a:r>
            <a:r>
              <a:rPr b="0" lang="en-US" sz="2600" spc="-1" strike="noStrike">
                <a:latin typeface="Arial"/>
              </a:rPr>
              <a:t>financial </a:t>
            </a:r>
            <a:r>
              <a:rPr b="0" lang="en-US" sz="2600" spc="-1" strike="noStrike">
                <a:latin typeface="Arial"/>
              </a:rPr>
              <a:t>condition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" name="TextShape 6"/>
          <p:cNvSpPr txBox="1"/>
          <p:nvPr/>
        </p:nvSpPr>
        <p:spPr>
          <a:xfrm>
            <a:off x="3571560" y="3085560"/>
            <a:ext cx="2921040" cy="203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Machine </a:t>
            </a:r>
            <a:r>
              <a:rPr b="0" lang="en-US" sz="2600" spc="-1" strike="noStrike">
                <a:latin typeface="Arial"/>
              </a:rPr>
              <a:t>learning </a:t>
            </a:r>
            <a:r>
              <a:rPr b="0" lang="en-US" sz="2600" spc="-1" strike="noStrike">
                <a:latin typeface="Arial"/>
              </a:rPr>
              <a:t>algorithm that </a:t>
            </a:r>
            <a:r>
              <a:rPr b="0" lang="en-US" sz="2600" spc="-1" strike="noStrike">
                <a:latin typeface="Arial"/>
              </a:rPr>
              <a:t>select leads by </a:t>
            </a:r>
            <a:r>
              <a:rPr b="0" lang="en-US" sz="2600" spc="-1" strike="noStrike">
                <a:latin typeface="Arial"/>
              </a:rPr>
              <a:t>automobile </a:t>
            </a:r>
            <a:r>
              <a:rPr b="0" lang="en-US" sz="2600" spc="-1" strike="noStrike">
                <a:latin typeface="Arial"/>
              </a:rPr>
              <a:t>ownership and </a:t>
            </a:r>
            <a:r>
              <a:rPr b="0" lang="en-US" sz="2600" spc="-1" strike="noStrike">
                <a:latin typeface="Arial"/>
              </a:rPr>
              <a:t>status condition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0" name="TextShape 7"/>
          <p:cNvSpPr txBox="1"/>
          <p:nvPr/>
        </p:nvSpPr>
        <p:spPr>
          <a:xfrm>
            <a:off x="6639120" y="3085560"/>
            <a:ext cx="2921040" cy="176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Machine </a:t>
            </a:r>
            <a:r>
              <a:rPr b="0" lang="en-US" sz="2600" spc="-1" strike="noStrike">
                <a:latin typeface="Arial"/>
              </a:rPr>
              <a:t>learning </a:t>
            </a:r>
            <a:r>
              <a:rPr b="0" lang="en-US" sz="2600" spc="-1" strike="noStrike">
                <a:latin typeface="Arial"/>
              </a:rPr>
              <a:t>algorithm that </a:t>
            </a:r>
            <a:r>
              <a:rPr b="0" lang="en-US" sz="2600" spc="-1" strike="noStrike">
                <a:latin typeface="Arial"/>
              </a:rPr>
              <a:t>extract social </a:t>
            </a:r>
            <a:r>
              <a:rPr b="0" lang="en-US" sz="2600" spc="-1" strike="noStrike">
                <a:latin typeface="Arial"/>
              </a:rPr>
              <a:t>network public </a:t>
            </a:r>
            <a:r>
              <a:rPr b="0" lang="en-US" sz="2600" spc="-1" strike="noStrike">
                <a:latin typeface="Arial"/>
              </a:rPr>
              <a:t>links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What will be developed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Whatsapp bot </a:t>
            </a:r>
            <a:r>
              <a:rPr b="0" lang="en-US" sz="2600" spc="-1" strike="noStrike">
                <a:latin typeface="Arial"/>
              </a:rPr>
              <a:t>communication </a:t>
            </a:r>
            <a:r>
              <a:rPr b="0" lang="en-US" sz="2600" spc="-1" strike="noStrike">
                <a:latin typeface="Arial"/>
              </a:rPr>
              <a:t>using Natural </a:t>
            </a:r>
            <a:r>
              <a:rPr b="0" lang="en-US" sz="2600" spc="-1" strike="noStrike">
                <a:latin typeface="Arial"/>
              </a:rPr>
              <a:t>Language </a:t>
            </a:r>
            <a:r>
              <a:rPr b="0" lang="en-US" sz="2600" spc="-1" strike="noStrike">
                <a:latin typeface="Arial"/>
              </a:rPr>
              <a:t>processing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57156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Layer of </a:t>
            </a:r>
            <a:r>
              <a:rPr b="0" lang="en-US" sz="2600" spc="-1" strike="noStrike">
                <a:latin typeface="Arial"/>
              </a:rPr>
              <a:t>personality and </a:t>
            </a:r>
            <a:r>
              <a:rPr b="0" lang="en-US" sz="2600" spc="-1" strike="noStrike">
                <a:latin typeface="Arial"/>
              </a:rPr>
              <a:t>financial </a:t>
            </a:r>
            <a:r>
              <a:rPr b="0" lang="en-US" sz="2600" spc="-1" strike="noStrike">
                <a:latin typeface="Arial"/>
              </a:rPr>
              <a:t>condition to </a:t>
            </a:r>
            <a:r>
              <a:rPr b="0" lang="en-US" sz="2600" spc="-1" strike="noStrike">
                <a:latin typeface="Arial"/>
              </a:rPr>
              <a:t>select qualified </a:t>
            </a:r>
            <a:r>
              <a:rPr b="0" lang="en-US" sz="2600" spc="-1" strike="noStrike">
                <a:latin typeface="Arial"/>
              </a:rPr>
              <a:t>leads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663912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Social network </a:t>
            </a:r>
            <a:r>
              <a:rPr b="0" lang="en-US" sz="2600" spc="-1" strike="noStrike">
                <a:latin typeface="Arial"/>
              </a:rPr>
              <a:t>bots using </a:t>
            </a:r>
            <a:r>
              <a:rPr b="0" lang="en-US" sz="2600" spc="-1" strike="noStrike">
                <a:latin typeface="Arial"/>
              </a:rPr>
              <a:t>Natural </a:t>
            </a:r>
            <a:r>
              <a:rPr b="0" lang="en-US" sz="2600" spc="-1" strike="noStrike">
                <a:latin typeface="Arial"/>
              </a:rPr>
              <a:t>Language </a:t>
            </a:r>
            <a:r>
              <a:rPr b="0" lang="en-US" sz="2600" spc="-1" strike="noStrike">
                <a:latin typeface="Arial"/>
              </a:rPr>
              <a:t>processing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50400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Platform to </a:t>
            </a:r>
            <a:r>
              <a:rPr b="0" lang="en-US" sz="2600" spc="-1" strike="noStrike">
                <a:latin typeface="Arial"/>
              </a:rPr>
              <a:t>recommend </a:t>
            </a:r>
            <a:r>
              <a:rPr b="0" lang="en-US" sz="2600" spc="-1" strike="noStrike">
                <a:latin typeface="Arial"/>
              </a:rPr>
              <a:t>how, when e by </a:t>
            </a:r>
            <a:r>
              <a:rPr b="0" lang="en-US" sz="2600" spc="-1" strike="noStrike">
                <a:latin typeface="Arial"/>
              </a:rPr>
              <a:t>whom a lead </a:t>
            </a:r>
            <a:r>
              <a:rPr b="0" lang="en-US" sz="2600" spc="-1" strike="noStrike">
                <a:latin typeface="Arial"/>
              </a:rPr>
              <a:t>must be </a:t>
            </a:r>
            <a:r>
              <a:rPr b="0" lang="en-US" sz="2600" spc="-1" strike="noStrike">
                <a:latin typeface="Arial"/>
              </a:rPr>
              <a:t>contacted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357156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Platform that </a:t>
            </a:r>
            <a:r>
              <a:rPr b="0" lang="en-US" sz="2600" spc="-1" strike="noStrike">
                <a:latin typeface="Arial"/>
              </a:rPr>
              <a:t>recommend lead </a:t>
            </a:r>
            <a:r>
              <a:rPr b="0" lang="en-US" sz="2600" spc="-1" strike="noStrike">
                <a:latin typeface="Arial"/>
              </a:rPr>
              <a:t>by behavior, </a:t>
            </a:r>
            <a:r>
              <a:rPr b="0" lang="en-US" sz="2600" spc="-1" strike="noStrike">
                <a:latin typeface="Arial"/>
              </a:rPr>
              <a:t>personality and </a:t>
            </a:r>
            <a:r>
              <a:rPr b="0" lang="en-US" sz="2600" spc="-1" strike="noStrike">
                <a:latin typeface="Arial"/>
              </a:rPr>
              <a:t>financial status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TextShape 7"/>
          <p:cNvSpPr txBox="1"/>
          <p:nvPr/>
        </p:nvSpPr>
        <p:spPr>
          <a:xfrm>
            <a:off x="663912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Feedback tracking with machine learning – reinforcement learning- algorithm to optimize results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Methodology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737360"/>
            <a:ext cx="100584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Client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Line 3"/>
          <p:cNvSpPr/>
          <p:nvPr/>
        </p:nvSpPr>
        <p:spPr>
          <a:xfrm>
            <a:off x="1463040" y="210312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2377440" y="1737360"/>
            <a:ext cx="1371600" cy="73152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cleaning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Line 5"/>
          <p:cNvSpPr/>
          <p:nvPr/>
        </p:nvSpPr>
        <p:spPr>
          <a:xfrm>
            <a:off x="3749040" y="210312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3840480" y="1645920"/>
            <a:ext cx="640080" cy="274320"/>
          </a:xfrm>
          <a:custGeom>
            <a:avLst/>
            <a:gdLst/>
            <a:ahLst/>
            <a:rect l="0" t="0" r="r" b="b"/>
            <a:pathLst>
              <a:path w="1780" h="764">
                <a:moveTo>
                  <a:pt x="127" y="0"/>
                </a:moveTo>
                <a:lnTo>
                  <a:pt x="127" y="0"/>
                </a:lnTo>
                <a:cubicBezTo>
                  <a:pt x="127" y="22"/>
                  <a:pt x="121" y="44"/>
                  <a:pt x="110" y="64"/>
                </a:cubicBezTo>
                <a:cubicBezTo>
                  <a:pt x="99" y="83"/>
                  <a:pt x="83" y="99"/>
                  <a:pt x="64" y="110"/>
                </a:cubicBezTo>
                <a:cubicBezTo>
                  <a:pt x="44" y="121"/>
                  <a:pt x="22" y="127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22" y="636"/>
                  <a:pt x="44" y="642"/>
                  <a:pt x="64" y="653"/>
                </a:cubicBezTo>
                <a:cubicBezTo>
                  <a:pt x="83" y="664"/>
                  <a:pt x="99" y="680"/>
                  <a:pt x="110" y="699"/>
                </a:cubicBezTo>
                <a:cubicBezTo>
                  <a:pt x="121" y="719"/>
                  <a:pt x="127" y="741"/>
                  <a:pt x="127" y="763"/>
                </a:cubicBezTo>
                <a:lnTo>
                  <a:pt x="127" y="763"/>
                </a:lnTo>
                <a:lnTo>
                  <a:pt x="1651" y="763"/>
                </a:lnTo>
                <a:lnTo>
                  <a:pt x="1652" y="763"/>
                </a:lnTo>
                <a:cubicBezTo>
                  <a:pt x="1652" y="741"/>
                  <a:pt x="1658" y="719"/>
                  <a:pt x="1669" y="699"/>
                </a:cubicBezTo>
                <a:cubicBezTo>
                  <a:pt x="1680" y="680"/>
                  <a:pt x="1696" y="664"/>
                  <a:pt x="1715" y="653"/>
                </a:cubicBezTo>
                <a:cubicBezTo>
                  <a:pt x="1735" y="642"/>
                  <a:pt x="1757" y="636"/>
                  <a:pt x="1779" y="636"/>
                </a:cubicBezTo>
                <a:lnTo>
                  <a:pt x="1779" y="127"/>
                </a:lnTo>
                <a:lnTo>
                  <a:pt x="1779" y="127"/>
                </a:lnTo>
                <a:cubicBezTo>
                  <a:pt x="1757" y="127"/>
                  <a:pt x="1735" y="121"/>
                  <a:pt x="1715" y="110"/>
                </a:cubicBezTo>
                <a:cubicBezTo>
                  <a:pt x="1696" y="99"/>
                  <a:pt x="1680" y="83"/>
                  <a:pt x="1669" y="64"/>
                </a:cubicBezTo>
                <a:cubicBezTo>
                  <a:pt x="1658" y="44"/>
                  <a:pt x="1652" y="22"/>
                  <a:pt x="1652" y="0"/>
                </a:cubicBezTo>
                <a:lnTo>
                  <a:pt x="127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4663440" y="1737360"/>
            <a:ext cx="11887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Line 8"/>
          <p:cNvSpPr/>
          <p:nvPr/>
        </p:nvSpPr>
        <p:spPr>
          <a:xfrm>
            <a:off x="5852160" y="2103120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9"/>
          <p:cNvSpPr/>
          <p:nvPr/>
        </p:nvSpPr>
        <p:spPr>
          <a:xfrm>
            <a:off x="7040880" y="1737360"/>
            <a:ext cx="137160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Enriching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6126480" y="1645920"/>
            <a:ext cx="640080" cy="274320"/>
          </a:xfrm>
          <a:custGeom>
            <a:avLst/>
            <a:gdLst/>
            <a:ahLst/>
            <a:rect l="0" t="0" r="r" b="b"/>
            <a:pathLst>
              <a:path w="1780" h="764">
                <a:moveTo>
                  <a:pt x="127" y="0"/>
                </a:moveTo>
                <a:lnTo>
                  <a:pt x="127" y="0"/>
                </a:lnTo>
                <a:cubicBezTo>
                  <a:pt x="127" y="22"/>
                  <a:pt x="121" y="44"/>
                  <a:pt x="110" y="64"/>
                </a:cubicBezTo>
                <a:cubicBezTo>
                  <a:pt x="99" y="83"/>
                  <a:pt x="83" y="99"/>
                  <a:pt x="64" y="110"/>
                </a:cubicBezTo>
                <a:cubicBezTo>
                  <a:pt x="44" y="121"/>
                  <a:pt x="22" y="127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22" y="636"/>
                  <a:pt x="44" y="642"/>
                  <a:pt x="64" y="653"/>
                </a:cubicBezTo>
                <a:cubicBezTo>
                  <a:pt x="83" y="664"/>
                  <a:pt x="99" y="680"/>
                  <a:pt x="110" y="699"/>
                </a:cubicBezTo>
                <a:cubicBezTo>
                  <a:pt x="121" y="719"/>
                  <a:pt x="127" y="741"/>
                  <a:pt x="127" y="763"/>
                </a:cubicBezTo>
                <a:lnTo>
                  <a:pt x="127" y="763"/>
                </a:lnTo>
                <a:lnTo>
                  <a:pt x="1651" y="763"/>
                </a:lnTo>
                <a:lnTo>
                  <a:pt x="1652" y="763"/>
                </a:lnTo>
                <a:cubicBezTo>
                  <a:pt x="1652" y="741"/>
                  <a:pt x="1658" y="719"/>
                  <a:pt x="1669" y="699"/>
                </a:cubicBezTo>
                <a:cubicBezTo>
                  <a:pt x="1680" y="680"/>
                  <a:pt x="1696" y="664"/>
                  <a:pt x="1715" y="653"/>
                </a:cubicBezTo>
                <a:cubicBezTo>
                  <a:pt x="1735" y="642"/>
                  <a:pt x="1757" y="636"/>
                  <a:pt x="1779" y="636"/>
                </a:cubicBezTo>
                <a:lnTo>
                  <a:pt x="1779" y="127"/>
                </a:lnTo>
                <a:lnTo>
                  <a:pt x="1779" y="127"/>
                </a:lnTo>
                <a:cubicBezTo>
                  <a:pt x="1757" y="127"/>
                  <a:pt x="1735" y="121"/>
                  <a:pt x="1715" y="110"/>
                </a:cubicBezTo>
                <a:cubicBezTo>
                  <a:pt x="1696" y="99"/>
                  <a:pt x="1680" y="83"/>
                  <a:pt x="1669" y="64"/>
                </a:cubicBezTo>
                <a:cubicBezTo>
                  <a:pt x="1658" y="44"/>
                  <a:pt x="1652" y="22"/>
                  <a:pt x="1652" y="0"/>
                </a:cubicBezTo>
                <a:lnTo>
                  <a:pt x="127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6126480" y="2194560"/>
            <a:ext cx="640080" cy="274320"/>
          </a:xfrm>
          <a:custGeom>
            <a:avLst/>
            <a:gdLst/>
            <a:ahLst/>
            <a:rect l="0" t="0" r="r" b="b"/>
            <a:pathLst>
              <a:path w="1780" h="764">
                <a:moveTo>
                  <a:pt x="127" y="0"/>
                </a:moveTo>
                <a:lnTo>
                  <a:pt x="127" y="0"/>
                </a:lnTo>
                <a:cubicBezTo>
                  <a:pt x="127" y="22"/>
                  <a:pt x="121" y="44"/>
                  <a:pt x="110" y="64"/>
                </a:cubicBezTo>
                <a:cubicBezTo>
                  <a:pt x="99" y="83"/>
                  <a:pt x="83" y="99"/>
                  <a:pt x="64" y="110"/>
                </a:cubicBezTo>
                <a:cubicBezTo>
                  <a:pt x="44" y="121"/>
                  <a:pt x="22" y="127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22" y="636"/>
                  <a:pt x="44" y="642"/>
                  <a:pt x="64" y="653"/>
                </a:cubicBezTo>
                <a:cubicBezTo>
                  <a:pt x="83" y="664"/>
                  <a:pt x="99" y="680"/>
                  <a:pt x="110" y="699"/>
                </a:cubicBezTo>
                <a:cubicBezTo>
                  <a:pt x="121" y="719"/>
                  <a:pt x="127" y="741"/>
                  <a:pt x="127" y="763"/>
                </a:cubicBezTo>
                <a:lnTo>
                  <a:pt x="127" y="763"/>
                </a:lnTo>
                <a:lnTo>
                  <a:pt x="1651" y="763"/>
                </a:lnTo>
                <a:lnTo>
                  <a:pt x="1652" y="763"/>
                </a:lnTo>
                <a:cubicBezTo>
                  <a:pt x="1652" y="741"/>
                  <a:pt x="1658" y="719"/>
                  <a:pt x="1669" y="699"/>
                </a:cubicBezTo>
                <a:cubicBezTo>
                  <a:pt x="1680" y="680"/>
                  <a:pt x="1696" y="664"/>
                  <a:pt x="1715" y="653"/>
                </a:cubicBezTo>
                <a:cubicBezTo>
                  <a:pt x="1735" y="642"/>
                  <a:pt x="1757" y="636"/>
                  <a:pt x="1779" y="636"/>
                </a:cubicBezTo>
                <a:lnTo>
                  <a:pt x="1779" y="127"/>
                </a:lnTo>
                <a:lnTo>
                  <a:pt x="1779" y="127"/>
                </a:lnTo>
                <a:cubicBezTo>
                  <a:pt x="1757" y="127"/>
                  <a:pt x="1735" y="121"/>
                  <a:pt x="1715" y="110"/>
                </a:cubicBezTo>
                <a:cubicBezTo>
                  <a:pt x="1696" y="99"/>
                  <a:pt x="1680" y="83"/>
                  <a:pt x="1669" y="64"/>
                </a:cubicBezTo>
                <a:cubicBezTo>
                  <a:pt x="1658" y="44"/>
                  <a:pt x="1652" y="22"/>
                  <a:pt x="1652" y="0"/>
                </a:cubicBezTo>
                <a:lnTo>
                  <a:pt x="127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7040880" y="3108960"/>
            <a:ext cx="1371600" cy="82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New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Line 13"/>
          <p:cNvSpPr/>
          <p:nvPr/>
        </p:nvSpPr>
        <p:spPr>
          <a:xfrm>
            <a:off x="7680960" y="237744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4"/>
          <p:cNvSpPr/>
          <p:nvPr/>
        </p:nvSpPr>
        <p:spPr>
          <a:xfrm flipH="1">
            <a:off x="5852160" y="3566160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5"/>
          <p:cNvSpPr/>
          <p:nvPr/>
        </p:nvSpPr>
        <p:spPr>
          <a:xfrm>
            <a:off x="6217920" y="3200400"/>
            <a:ext cx="640080" cy="274320"/>
          </a:xfrm>
          <a:custGeom>
            <a:avLst/>
            <a:gdLst/>
            <a:ahLst/>
            <a:rect l="0" t="0" r="r" b="b"/>
            <a:pathLst>
              <a:path w="1780" h="764">
                <a:moveTo>
                  <a:pt x="127" y="0"/>
                </a:moveTo>
                <a:lnTo>
                  <a:pt x="127" y="0"/>
                </a:lnTo>
                <a:cubicBezTo>
                  <a:pt x="127" y="22"/>
                  <a:pt x="121" y="44"/>
                  <a:pt x="110" y="64"/>
                </a:cubicBezTo>
                <a:cubicBezTo>
                  <a:pt x="99" y="83"/>
                  <a:pt x="83" y="99"/>
                  <a:pt x="64" y="110"/>
                </a:cubicBezTo>
                <a:cubicBezTo>
                  <a:pt x="44" y="121"/>
                  <a:pt x="22" y="127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22" y="636"/>
                  <a:pt x="44" y="642"/>
                  <a:pt x="64" y="653"/>
                </a:cubicBezTo>
                <a:cubicBezTo>
                  <a:pt x="83" y="664"/>
                  <a:pt x="99" y="680"/>
                  <a:pt x="110" y="699"/>
                </a:cubicBezTo>
                <a:cubicBezTo>
                  <a:pt x="121" y="719"/>
                  <a:pt x="127" y="741"/>
                  <a:pt x="127" y="763"/>
                </a:cubicBezTo>
                <a:lnTo>
                  <a:pt x="127" y="763"/>
                </a:lnTo>
                <a:lnTo>
                  <a:pt x="1651" y="763"/>
                </a:lnTo>
                <a:lnTo>
                  <a:pt x="1652" y="763"/>
                </a:lnTo>
                <a:cubicBezTo>
                  <a:pt x="1652" y="741"/>
                  <a:pt x="1658" y="719"/>
                  <a:pt x="1669" y="699"/>
                </a:cubicBezTo>
                <a:cubicBezTo>
                  <a:pt x="1680" y="680"/>
                  <a:pt x="1696" y="664"/>
                  <a:pt x="1715" y="653"/>
                </a:cubicBezTo>
                <a:cubicBezTo>
                  <a:pt x="1735" y="642"/>
                  <a:pt x="1757" y="636"/>
                  <a:pt x="1779" y="636"/>
                </a:cubicBezTo>
                <a:lnTo>
                  <a:pt x="1779" y="127"/>
                </a:lnTo>
                <a:lnTo>
                  <a:pt x="1779" y="127"/>
                </a:lnTo>
                <a:cubicBezTo>
                  <a:pt x="1757" y="127"/>
                  <a:pt x="1735" y="121"/>
                  <a:pt x="1715" y="110"/>
                </a:cubicBezTo>
                <a:cubicBezTo>
                  <a:pt x="1696" y="99"/>
                  <a:pt x="1680" y="83"/>
                  <a:pt x="1669" y="64"/>
                </a:cubicBezTo>
                <a:cubicBezTo>
                  <a:pt x="1658" y="44"/>
                  <a:pt x="1652" y="22"/>
                  <a:pt x="1652" y="0"/>
                </a:cubicBezTo>
                <a:lnTo>
                  <a:pt x="127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AdML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4663440" y="3017520"/>
            <a:ext cx="11887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Hypothesis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chart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Line 17"/>
          <p:cNvSpPr/>
          <p:nvPr/>
        </p:nvSpPr>
        <p:spPr>
          <a:xfrm flipH="1">
            <a:off x="3840480" y="365760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8"/>
          <p:cNvSpPr/>
          <p:nvPr/>
        </p:nvSpPr>
        <p:spPr>
          <a:xfrm>
            <a:off x="2651760" y="3108960"/>
            <a:ext cx="118872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Str</a:t>
            </a:r>
            <a:r>
              <a:rPr b="0" lang="en-US" sz="1800" spc="-1" strike="noStrike">
                <a:latin typeface="Arial"/>
              </a:rPr>
              <a:t>ate</a:t>
            </a:r>
            <a:r>
              <a:rPr b="0" lang="en-US" sz="1800" spc="-1" strike="noStrike">
                <a:latin typeface="Arial"/>
              </a:rPr>
              <a:t>gy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Line 19"/>
          <p:cNvSpPr/>
          <p:nvPr/>
        </p:nvSpPr>
        <p:spPr>
          <a:xfrm flipH="1">
            <a:off x="1645920" y="365760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0"/>
          <p:cNvSpPr/>
          <p:nvPr/>
        </p:nvSpPr>
        <p:spPr>
          <a:xfrm>
            <a:off x="548640" y="3108960"/>
            <a:ext cx="1097280" cy="10972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Exe</a:t>
            </a:r>
            <a:r>
              <a:rPr b="0" lang="en-US" sz="1800" spc="-1" strike="noStrike">
                <a:latin typeface="Arial"/>
              </a:rPr>
              <a:t>cuti</a:t>
            </a:r>
            <a:r>
              <a:rPr b="0" lang="en-US" sz="1800" spc="-1" strike="noStrike">
                <a:latin typeface="Arial"/>
              </a:rPr>
              <a:t>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Line 21"/>
          <p:cNvSpPr/>
          <p:nvPr/>
        </p:nvSpPr>
        <p:spPr>
          <a:xfrm>
            <a:off x="1097280" y="420624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2"/>
          <p:cNvSpPr/>
          <p:nvPr/>
        </p:nvSpPr>
        <p:spPr>
          <a:xfrm>
            <a:off x="401760" y="4754880"/>
            <a:ext cx="137160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80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1" name="CustomShape 24"/>
          <p:cNvSpPr/>
          <p:nvPr/>
        </p:nvSpPr>
        <p:spPr>
          <a:xfrm>
            <a:off x="3108960" y="4754880"/>
            <a:ext cx="640080" cy="274320"/>
          </a:xfrm>
          <a:custGeom>
            <a:avLst/>
            <a:gdLst/>
            <a:ahLst/>
            <a:rect l="0" t="0" r="r" b="b"/>
            <a:pathLst>
              <a:path w="1780" h="764">
                <a:moveTo>
                  <a:pt x="127" y="0"/>
                </a:moveTo>
                <a:lnTo>
                  <a:pt x="127" y="0"/>
                </a:lnTo>
                <a:cubicBezTo>
                  <a:pt x="127" y="22"/>
                  <a:pt x="121" y="44"/>
                  <a:pt x="110" y="64"/>
                </a:cubicBezTo>
                <a:cubicBezTo>
                  <a:pt x="99" y="83"/>
                  <a:pt x="83" y="99"/>
                  <a:pt x="64" y="110"/>
                </a:cubicBezTo>
                <a:cubicBezTo>
                  <a:pt x="44" y="121"/>
                  <a:pt x="22" y="127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22" y="636"/>
                  <a:pt x="44" y="642"/>
                  <a:pt x="64" y="653"/>
                </a:cubicBezTo>
                <a:cubicBezTo>
                  <a:pt x="83" y="664"/>
                  <a:pt x="99" y="680"/>
                  <a:pt x="110" y="699"/>
                </a:cubicBezTo>
                <a:cubicBezTo>
                  <a:pt x="121" y="719"/>
                  <a:pt x="127" y="741"/>
                  <a:pt x="127" y="763"/>
                </a:cubicBezTo>
                <a:lnTo>
                  <a:pt x="127" y="763"/>
                </a:lnTo>
                <a:lnTo>
                  <a:pt x="1651" y="763"/>
                </a:lnTo>
                <a:lnTo>
                  <a:pt x="1652" y="763"/>
                </a:lnTo>
                <a:cubicBezTo>
                  <a:pt x="1652" y="741"/>
                  <a:pt x="1658" y="719"/>
                  <a:pt x="1669" y="699"/>
                </a:cubicBezTo>
                <a:cubicBezTo>
                  <a:pt x="1680" y="680"/>
                  <a:pt x="1696" y="664"/>
                  <a:pt x="1715" y="653"/>
                </a:cubicBezTo>
                <a:cubicBezTo>
                  <a:pt x="1735" y="642"/>
                  <a:pt x="1757" y="636"/>
                  <a:pt x="1779" y="636"/>
                </a:cubicBezTo>
                <a:lnTo>
                  <a:pt x="1779" y="127"/>
                </a:lnTo>
                <a:lnTo>
                  <a:pt x="1779" y="127"/>
                </a:lnTo>
                <a:cubicBezTo>
                  <a:pt x="1757" y="127"/>
                  <a:pt x="1735" y="121"/>
                  <a:pt x="1715" y="110"/>
                </a:cubicBezTo>
                <a:cubicBezTo>
                  <a:pt x="1696" y="99"/>
                  <a:pt x="1680" y="83"/>
                  <a:pt x="1669" y="64"/>
                </a:cubicBezTo>
                <a:cubicBezTo>
                  <a:pt x="1658" y="44"/>
                  <a:pt x="1652" y="22"/>
                  <a:pt x="1652" y="0"/>
                </a:cubicBezTo>
                <a:lnTo>
                  <a:pt x="127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AdML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25"/>
          <p:cNvSpPr/>
          <p:nvPr/>
        </p:nvSpPr>
        <p:spPr>
          <a:xfrm>
            <a:off x="2743200" y="5120640"/>
            <a:ext cx="1463040" cy="274320"/>
          </a:xfrm>
          <a:custGeom>
            <a:avLst/>
            <a:gdLst/>
            <a:ahLst/>
            <a:rect l="0" t="0" r="r" b="b"/>
            <a:pathLst>
              <a:path w="4066" h="764">
                <a:moveTo>
                  <a:pt x="127" y="0"/>
                </a:moveTo>
                <a:lnTo>
                  <a:pt x="127" y="0"/>
                </a:lnTo>
                <a:cubicBezTo>
                  <a:pt x="127" y="22"/>
                  <a:pt x="121" y="44"/>
                  <a:pt x="110" y="64"/>
                </a:cubicBezTo>
                <a:cubicBezTo>
                  <a:pt x="99" y="83"/>
                  <a:pt x="83" y="99"/>
                  <a:pt x="64" y="110"/>
                </a:cubicBezTo>
                <a:cubicBezTo>
                  <a:pt x="44" y="121"/>
                  <a:pt x="22" y="127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22" y="636"/>
                  <a:pt x="44" y="642"/>
                  <a:pt x="64" y="653"/>
                </a:cubicBezTo>
                <a:cubicBezTo>
                  <a:pt x="83" y="664"/>
                  <a:pt x="99" y="680"/>
                  <a:pt x="110" y="699"/>
                </a:cubicBezTo>
                <a:cubicBezTo>
                  <a:pt x="121" y="719"/>
                  <a:pt x="127" y="741"/>
                  <a:pt x="127" y="763"/>
                </a:cubicBezTo>
                <a:lnTo>
                  <a:pt x="127" y="763"/>
                </a:lnTo>
                <a:lnTo>
                  <a:pt x="3937" y="763"/>
                </a:lnTo>
                <a:lnTo>
                  <a:pt x="3938" y="763"/>
                </a:lnTo>
                <a:cubicBezTo>
                  <a:pt x="3938" y="741"/>
                  <a:pt x="3944" y="719"/>
                  <a:pt x="3955" y="699"/>
                </a:cubicBezTo>
                <a:cubicBezTo>
                  <a:pt x="3966" y="680"/>
                  <a:pt x="3982" y="664"/>
                  <a:pt x="4001" y="653"/>
                </a:cubicBezTo>
                <a:cubicBezTo>
                  <a:pt x="4021" y="642"/>
                  <a:pt x="4043" y="636"/>
                  <a:pt x="4065" y="636"/>
                </a:cubicBezTo>
                <a:lnTo>
                  <a:pt x="4065" y="127"/>
                </a:lnTo>
                <a:lnTo>
                  <a:pt x="4065" y="127"/>
                </a:lnTo>
                <a:cubicBezTo>
                  <a:pt x="4043" y="127"/>
                  <a:pt x="4021" y="121"/>
                  <a:pt x="4001" y="110"/>
                </a:cubicBezTo>
                <a:cubicBezTo>
                  <a:pt x="3982" y="99"/>
                  <a:pt x="3966" y="83"/>
                  <a:pt x="3955" y="64"/>
                </a:cubicBezTo>
                <a:cubicBezTo>
                  <a:pt x="3944" y="44"/>
                  <a:pt x="3938" y="22"/>
                  <a:pt x="3938" y="0"/>
                </a:cubicBezTo>
                <a:lnTo>
                  <a:pt x="127" y="0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Correcti</a:t>
            </a:r>
            <a:r>
              <a:rPr b="0" lang="en-US" sz="1800" spc="-1" strike="noStrike">
                <a:latin typeface="Arial"/>
              </a:rPr>
              <a:t>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Methodology improvement schedule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Automation of the tasks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57156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Improvement of the algorithm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6639120" y="13680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Cloud deployment for security and efficiency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50400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Opportunities to create new solutions and products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8" name="TextShape 6"/>
          <p:cNvSpPr txBox="1"/>
          <p:nvPr/>
        </p:nvSpPr>
        <p:spPr>
          <a:xfrm>
            <a:off x="357156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Super db that will be enriched with decision making facts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9" name="TextShape 7"/>
          <p:cNvSpPr txBox="1"/>
          <p:nvPr/>
        </p:nvSpPr>
        <p:spPr>
          <a:xfrm>
            <a:off x="6639120" y="30855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Availability with scalability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Example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737360"/>
            <a:ext cx="16459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Cnpj Public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3"/>
          <p:cNvSpPr/>
          <p:nvPr/>
        </p:nvSpPr>
        <p:spPr>
          <a:xfrm>
            <a:off x="2103120" y="210312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3108960" y="1737360"/>
            <a:ext cx="16459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Enriching w/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economic data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754880" y="210312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5577840" y="1737360"/>
            <a:ext cx="16459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Enriching w/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owner’s data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Line 7"/>
          <p:cNvSpPr/>
          <p:nvPr/>
        </p:nvSpPr>
        <p:spPr>
          <a:xfrm>
            <a:off x="6400800" y="2377440"/>
            <a:ext cx="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5669280" y="3017520"/>
            <a:ext cx="155448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Personality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Demographics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Social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>
            <a:off x="6492240" y="374904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5669280" y="4572000"/>
            <a:ext cx="16459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Loan qualified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lead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2020-10-19T13:10:44Z</dcterms:created>
  <dc:creator/>
  <dc:description/>
  <dc:language>en-US</dc:language>
  <cp:lastModifiedBy/>
  <dcterms:modified xsi:type="dcterms:W3CDTF">2020-10-19T14:33:36Z</dcterms:modified>
  <cp:revision>2</cp:revision>
  <dc:subject/>
  <dc:title>Bright Blue</dc:title>
</cp:coreProperties>
</file>