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Jc penny macy's apple store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4/21/2013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4/21/2013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4/21/2013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nicspirit.com/blog/2012/01/16/cosine-similarity-euclidean-distanc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nicspirit.com/blog/2012/01/16/cosine-similarity-euclidean-distanc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elp.com/dataset_challenge/" TargetMode="External"/><Relationship Id="rId5" Type="http://schemas.openxmlformats.org/officeDocument/2006/relationships/hyperlink" Target="http://sentiwordnet.isti.cnr.it/" TargetMode="External"/><Relationship Id="rId4" Type="http://schemas.openxmlformats.org/officeDocument/2006/relationships/hyperlink" Target="http://cosmal.ucsd.edu/cal/pubs/simop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914400"/>
            <a:ext cx="7772400" cy="220979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4400" dirty="0"/>
              <a:t>RMatcher</a:t>
            </a:r>
          </a:p>
          <a:p>
            <a:pPr lvl="0" algn="ctr" rtl="0">
              <a:buNone/>
            </a:pPr>
            <a:r>
              <a:rPr lang="en" sz="4400" dirty="0"/>
              <a:t>Recommendation Engine</a:t>
            </a:r>
          </a:p>
          <a:p>
            <a:pPr algn="ctr">
              <a:buNone/>
            </a:pPr>
            <a:r>
              <a:rPr lang="en" sz="4400" dirty="0"/>
              <a:t> on the Yelp Dataset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143000" y="3886200"/>
            <a:ext cx="51054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dirty="0" smtClean="0"/>
              <a:t>Ameen </a:t>
            </a:r>
            <a:r>
              <a:rPr lang="en" dirty="0"/>
              <a:t>Askar </a:t>
            </a:r>
            <a:endParaRPr lang="en" dirty="0" smtClean="0"/>
          </a:p>
          <a:p>
            <a:pPr lvl="0" algn="l" rtl="0">
              <a:buNone/>
            </a:pPr>
            <a:r>
              <a:rPr lang="en" dirty="0" smtClean="0"/>
              <a:t>Joon-Sub </a:t>
            </a:r>
            <a:r>
              <a:rPr lang="en" dirty="0"/>
              <a:t>Chung</a:t>
            </a:r>
          </a:p>
          <a:p>
            <a:endParaRPr dirty="0"/>
          </a:p>
        </p:txBody>
      </p:sp>
      <p:sp>
        <p:nvSpPr>
          <p:cNvPr id="4" name="Shape 24"/>
          <p:cNvSpPr txBox="1">
            <a:spLocks/>
          </p:cNvSpPr>
          <p:nvPr/>
        </p:nvSpPr>
        <p:spPr>
          <a:xfrm>
            <a:off x="1143000" y="5105400"/>
            <a:ext cx="5105400" cy="609600"/>
          </a:xfrm>
          <a:prstGeom prst="rect">
            <a:avLst/>
          </a:prstGeom>
        </p:spPr>
        <p:txBody>
          <a:bodyPr vert="horz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April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22, 2013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971800" y="2971800"/>
            <a:ext cx="2743199" cy="68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7318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Motivation / Background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000" dirty="0"/>
              <a:t>Users searching for businesses and restaurants: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IR systems help narrow down results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Users want places they would like</a:t>
            </a:r>
          </a:p>
          <a:p>
            <a:endParaRPr sz="2000" dirty="0"/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000" dirty="0"/>
              <a:t>Users may have similar tastes</a:t>
            </a:r>
          </a:p>
          <a:p>
            <a:endParaRPr sz="2000" dirty="0"/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000" dirty="0"/>
              <a:t>Methods to generate similarity scores: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Jaccard's Index		(Binary Data)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Pearson Correlation (Non-Binary Data</a:t>
            </a:r>
            <a:r>
              <a:rPr lang="en" sz="2000" dirty="0" smtClean="0">
                <a:solidFill>
                  <a:schemeClr val="tx1"/>
                </a:solidFill>
              </a:rPr>
              <a:t>)</a:t>
            </a:r>
          </a:p>
          <a:p>
            <a:pPr marL="914400" lvl="1" indent="-381000" rtl="0">
              <a:buClr>
                <a:schemeClr val="dk1"/>
              </a:buClr>
              <a:buSzPct val="80000"/>
              <a:buNone/>
            </a:pPr>
            <a:endParaRPr sz="2000" dirty="0">
              <a:solidFill>
                <a:schemeClr val="tx1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000" dirty="0"/>
              <a:t>Yelp Dataset is provided for academic research</a:t>
            </a:r>
          </a:p>
          <a:p>
            <a:endParaRPr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7318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The Problem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000" dirty="0"/>
              <a:t>RMatcher, a recommendation engine: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Input: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sz="2000" dirty="0"/>
              <a:t>Users' ratings and reviews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sz="2000" dirty="0"/>
              <a:t>Business categories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sz="2000" dirty="0"/>
              <a:t>Check-Ins data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Output: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sz="2000" dirty="0"/>
              <a:t>a set of recommendations for each user</a:t>
            </a:r>
          </a:p>
          <a:p>
            <a:endParaRPr sz="2000" dirty="0"/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000" dirty="0"/>
              <a:t>Benchmarks: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Precision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Recall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Validity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556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Baseline Solution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000" dirty="0"/>
              <a:t>Pearson Correlation Coefficient based on users' ratings: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Will find how similar two users are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Recommendations obtained from high rated businesses from similar </a:t>
            </a:r>
            <a:r>
              <a:rPr lang="en" sz="2000" dirty="0" smtClean="0">
                <a:solidFill>
                  <a:schemeClr val="tx1"/>
                </a:solidFill>
              </a:rPr>
              <a:t>users</a:t>
            </a:r>
            <a:endParaRPr dirty="0">
              <a:solidFill>
                <a:schemeClr val="tx1"/>
              </a:solidFill>
            </a:endParaRP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dirty="0"/>
          </a:p>
          <a:p>
            <a:pPr lvl="0" rtl="0">
              <a:buNone/>
            </a:pPr>
            <a:r>
              <a:rPr lang="en" sz="1100" u="sng" dirty="0">
                <a:hlinkClick r:id="rId3"/>
              </a:rPr>
              <a:t>https://www.bionicspirit.com/blog/2012/01/16/cosine-similarity-euclidean-distance.html</a:t>
            </a:r>
          </a:p>
          <a:p>
            <a:endParaRPr dirty="0"/>
          </a:p>
          <a:p>
            <a:endParaRPr dirty="0"/>
          </a:p>
        </p:txBody>
      </p:sp>
      <p:sp>
        <p:nvSpPr>
          <p:cNvPr id="43" name="Shape 43"/>
          <p:cNvSpPr/>
          <p:nvPr/>
        </p:nvSpPr>
        <p:spPr>
          <a:xfrm>
            <a:off x="2362787" y="3514725"/>
            <a:ext cx="3762375" cy="21145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7318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A Smarter Recommendation Engine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/>
              <a:t>Will use Pearson Correlation as well.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/>
              <a:t>But, will investigate using more parameters:</a:t>
            </a:r>
          </a:p>
          <a:p>
            <a:endParaRPr sz="2000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Sentiment Scoring of the reviews to enhance the stars ratings</a:t>
            </a:r>
          </a:p>
          <a:p>
            <a:endParaRPr sz="2000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Different weights for different users</a:t>
            </a:r>
          </a:p>
          <a:p>
            <a:endParaRPr sz="2000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Check-Ins data for each business</a:t>
            </a:r>
          </a:p>
          <a:p>
            <a:endParaRPr sz="2000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Categories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556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Simulation Data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/>
              <a:t>Yelp DataSet sample from Phoenix, AZ: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11,537 businesses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8,282 checkin sets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43,873 users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229,907 reviews</a:t>
            </a:r>
          </a:p>
          <a:p>
            <a:pPr>
              <a:buNone/>
            </a:pPr>
            <a:endParaRPr sz="2000" dirty="0"/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000" dirty="0"/>
              <a:t>A quick look reveals the importance of user weighting: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Max user ratings: 5807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Average reviews: 38 per user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One user has 17 ratings with average stars of 0</a:t>
            </a:r>
          </a:p>
          <a:p>
            <a:endParaRPr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556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Testing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/>
              <a:t>Select an initial set of user ratings: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Compare with baseline method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Check for: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sz="2000" dirty="0"/>
              <a:t>Precision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sz="2000" dirty="0" smtClean="0"/>
              <a:t>Recall</a:t>
            </a:r>
          </a:p>
          <a:p>
            <a:pPr marL="1371600" lvl="2" indent="-381000" rtl="0">
              <a:buClr>
                <a:schemeClr val="dk1"/>
              </a:buClr>
              <a:buSzPct val="80000"/>
              <a:buNone/>
            </a:pPr>
            <a:endParaRPr lang="en" sz="2000" dirty="0"/>
          </a:p>
          <a:p>
            <a:endParaRPr sz="2000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/>
              <a:t>Some recommendation will be valid but the user never reviewed: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tx1"/>
                </a:solidFill>
              </a:rPr>
              <a:t>Will be subjectively reviewed and included as: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sz="2000" dirty="0"/>
              <a:t>Validity rate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556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Milestones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085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/>
              <a:t>4/26 	Parse Yelp JSON data into relational DB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/>
              <a:t>Identify a testing set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/>
              <a:t>More Research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/>
              <a:t>5/3       Basic pearson correlation Implementation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/>
              <a:t>Sentiment scoring for reviews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/>
              <a:t>5/10     Implement our recommendation engine based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/>
              <a:t>on Pearson correlation of ratings,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/>
              <a:t>sentiment scoring, categories, and check-ins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/>
              <a:t>5/17 	Compare results to baseline method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/>
              <a:t>Optimize weights for higher accuracy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/>
              <a:t>5/24     Cleanup code and results output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/>
              <a:t>Final Report &amp; Presentation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556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References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56249"/>
              <a:buFont typeface="Arial"/>
              <a:buChar char="•"/>
            </a:pPr>
            <a:r>
              <a:rPr lang="en" sz="1500" dirty="0" smtClean="0">
                <a:solidFill>
                  <a:srgbClr val="000000"/>
                </a:solidFill>
              </a:rPr>
              <a:t>Pearson Correlation: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56249"/>
              <a:buNone/>
            </a:pPr>
            <a:r>
              <a:rPr lang="en" sz="1400" dirty="0" smtClean="0">
                <a:solidFill>
                  <a:srgbClr val="000000"/>
                </a:solidFill>
              </a:rPr>
              <a:t> 		</a:t>
            </a:r>
            <a:r>
              <a:rPr lang="en" sz="1400" dirty="0" smtClean="0">
                <a:solidFill>
                  <a:srgbClr val="000000"/>
                </a:solidFill>
                <a:hlinkClick r:id="rId3"/>
              </a:rPr>
              <a:t>https://www.bionicspirit.com/blog/2012/01/16/cosine-similarity-euclidean-distance.html</a:t>
            </a:r>
            <a:r>
              <a:rPr lang="en" sz="14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endParaRPr dirty="0"/>
          </a:p>
          <a:p>
            <a:pPr marL="457200" lvl="0" indent="-32385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500" dirty="0"/>
              <a:t>Learning content similarity for music </a:t>
            </a:r>
            <a:r>
              <a:rPr lang="en" sz="1500" dirty="0" smtClean="0"/>
              <a:t>recommendation:</a:t>
            </a:r>
          </a:p>
          <a:p>
            <a:pPr marL="457200" lvl="0" indent="-323850">
              <a:buClr>
                <a:schemeClr val="dk1"/>
              </a:buClr>
              <a:buSzPct val="166666"/>
              <a:buNone/>
            </a:pPr>
            <a:r>
              <a:rPr lang="en" sz="1400" dirty="0" smtClean="0">
                <a:solidFill>
                  <a:srgbClr val="000000"/>
                </a:solidFill>
              </a:rPr>
              <a:t> 		</a:t>
            </a:r>
            <a:r>
              <a:rPr lang="en" sz="1400" u="sng" dirty="0" smtClean="0">
                <a:solidFill>
                  <a:schemeClr val="hlink"/>
                </a:solidFill>
                <a:hlinkClick r:id="rId4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4"/>
              </a:rPr>
              <a:t>://cosmal.ucsd.edu/cal/pubs/simopt.pdf</a:t>
            </a:r>
          </a:p>
          <a:p>
            <a:pPr>
              <a:buNone/>
            </a:pPr>
            <a:endParaRPr dirty="0"/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500" dirty="0">
                <a:solidFill>
                  <a:srgbClr val="000000"/>
                </a:solidFill>
              </a:rPr>
              <a:t>SentiWorld: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dirty="0">
                <a:solidFill>
                  <a:srgbClr val="000000"/>
                </a:solidFill>
              </a:rPr>
              <a:t> </a:t>
            </a:r>
            <a:r>
              <a:rPr lang="en" sz="1500" dirty="0" smtClean="0">
                <a:solidFill>
                  <a:srgbClr val="000000"/>
                </a:solidFill>
              </a:rPr>
              <a:t>		</a:t>
            </a:r>
            <a:r>
              <a:rPr lang="en" sz="1400" u="sng" dirty="0" smtClean="0">
                <a:solidFill>
                  <a:srgbClr val="1155CC"/>
                </a:solidFill>
                <a:hlinkClick r:id="rId5"/>
              </a:rPr>
              <a:t>http</a:t>
            </a:r>
            <a:r>
              <a:rPr lang="en" sz="1400" u="sng" dirty="0">
                <a:solidFill>
                  <a:srgbClr val="1155CC"/>
                </a:solidFill>
                <a:hlinkClick r:id="rId5"/>
              </a:rPr>
              <a:t>://sentiwordnet.isti.cnr.it</a:t>
            </a:r>
            <a:r>
              <a:rPr lang="en" sz="1400" u="sng" dirty="0" smtClean="0">
                <a:solidFill>
                  <a:srgbClr val="1155CC"/>
                </a:solidFill>
                <a:hlinkClick r:id="rId5"/>
              </a:rPr>
              <a:t>/</a:t>
            </a:r>
          </a:p>
          <a:p>
            <a:pPr>
              <a:buNone/>
            </a:pPr>
            <a:endParaRPr lang="en-US" sz="1400" dirty="0" smtClean="0"/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Yelp Data Set: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None/>
            </a:pPr>
            <a:r>
              <a:rPr lang="en" sz="1400" dirty="0" smtClean="0">
                <a:solidFill>
                  <a:srgbClr val="000000"/>
                </a:solidFill>
              </a:rPr>
              <a:t> 		</a:t>
            </a:r>
            <a:r>
              <a:rPr lang="en-US" sz="1400" dirty="0" smtClean="0">
                <a:hlinkClick r:id="rId6"/>
              </a:rPr>
              <a:t>https</a:t>
            </a:r>
            <a:r>
              <a:rPr lang="en-US" sz="1400" dirty="0" smtClean="0">
                <a:hlinkClick r:id="rId6"/>
              </a:rPr>
              <a:t>://www.yelp.com/dataset_challenge/</a:t>
            </a:r>
            <a:endParaRPr lang="en" sz="1400" u="sng" dirty="0">
              <a:solidFill>
                <a:srgbClr val="1155CC"/>
              </a:solidFill>
              <a:hlinkClick r:id="rId5"/>
            </a:endParaRP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</TotalTime>
  <Words>257</Words>
  <Application>Microsoft Office PowerPoint</Application>
  <PresentationFormat>On-screen Show (4:3)</PresentationFormat>
  <Paragraphs>104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RMatcher Recommendation Engine  on the Yelp Dataset</vt:lpstr>
      <vt:lpstr>Motivation / Background</vt:lpstr>
      <vt:lpstr>The Problem</vt:lpstr>
      <vt:lpstr>Baseline Solution</vt:lpstr>
      <vt:lpstr>A Smarter Recommendation Engine</vt:lpstr>
      <vt:lpstr>Simulation Data</vt:lpstr>
      <vt:lpstr>Testing</vt:lpstr>
      <vt:lpstr>Milestones</vt:lpstr>
      <vt:lpstr>References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RMatcher Recommendation Engine  on the Yelp Dataset</dc:title>
  <cp:lastModifiedBy>Ameen</cp:lastModifiedBy>
  <cp:revision>4</cp:revision>
  <dcterms:modified xsi:type="dcterms:W3CDTF">2013-04-22T03:54:39Z</dcterms:modified>
</cp:coreProperties>
</file>