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7259-CA8B-B945-D61F-574F32FD0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2A0CFA-B270-4B1A-340F-D221B461B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3EB89-9746-4C66-FFB1-0D96B96DFDCF}"/>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F7F63796-529F-0029-7C00-5FE46732F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AA894-88EE-17E0-58FA-CEBC260416F2}"/>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246362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7FAF-F45A-8748-4410-79D043810F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0244E-3FB5-5E10-52B3-983C5D753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DCA2B-34E7-8CA4-F592-DFC8F0A17D42}"/>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0D35B2F4-45E5-767C-B9D7-C56B4D929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47244-8458-DE65-5B75-4471D55B85C5}"/>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111481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9665E-1909-C1EC-D472-69BC935E6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F8F24-3443-4862-67B1-F486AA9D8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8107E-37DC-8594-3A3D-6052A4086ED2}"/>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00C0DD3C-BB72-0247-F115-60138699C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C4A02-2D0C-8070-98AC-84FE1C569F30}"/>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49407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4594-4014-9D05-5E0E-8FC5A02CE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A369B-AA0C-6DC2-75D9-8D6659BE6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9EDB1-1AA4-73B6-4259-11A48ABFB5AD}"/>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F2B26057-F8B5-D89F-FAC0-3027C062A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BD320-9D9E-0B13-0BE0-4215DCFA196F}"/>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19074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562C-DCC2-B69B-01FD-52ECF619F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0F1B6-D386-CAF4-62B2-BBB9DAD14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47E27C-602F-FECC-6E76-3AD8E8E53FA8}"/>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0AAB9A2B-86F7-3BA0-BC96-D4F2025E8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14147-B40F-E854-C20C-E76AA57A6E13}"/>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42688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FA43-68FA-49DF-67DF-2A0DE8B4F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4C69D-5AB0-5550-3326-087891D2A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069835-0984-B718-E6A9-83E73E982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C2E460-1E23-CA98-6D34-A8EB8A8647BE}"/>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6" name="Footer Placeholder 5">
            <a:extLst>
              <a:ext uri="{FF2B5EF4-FFF2-40B4-BE49-F238E27FC236}">
                <a16:creationId xmlns:a16="http://schemas.microsoft.com/office/drawing/2014/main" id="{5873FAD0-7339-FC75-80FF-A3E881014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65805-6228-0FCB-EB48-5B091E3C4326}"/>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393396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114-DDBF-3C2E-3F19-6B4776B7DF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D9F56-B143-369A-1F6B-FE7BA7489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C8CC8-32DE-9C8D-1DD2-102EC7628E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51CC50-9F86-80D5-FF18-B8DBEAD18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425A0-84D2-F094-EC95-3C04D94472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E4258-3CA2-C0AB-8110-252EB1BEA8DD}"/>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8" name="Footer Placeholder 7">
            <a:extLst>
              <a:ext uri="{FF2B5EF4-FFF2-40B4-BE49-F238E27FC236}">
                <a16:creationId xmlns:a16="http://schemas.microsoft.com/office/drawing/2014/main" id="{E06409C5-B6B8-9D7A-D8FC-9628F8309C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DC8779-00F3-7DDB-3C9E-A48F28077955}"/>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9721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AA82-DA8B-6B10-15F7-1A8A3C5A35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7DF25-7BAB-F268-15AE-FA0CB20FCD25}"/>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4" name="Footer Placeholder 3">
            <a:extLst>
              <a:ext uri="{FF2B5EF4-FFF2-40B4-BE49-F238E27FC236}">
                <a16:creationId xmlns:a16="http://schemas.microsoft.com/office/drawing/2014/main" id="{9D4B4F02-BBE4-155F-C952-F5BCA9C8FD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4FA554-906F-4BCB-ADC2-1B1F8E84EB9C}"/>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80219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1CFB1-A4B9-CC74-33B7-AE36BFBB091D}"/>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3" name="Footer Placeholder 2">
            <a:extLst>
              <a:ext uri="{FF2B5EF4-FFF2-40B4-BE49-F238E27FC236}">
                <a16:creationId xmlns:a16="http://schemas.microsoft.com/office/drawing/2014/main" id="{A7B947E1-0EF5-A52B-0849-98DA42E5B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E0034-9E42-65E9-9741-6F2CF4D6B6F7}"/>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309346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1FD8-7699-6C9F-49C4-1870EC87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E3657-F7D8-1B2E-0ACE-6F5C5ECB1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ABCE89-60E6-3DEA-290E-BE76C0C6A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394BA-0521-95C0-D64C-D2C65F756454}"/>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6" name="Footer Placeholder 5">
            <a:extLst>
              <a:ext uri="{FF2B5EF4-FFF2-40B4-BE49-F238E27FC236}">
                <a16:creationId xmlns:a16="http://schemas.microsoft.com/office/drawing/2014/main" id="{F3087FA4-96F0-F92B-53D6-0E2FF6DB4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72186-4246-183F-5352-EED05742D21B}"/>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185725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C300-ED9F-7C50-DE4A-5180E6B5A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1531B6-3181-3A71-BB7D-BC135D9F3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ADD26-FC75-81D8-6CD7-788795ACF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D951F-38BC-F606-8F95-AC9D2CC3BE6C}"/>
              </a:ext>
            </a:extLst>
          </p:cNvPr>
          <p:cNvSpPr>
            <a:spLocks noGrp="1"/>
          </p:cNvSpPr>
          <p:nvPr>
            <p:ph type="dt" sz="half" idx="10"/>
          </p:nvPr>
        </p:nvSpPr>
        <p:spPr/>
        <p:txBody>
          <a:bodyPr/>
          <a:lstStyle/>
          <a:p>
            <a:fld id="{FC720F36-B18F-48F6-BCA8-FE8FC67DC2E8}" type="datetimeFigureOut">
              <a:rPr lang="en-US" smtClean="0"/>
              <a:t>8/1/2024</a:t>
            </a:fld>
            <a:endParaRPr lang="en-US"/>
          </a:p>
        </p:txBody>
      </p:sp>
      <p:sp>
        <p:nvSpPr>
          <p:cNvPr id="6" name="Footer Placeholder 5">
            <a:extLst>
              <a:ext uri="{FF2B5EF4-FFF2-40B4-BE49-F238E27FC236}">
                <a16:creationId xmlns:a16="http://schemas.microsoft.com/office/drawing/2014/main" id="{FCAEB60B-97B3-0596-2C09-9354F5574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8F175-F096-4708-AAFC-7B0E382A2B7E}"/>
              </a:ext>
            </a:extLst>
          </p:cNvPr>
          <p:cNvSpPr>
            <a:spLocks noGrp="1"/>
          </p:cNvSpPr>
          <p:nvPr>
            <p:ph type="sldNum" sz="quarter" idx="12"/>
          </p:nvPr>
        </p:nvSpPr>
        <p:spPr/>
        <p:txBody>
          <a:bodyPr/>
          <a:lstStyle/>
          <a:p>
            <a:fld id="{628D20EF-7981-4C29-904B-53C747C3CE0F}" type="slidenum">
              <a:rPr lang="en-US" smtClean="0"/>
              <a:t>‹#›</a:t>
            </a:fld>
            <a:endParaRPr lang="en-US"/>
          </a:p>
        </p:txBody>
      </p:sp>
    </p:spTree>
    <p:extLst>
      <p:ext uri="{BB962C8B-B14F-4D97-AF65-F5344CB8AC3E}">
        <p14:creationId xmlns:p14="http://schemas.microsoft.com/office/powerpoint/2010/main" val="287649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15FEEB-42B1-3BED-6FBA-A549D50F5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EE2F4-AB10-63FD-BD63-B850AA881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6BB15-BA8F-6CF5-268C-469AF9CD1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720F36-B18F-48F6-BCA8-FE8FC67DC2E8}" type="datetimeFigureOut">
              <a:rPr lang="en-US" smtClean="0"/>
              <a:t>8/1/2024</a:t>
            </a:fld>
            <a:endParaRPr lang="en-US"/>
          </a:p>
        </p:txBody>
      </p:sp>
      <p:sp>
        <p:nvSpPr>
          <p:cNvPr id="5" name="Footer Placeholder 4">
            <a:extLst>
              <a:ext uri="{FF2B5EF4-FFF2-40B4-BE49-F238E27FC236}">
                <a16:creationId xmlns:a16="http://schemas.microsoft.com/office/drawing/2014/main" id="{D185F48C-13B8-2E72-39BB-3D8A0AB5C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65EF13-9A6E-84F6-88E8-81A61481D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8D20EF-7981-4C29-904B-53C747C3CE0F}" type="slidenum">
              <a:rPr lang="en-US" smtClean="0"/>
              <a:t>‹#›</a:t>
            </a:fld>
            <a:endParaRPr lang="en-US"/>
          </a:p>
        </p:txBody>
      </p:sp>
    </p:spTree>
    <p:extLst>
      <p:ext uri="{BB962C8B-B14F-4D97-AF65-F5344CB8AC3E}">
        <p14:creationId xmlns:p14="http://schemas.microsoft.com/office/powerpoint/2010/main" val="75428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6AA7-97A3-8EF0-D478-16CADA7D6A29}"/>
              </a:ext>
            </a:extLst>
          </p:cNvPr>
          <p:cNvSpPr>
            <a:spLocks noGrp="1"/>
          </p:cNvSpPr>
          <p:nvPr>
            <p:ph type="ctrTitle"/>
          </p:nvPr>
        </p:nvSpPr>
        <p:spPr/>
        <p:txBody>
          <a:bodyPr>
            <a:normAutofit fontScale="90000"/>
          </a:bodyPr>
          <a:lstStyle/>
          <a:p>
            <a:r>
              <a:rPr lang="en-US" dirty="0"/>
              <a:t>US Presidential Election Result Shifts From 2016 to 2020</a:t>
            </a:r>
            <a:br>
              <a:rPr lang="en-US" dirty="0"/>
            </a:br>
            <a:endParaRPr lang="en-US" dirty="0"/>
          </a:p>
        </p:txBody>
      </p:sp>
      <p:sp>
        <p:nvSpPr>
          <p:cNvPr id="3" name="Subtitle 2">
            <a:extLst>
              <a:ext uri="{FF2B5EF4-FFF2-40B4-BE49-F238E27FC236}">
                <a16:creationId xmlns:a16="http://schemas.microsoft.com/office/drawing/2014/main" id="{2DDE1E41-8E3F-8684-4F3F-02882D50D097}"/>
              </a:ext>
            </a:extLst>
          </p:cNvPr>
          <p:cNvSpPr>
            <a:spLocks noGrp="1"/>
          </p:cNvSpPr>
          <p:nvPr>
            <p:ph type="subTitle" idx="1"/>
          </p:nvPr>
        </p:nvSpPr>
        <p:spPr/>
        <p:txBody>
          <a:bodyPr>
            <a:normAutofit lnSpcReduction="10000"/>
          </a:bodyPr>
          <a:lstStyle/>
          <a:p>
            <a:r>
              <a:rPr lang="en-US" dirty="0"/>
              <a:t>Data Analytics Boot Camp</a:t>
            </a:r>
            <a:br>
              <a:rPr lang="en-US" dirty="0"/>
            </a:br>
            <a:r>
              <a:rPr lang="en-US" dirty="0"/>
              <a:t>Project 1 – August 2024</a:t>
            </a:r>
          </a:p>
          <a:p>
            <a:endParaRPr lang="en-US" dirty="0"/>
          </a:p>
          <a:p>
            <a:r>
              <a:rPr lang="en-US" dirty="0"/>
              <a:t>Roy Mathena</a:t>
            </a:r>
          </a:p>
        </p:txBody>
      </p:sp>
    </p:spTree>
    <p:extLst>
      <p:ext uri="{BB962C8B-B14F-4D97-AF65-F5344CB8AC3E}">
        <p14:creationId xmlns:p14="http://schemas.microsoft.com/office/powerpoint/2010/main" val="374235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white squares with black and red squares&#10;&#10;Description automatically generated">
            <a:extLst>
              <a:ext uri="{FF2B5EF4-FFF2-40B4-BE49-F238E27FC236}">
                <a16:creationId xmlns:a16="http://schemas.microsoft.com/office/drawing/2014/main" id="{9ABEFF7C-A79D-B201-E32C-21926C015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56" y="0"/>
            <a:ext cx="2939144" cy="1959429"/>
          </a:xfrm>
          <a:prstGeom prst="rect">
            <a:avLst/>
          </a:prstGeom>
        </p:spPr>
      </p:pic>
      <p:sp>
        <p:nvSpPr>
          <p:cNvPr id="2" name="Title 1">
            <a:extLst>
              <a:ext uri="{FF2B5EF4-FFF2-40B4-BE49-F238E27FC236}">
                <a16:creationId xmlns:a16="http://schemas.microsoft.com/office/drawing/2014/main" id="{0618899D-4308-2BA0-98B3-CFD0900D8A57}"/>
              </a:ext>
            </a:extLst>
          </p:cNvPr>
          <p:cNvSpPr>
            <a:spLocks noGrp="1"/>
          </p:cNvSpPr>
          <p:nvPr>
            <p:ph type="title"/>
          </p:nvPr>
        </p:nvSpPr>
        <p:spPr/>
        <p:txBody>
          <a:bodyPr/>
          <a:lstStyle/>
          <a:p>
            <a:r>
              <a:rPr lang="en-US" dirty="0"/>
              <a:t>What About Swing States</a:t>
            </a:r>
          </a:p>
        </p:txBody>
      </p:sp>
      <p:sp>
        <p:nvSpPr>
          <p:cNvPr id="3" name="Content Placeholder 2">
            <a:extLst>
              <a:ext uri="{FF2B5EF4-FFF2-40B4-BE49-F238E27FC236}">
                <a16:creationId xmlns:a16="http://schemas.microsoft.com/office/drawing/2014/main" id="{FDA31CC4-C248-8B0B-E084-ED86E545AF0A}"/>
              </a:ext>
            </a:extLst>
          </p:cNvPr>
          <p:cNvSpPr>
            <a:spLocks noGrp="1"/>
          </p:cNvSpPr>
          <p:nvPr>
            <p:ph idx="1"/>
          </p:nvPr>
        </p:nvSpPr>
        <p:spPr/>
        <p:txBody>
          <a:bodyPr>
            <a:normAutofit fontScale="92500" lnSpcReduction="20000"/>
          </a:bodyPr>
          <a:lstStyle/>
          <a:p>
            <a:r>
              <a:rPr lang="en-US" dirty="0"/>
              <a:t>“Battleground” states are those widely considered competitive for 2020: AZ, FL, GA, IA, MI, MN, NV, NH, NC, OH, PA, TX, and WI</a:t>
            </a:r>
          </a:p>
          <a:p>
            <a:r>
              <a:rPr lang="en-US" dirty="0"/>
              <a:t>“Flipped” states are those which went to the Republican in 2016 and the Democrat in 2020: AZ, GA, PA, WI, and MI</a:t>
            </a:r>
          </a:p>
          <a:p>
            <a:r>
              <a:rPr lang="en-US" dirty="0"/>
              <a:t>Counties in either category followed the same trend as the whole country. Both parties gained about equally across all counties unless you consider county size, in which case you see that big counties heavily favored the Democrat.</a:t>
            </a:r>
          </a:p>
          <a:p>
            <a:r>
              <a:rPr lang="en-US" dirty="0"/>
              <a:t>One notable exception: in flipped states, across all counties (big and small), the Democrat did a bit better than the Republican. This suggests the Democrat had some extra success among smaller counties in those states.</a:t>
            </a:r>
          </a:p>
          <a:p>
            <a:r>
              <a:rPr lang="en-US" dirty="0"/>
              <a:t>The charts don’t really fit well on a slide with any text.</a:t>
            </a:r>
          </a:p>
        </p:txBody>
      </p:sp>
    </p:spTree>
    <p:extLst>
      <p:ext uri="{BB962C8B-B14F-4D97-AF65-F5344CB8AC3E}">
        <p14:creationId xmlns:p14="http://schemas.microsoft.com/office/powerpoint/2010/main" val="369332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952F40-9146-FB15-103C-0CA6B61F077A}"/>
              </a:ext>
            </a:extLst>
          </p:cNvPr>
          <p:cNvPicPr>
            <a:picLocks noChangeAspect="1"/>
          </p:cNvPicPr>
          <p:nvPr/>
        </p:nvPicPr>
        <p:blipFill>
          <a:blip r:embed="rId2"/>
          <a:stretch>
            <a:fillRect/>
          </a:stretch>
        </p:blipFill>
        <p:spPr>
          <a:xfrm>
            <a:off x="1112423" y="102295"/>
            <a:ext cx="10515601" cy="6653410"/>
          </a:xfrm>
          <a:prstGeom prst="rect">
            <a:avLst/>
          </a:prstGeom>
        </p:spPr>
      </p:pic>
      <p:sp>
        <p:nvSpPr>
          <p:cNvPr id="2" name="Title 1">
            <a:extLst>
              <a:ext uri="{FF2B5EF4-FFF2-40B4-BE49-F238E27FC236}">
                <a16:creationId xmlns:a16="http://schemas.microsoft.com/office/drawing/2014/main" id="{7072200F-9029-ADC6-F5E5-4EAFD312F150}"/>
              </a:ext>
            </a:extLst>
          </p:cNvPr>
          <p:cNvSpPr>
            <a:spLocks noGrp="1"/>
          </p:cNvSpPr>
          <p:nvPr>
            <p:ph type="title"/>
          </p:nvPr>
        </p:nvSpPr>
        <p:spPr/>
        <p:txBody>
          <a:bodyPr/>
          <a:lstStyle/>
          <a:p>
            <a:br>
              <a:rPr lang="en-US" dirty="0"/>
            </a:br>
            <a:endParaRPr lang="en-US" dirty="0"/>
          </a:p>
        </p:txBody>
      </p:sp>
      <p:pic>
        <p:nvPicPr>
          <p:cNvPr id="6" name="Graphic 5" descr="Badge 1 with solid fill">
            <a:extLst>
              <a:ext uri="{FF2B5EF4-FFF2-40B4-BE49-F238E27FC236}">
                <a16:creationId xmlns:a16="http://schemas.microsoft.com/office/drawing/2014/main" id="{2B4671AD-B787-801E-0775-68839D8EEC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645870">
            <a:off x="107775" y="1033639"/>
            <a:ext cx="914400" cy="914400"/>
          </a:xfrm>
          <a:prstGeom prst="rect">
            <a:avLst/>
          </a:prstGeom>
        </p:spPr>
      </p:pic>
      <p:pic>
        <p:nvPicPr>
          <p:cNvPr id="7" name="Graphic 6" descr="Badge with solid fill">
            <a:extLst>
              <a:ext uri="{FF2B5EF4-FFF2-40B4-BE49-F238E27FC236}">
                <a16:creationId xmlns:a16="http://schemas.microsoft.com/office/drawing/2014/main" id="{33EDF388-2F04-FD86-F093-FC61D9A3E9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31904">
            <a:off x="119310" y="1911096"/>
            <a:ext cx="914400" cy="914400"/>
          </a:xfrm>
          <a:prstGeom prst="rect">
            <a:avLst/>
          </a:prstGeom>
        </p:spPr>
      </p:pic>
      <p:pic>
        <p:nvPicPr>
          <p:cNvPr id="8" name="Graphic 7" descr="Badge 3 with solid fill">
            <a:extLst>
              <a:ext uri="{FF2B5EF4-FFF2-40B4-BE49-F238E27FC236}">
                <a16:creationId xmlns:a16="http://schemas.microsoft.com/office/drawing/2014/main" id="{BA47D6AC-ADBB-1AD0-093B-D2BDC7D9E5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688846">
            <a:off x="134822" y="2792529"/>
            <a:ext cx="914400" cy="914400"/>
          </a:xfrm>
          <a:prstGeom prst="rect">
            <a:avLst/>
          </a:prstGeom>
        </p:spPr>
      </p:pic>
      <p:pic>
        <p:nvPicPr>
          <p:cNvPr id="9" name="Graphic 8" descr="Badge 4 with solid fill">
            <a:extLst>
              <a:ext uri="{FF2B5EF4-FFF2-40B4-BE49-F238E27FC236}">
                <a16:creationId xmlns:a16="http://schemas.microsoft.com/office/drawing/2014/main" id="{4C76BCD2-1682-5D0F-C942-C8D5A127D0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693099">
            <a:off x="107775" y="3669601"/>
            <a:ext cx="914400" cy="914400"/>
          </a:xfrm>
          <a:prstGeom prst="rect">
            <a:avLst/>
          </a:prstGeom>
        </p:spPr>
      </p:pic>
      <p:pic>
        <p:nvPicPr>
          <p:cNvPr id="10" name="Graphic 9" descr="Badge 5 with solid fill">
            <a:extLst>
              <a:ext uri="{FF2B5EF4-FFF2-40B4-BE49-F238E27FC236}">
                <a16:creationId xmlns:a16="http://schemas.microsoft.com/office/drawing/2014/main" id="{7E638CDB-9C2C-A552-9EFD-CAFB7670D3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0973659">
            <a:off x="163350" y="4554426"/>
            <a:ext cx="914400" cy="914400"/>
          </a:xfrm>
          <a:prstGeom prst="rect">
            <a:avLst/>
          </a:prstGeom>
        </p:spPr>
      </p:pic>
    </p:spTree>
    <p:extLst>
      <p:ext uri="{BB962C8B-B14F-4D97-AF65-F5344CB8AC3E}">
        <p14:creationId xmlns:p14="http://schemas.microsoft.com/office/powerpoint/2010/main" val="130460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E9D9-D166-B6E5-E856-22EE2475ABFD}"/>
              </a:ext>
            </a:extLst>
          </p:cNvPr>
          <p:cNvSpPr>
            <a:spLocks noGrp="1"/>
          </p:cNvSpPr>
          <p:nvPr>
            <p:ph type="title"/>
          </p:nvPr>
        </p:nvSpPr>
        <p:spPr/>
        <p:txBody>
          <a:bodyPr/>
          <a:lstStyle/>
          <a:p>
            <a:r>
              <a:rPr lang="en-US" dirty="0"/>
              <a:t>Questions for the Data</a:t>
            </a:r>
          </a:p>
        </p:txBody>
      </p:sp>
      <p:sp>
        <p:nvSpPr>
          <p:cNvPr id="3" name="Content Placeholder 2">
            <a:extLst>
              <a:ext uri="{FF2B5EF4-FFF2-40B4-BE49-F238E27FC236}">
                <a16:creationId xmlns:a16="http://schemas.microsoft.com/office/drawing/2014/main" id="{96285E86-E4E0-D636-0F16-2EABE45E3368}"/>
              </a:ext>
            </a:extLst>
          </p:cNvPr>
          <p:cNvSpPr>
            <a:spLocks noGrp="1"/>
          </p:cNvSpPr>
          <p:nvPr>
            <p:ph idx="1"/>
          </p:nvPr>
        </p:nvSpPr>
        <p:spPr/>
        <p:txBody>
          <a:bodyPr/>
          <a:lstStyle/>
          <a:p>
            <a:r>
              <a:rPr lang="en-US" dirty="0"/>
              <a:t>How did votes for non-major candidates (anyone but Trump, Clinton, or Biden) shift from 2016 to 2020?</a:t>
            </a:r>
          </a:p>
          <a:p>
            <a:r>
              <a:rPr lang="en-US" dirty="0"/>
              <a:t>How does that shift relate to the overall change in election outcome, from Republican in 2016 to Democrat in 2020?</a:t>
            </a:r>
          </a:p>
          <a:p>
            <a:r>
              <a:rPr lang="en-US" dirty="0"/>
              <a:t>How does that shift relate to county size?</a:t>
            </a:r>
          </a:p>
          <a:p>
            <a:r>
              <a:rPr lang="en-US" dirty="0"/>
              <a:t>How much variation was there in that shift, at a county level?</a:t>
            </a:r>
          </a:p>
          <a:p>
            <a:r>
              <a:rPr lang="en-US" dirty="0"/>
              <a:t>Did "swing states" show a significant difference in shift compared to the country as a whole?</a:t>
            </a:r>
          </a:p>
          <a:p>
            <a:endParaRPr lang="en-US" dirty="0"/>
          </a:p>
        </p:txBody>
      </p:sp>
      <p:pic>
        <p:nvPicPr>
          <p:cNvPr id="5" name="Graphic 4" descr="Badge 1 with solid fill">
            <a:extLst>
              <a:ext uri="{FF2B5EF4-FFF2-40B4-BE49-F238E27FC236}">
                <a16:creationId xmlns:a16="http://schemas.microsoft.com/office/drawing/2014/main" id="{BF6FBFF2-036E-63B2-FF5F-C6C621EBD5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0635" y="1690688"/>
            <a:ext cx="914400" cy="914400"/>
          </a:xfrm>
          <a:prstGeom prst="rect">
            <a:avLst/>
          </a:prstGeom>
        </p:spPr>
      </p:pic>
      <p:pic>
        <p:nvPicPr>
          <p:cNvPr id="7" name="Graphic 6" descr="Badge with solid fill">
            <a:extLst>
              <a:ext uri="{FF2B5EF4-FFF2-40B4-BE49-F238E27FC236}">
                <a16:creationId xmlns:a16="http://schemas.microsoft.com/office/drawing/2014/main" id="{FBC07ED6-116A-52F3-A0BE-CC7F03503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635" y="2514600"/>
            <a:ext cx="914400" cy="914400"/>
          </a:xfrm>
          <a:prstGeom prst="rect">
            <a:avLst/>
          </a:prstGeom>
        </p:spPr>
      </p:pic>
      <p:pic>
        <p:nvPicPr>
          <p:cNvPr id="9" name="Graphic 8" descr="Badge 3 with solid fill">
            <a:extLst>
              <a:ext uri="{FF2B5EF4-FFF2-40B4-BE49-F238E27FC236}">
                <a16:creationId xmlns:a16="http://schemas.microsoft.com/office/drawing/2014/main" id="{9D029ED3-AD96-9A2B-CD49-28B9B4956B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635" y="3338512"/>
            <a:ext cx="914400" cy="914400"/>
          </a:xfrm>
          <a:prstGeom prst="rect">
            <a:avLst/>
          </a:prstGeom>
        </p:spPr>
      </p:pic>
      <p:pic>
        <p:nvPicPr>
          <p:cNvPr id="11" name="Graphic 10" descr="Badge 4 with solid fill">
            <a:extLst>
              <a:ext uri="{FF2B5EF4-FFF2-40B4-BE49-F238E27FC236}">
                <a16:creationId xmlns:a16="http://schemas.microsoft.com/office/drawing/2014/main" id="{DE410A6B-8834-6A4B-F139-B7A36C90B6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0635" y="3861625"/>
            <a:ext cx="914400" cy="914400"/>
          </a:xfrm>
          <a:prstGeom prst="rect">
            <a:avLst/>
          </a:prstGeom>
        </p:spPr>
      </p:pic>
      <p:pic>
        <p:nvPicPr>
          <p:cNvPr id="13" name="Graphic 12" descr="Badge 5 with solid fill">
            <a:extLst>
              <a:ext uri="{FF2B5EF4-FFF2-40B4-BE49-F238E27FC236}">
                <a16:creationId xmlns:a16="http://schemas.microsoft.com/office/drawing/2014/main" id="{DBABDF88-4A1C-9A7D-0477-F01F614F88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0635" y="4387849"/>
            <a:ext cx="914400" cy="914400"/>
          </a:xfrm>
          <a:prstGeom prst="rect">
            <a:avLst/>
          </a:prstGeom>
        </p:spPr>
      </p:pic>
    </p:spTree>
    <p:extLst>
      <p:ext uri="{BB962C8B-B14F-4D97-AF65-F5344CB8AC3E}">
        <p14:creationId xmlns:p14="http://schemas.microsoft.com/office/powerpoint/2010/main" val="137902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7862-9F94-7C0D-8857-8A10F759E3C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64CD2D94-945B-53E1-9F3E-C689D1222016}"/>
              </a:ext>
            </a:extLst>
          </p:cNvPr>
          <p:cNvSpPr>
            <a:spLocks noGrp="1"/>
          </p:cNvSpPr>
          <p:nvPr>
            <p:ph idx="1"/>
          </p:nvPr>
        </p:nvSpPr>
        <p:spPr/>
        <p:txBody>
          <a:bodyPr/>
          <a:lstStyle/>
          <a:p>
            <a:endParaRPr lang="en-US" dirty="0"/>
          </a:p>
          <a:p>
            <a:endParaRPr lang="en-US" dirty="0"/>
          </a:p>
          <a:p>
            <a:r>
              <a:rPr lang="en-US" dirty="0"/>
              <a:t>MIT Election Data and Science Lab (MEDSL)</a:t>
            </a:r>
          </a:p>
          <a:p>
            <a:r>
              <a:rPr lang="en-US" dirty="0"/>
              <a:t>Two slightly different data sets, one for each election</a:t>
            </a:r>
          </a:p>
          <a:p>
            <a:endParaRPr lang="en-US" dirty="0"/>
          </a:p>
          <a:p>
            <a:r>
              <a:rPr lang="en-US" dirty="0"/>
              <a:t>Also got some simple information from the FEC and Ballotpedia</a:t>
            </a:r>
          </a:p>
        </p:txBody>
      </p:sp>
      <p:pic>
        <p:nvPicPr>
          <p:cNvPr id="5" name="Picture 4">
            <a:extLst>
              <a:ext uri="{FF2B5EF4-FFF2-40B4-BE49-F238E27FC236}">
                <a16:creationId xmlns:a16="http://schemas.microsoft.com/office/drawing/2014/main" id="{7717398F-7596-42EF-E26A-FBC20C0ED7CC}"/>
              </a:ext>
            </a:extLst>
          </p:cNvPr>
          <p:cNvPicPr>
            <a:picLocks noChangeAspect="1"/>
          </p:cNvPicPr>
          <p:nvPr/>
        </p:nvPicPr>
        <p:blipFill>
          <a:blip r:embed="rId2"/>
          <a:stretch>
            <a:fillRect/>
          </a:stretch>
        </p:blipFill>
        <p:spPr>
          <a:xfrm>
            <a:off x="3043925" y="1512519"/>
            <a:ext cx="6104149" cy="1181202"/>
          </a:xfrm>
          <a:prstGeom prst="rect">
            <a:avLst/>
          </a:prstGeom>
        </p:spPr>
      </p:pic>
    </p:spTree>
    <p:extLst>
      <p:ext uri="{BB962C8B-B14F-4D97-AF65-F5344CB8AC3E}">
        <p14:creationId xmlns:p14="http://schemas.microsoft.com/office/powerpoint/2010/main" val="41689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A21B-C982-ED6E-2021-55D68AB696F0}"/>
              </a:ext>
            </a:extLst>
          </p:cNvPr>
          <p:cNvSpPr>
            <a:spLocks noGrp="1"/>
          </p:cNvSpPr>
          <p:nvPr>
            <p:ph type="title"/>
          </p:nvPr>
        </p:nvSpPr>
        <p:spPr/>
        <p:txBody>
          <a:bodyPr/>
          <a:lstStyle/>
          <a:p>
            <a:r>
              <a:rPr lang="en-US" dirty="0"/>
              <a:t>Data Exploration and Cleanup</a:t>
            </a:r>
          </a:p>
        </p:txBody>
      </p:sp>
      <p:sp>
        <p:nvSpPr>
          <p:cNvPr id="3" name="Content Placeholder 2">
            <a:extLst>
              <a:ext uri="{FF2B5EF4-FFF2-40B4-BE49-F238E27FC236}">
                <a16:creationId xmlns:a16="http://schemas.microsoft.com/office/drawing/2014/main" id="{C3DC9E6D-10FE-A9AB-5BD1-6B80F304770C}"/>
              </a:ext>
            </a:extLst>
          </p:cNvPr>
          <p:cNvSpPr>
            <a:spLocks noGrp="1"/>
          </p:cNvSpPr>
          <p:nvPr>
            <p:ph idx="1"/>
          </p:nvPr>
        </p:nvSpPr>
        <p:spPr/>
        <p:txBody>
          <a:bodyPr>
            <a:normAutofit fontScale="92500" lnSpcReduction="10000"/>
          </a:bodyPr>
          <a:lstStyle/>
          <a:p>
            <a:r>
              <a:rPr lang="en-US" dirty="0"/>
              <a:t>The data sets had slightly different standards and slightly different problems:</a:t>
            </a:r>
          </a:p>
          <a:p>
            <a:pPr lvl="1"/>
            <a:r>
              <a:rPr lang="en-US" dirty="0"/>
              <a:t>Capitalization and Place Names: “Jefferson” vs ”JEFFERSON COUNTY”</a:t>
            </a:r>
          </a:p>
          <a:p>
            <a:pPr lvl="1"/>
            <a:r>
              <a:rPr lang="en-US" dirty="0"/>
              <a:t>Candidate Names: "</a:t>
            </a:r>
            <a:r>
              <a:rPr lang="en-US" dirty="0" err="1"/>
              <a:t>biden</a:t>
            </a:r>
            <a:r>
              <a:rPr lang="en-US" dirty="0"/>
              <a:t>, joe", "joseph </a:t>
            </a:r>
            <a:r>
              <a:rPr lang="en-US" dirty="0" err="1"/>
              <a:t>biden</a:t>
            </a:r>
            <a:r>
              <a:rPr lang="en-US" dirty="0"/>
              <a:t>", and "joseph r </a:t>
            </a:r>
            <a:r>
              <a:rPr lang="en-US" dirty="0" err="1"/>
              <a:t>biden</a:t>
            </a:r>
            <a:r>
              <a:rPr lang="en-US" dirty="0"/>
              <a:t>“</a:t>
            </a:r>
          </a:p>
          <a:p>
            <a:r>
              <a:rPr lang="en-US" dirty="0"/>
              <a:t>“Statistical Adjustments”, Write-Ins, and Straight Ticket Voting</a:t>
            </a:r>
          </a:p>
          <a:p>
            <a:r>
              <a:rPr lang="en-US" dirty="0"/>
              <a:t>Extra Data</a:t>
            </a:r>
          </a:p>
          <a:p>
            <a:pPr lvl="1"/>
            <a:r>
              <a:rPr lang="en-US" dirty="0"/>
              <a:t>Negative votes</a:t>
            </a:r>
          </a:p>
          <a:p>
            <a:pPr lvl="1"/>
            <a:r>
              <a:rPr lang="en-US" dirty="0"/>
              <a:t>Other “offices” that are apparently redundant votes</a:t>
            </a:r>
          </a:p>
          <a:p>
            <a:r>
              <a:rPr lang="en-US" dirty="0"/>
              <a:t>How to Group Results</a:t>
            </a:r>
          </a:p>
          <a:p>
            <a:pPr lvl="1"/>
            <a:r>
              <a:rPr lang="en-US" dirty="0"/>
              <a:t>There’s “the Democrat” (Clinton in 2016, Biden in 2020), “the Republican” (Trump), and “Other” (people like Gary Johnson, and unserious entries like Donald Duck)</a:t>
            </a:r>
          </a:p>
          <a:p>
            <a:endParaRPr lang="en-US" dirty="0"/>
          </a:p>
        </p:txBody>
      </p:sp>
    </p:spTree>
    <p:extLst>
      <p:ext uri="{BB962C8B-B14F-4D97-AF65-F5344CB8AC3E}">
        <p14:creationId xmlns:p14="http://schemas.microsoft.com/office/powerpoint/2010/main" val="192619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D7E9-0475-9C62-B808-76C1C9FBB732}"/>
              </a:ext>
            </a:extLst>
          </p:cNvPr>
          <p:cNvSpPr>
            <a:spLocks noGrp="1"/>
          </p:cNvSpPr>
          <p:nvPr>
            <p:ph type="title"/>
          </p:nvPr>
        </p:nvSpPr>
        <p:spPr/>
        <p:txBody>
          <a:bodyPr/>
          <a:lstStyle/>
          <a:p>
            <a:r>
              <a:rPr lang="en-US" dirty="0"/>
              <a:t>Challenge: Are My Numbers Actually Right?</a:t>
            </a:r>
          </a:p>
        </p:txBody>
      </p:sp>
      <p:sp>
        <p:nvSpPr>
          <p:cNvPr id="3" name="Content Placeholder 2">
            <a:extLst>
              <a:ext uri="{FF2B5EF4-FFF2-40B4-BE49-F238E27FC236}">
                <a16:creationId xmlns:a16="http://schemas.microsoft.com/office/drawing/2014/main" id="{69DB422E-1AD2-F484-680E-1CF03AF6E544}"/>
              </a:ext>
            </a:extLst>
          </p:cNvPr>
          <p:cNvSpPr>
            <a:spLocks noGrp="1"/>
          </p:cNvSpPr>
          <p:nvPr>
            <p:ph idx="1"/>
          </p:nvPr>
        </p:nvSpPr>
        <p:spPr>
          <a:xfrm>
            <a:off x="838199" y="1571626"/>
            <a:ext cx="10515600" cy="2291080"/>
          </a:xfrm>
        </p:spPr>
        <p:txBody>
          <a:bodyPr>
            <a:normAutofit lnSpcReduction="10000"/>
          </a:bodyPr>
          <a:lstStyle/>
          <a:p>
            <a:r>
              <a:rPr lang="en-US" dirty="0"/>
              <a:t>My early “clean” data had some pretty weird results, including about 4 million extra votes for “other” candidates</a:t>
            </a:r>
          </a:p>
          <a:p>
            <a:r>
              <a:rPr lang="en-US" dirty="0"/>
              <a:t>I compared my final clean data to the official counts from the FEC. I’m within 0.8% for the national numbers, which feels barely adequate. I’d like to improve this, especially the imprecise “other” votes which probably impact my results.</a:t>
            </a:r>
          </a:p>
          <a:p>
            <a:endParaRPr lang="en-US" dirty="0"/>
          </a:p>
        </p:txBody>
      </p:sp>
      <p:graphicFrame>
        <p:nvGraphicFramePr>
          <p:cNvPr id="4" name="Table 3">
            <a:extLst>
              <a:ext uri="{FF2B5EF4-FFF2-40B4-BE49-F238E27FC236}">
                <a16:creationId xmlns:a16="http://schemas.microsoft.com/office/drawing/2014/main" id="{1D20BE68-79B9-7931-691D-A198C79BCA6D}"/>
              </a:ext>
            </a:extLst>
          </p:cNvPr>
          <p:cNvGraphicFramePr>
            <a:graphicFrameLocks noGrp="1"/>
          </p:cNvGraphicFramePr>
          <p:nvPr>
            <p:extLst>
              <p:ext uri="{D42A27DB-BD31-4B8C-83A1-F6EECF244321}">
                <p14:modId xmlns:p14="http://schemas.microsoft.com/office/powerpoint/2010/main" val="1232858766"/>
              </p:ext>
            </p:extLst>
          </p:nvPr>
        </p:nvGraphicFramePr>
        <p:xfrm>
          <a:off x="1917923" y="4001294"/>
          <a:ext cx="8356153" cy="2291080"/>
        </p:xfrm>
        <a:graphic>
          <a:graphicData uri="http://schemas.openxmlformats.org/drawingml/2006/table">
            <a:tbl>
              <a:tblPr firstRow="1" bandRow="1">
                <a:tableStyleId>{5C22544A-7EE6-4342-B048-85BDC9FD1C3A}</a:tableStyleId>
              </a:tblPr>
              <a:tblGrid>
                <a:gridCol w="1753172">
                  <a:extLst>
                    <a:ext uri="{9D8B030D-6E8A-4147-A177-3AD203B41FA5}">
                      <a16:colId xmlns:a16="http://schemas.microsoft.com/office/drawing/2014/main" val="2922425552"/>
                    </a:ext>
                  </a:extLst>
                </a:gridCol>
                <a:gridCol w="1620722">
                  <a:extLst>
                    <a:ext uri="{9D8B030D-6E8A-4147-A177-3AD203B41FA5}">
                      <a16:colId xmlns:a16="http://schemas.microsoft.com/office/drawing/2014/main" val="2949270607"/>
                    </a:ext>
                  </a:extLst>
                </a:gridCol>
                <a:gridCol w="1660753">
                  <a:extLst>
                    <a:ext uri="{9D8B030D-6E8A-4147-A177-3AD203B41FA5}">
                      <a16:colId xmlns:a16="http://schemas.microsoft.com/office/drawing/2014/main" val="872329042"/>
                    </a:ext>
                  </a:extLst>
                </a:gridCol>
                <a:gridCol w="1660753">
                  <a:extLst>
                    <a:ext uri="{9D8B030D-6E8A-4147-A177-3AD203B41FA5}">
                      <a16:colId xmlns:a16="http://schemas.microsoft.com/office/drawing/2014/main" val="1311510649"/>
                    </a:ext>
                  </a:extLst>
                </a:gridCol>
                <a:gridCol w="1660753">
                  <a:extLst>
                    <a:ext uri="{9D8B030D-6E8A-4147-A177-3AD203B41FA5}">
                      <a16:colId xmlns:a16="http://schemas.microsoft.com/office/drawing/2014/main" val="2018445062"/>
                    </a:ext>
                  </a:extLst>
                </a:gridCol>
              </a:tblGrid>
              <a:tr h="370840">
                <a:tc>
                  <a:txBody>
                    <a:bodyPr/>
                    <a:lstStyle/>
                    <a:p>
                      <a:pPr algn="ctr"/>
                      <a:r>
                        <a:rPr lang="en-US" dirty="0"/>
                        <a:t>Candidate</a:t>
                      </a:r>
                    </a:p>
                  </a:txBody>
                  <a:tcPr/>
                </a:tc>
                <a:tc>
                  <a:txBody>
                    <a:bodyPr/>
                    <a:lstStyle/>
                    <a:p>
                      <a:pPr algn="ctr"/>
                      <a:r>
                        <a:rPr lang="en-US" dirty="0"/>
                        <a:t>2016 (FEC)</a:t>
                      </a:r>
                    </a:p>
                  </a:txBody>
                  <a:tcPr/>
                </a:tc>
                <a:tc>
                  <a:txBody>
                    <a:bodyPr/>
                    <a:lstStyle/>
                    <a:p>
                      <a:pPr algn="ctr"/>
                      <a:r>
                        <a:rPr lang="en-US" dirty="0"/>
                        <a:t>2016 (Me)</a:t>
                      </a:r>
                    </a:p>
                  </a:txBody>
                  <a:tcPr/>
                </a:tc>
                <a:tc>
                  <a:txBody>
                    <a:bodyPr/>
                    <a:lstStyle/>
                    <a:p>
                      <a:pPr algn="ctr"/>
                      <a:r>
                        <a:rPr lang="en-US" dirty="0"/>
                        <a:t>2020 (FEC)</a:t>
                      </a:r>
                    </a:p>
                  </a:txBody>
                  <a:tcPr/>
                </a:tc>
                <a:tc>
                  <a:txBody>
                    <a:bodyPr/>
                    <a:lstStyle/>
                    <a:p>
                      <a:pPr algn="ctr"/>
                      <a:r>
                        <a:rPr lang="en-US" dirty="0"/>
                        <a:t>2020 (Me)</a:t>
                      </a:r>
                    </a:p>
                  </a:txBody>
                  <a:tcPr/>
                </a:tc>
                <a:extLst>
                  <a:ext uri="{0D108BD9-81ED-4DB2-BD59-A6C34878D82A}">
                    <a16:rowId xmlns:a16="http://schemas.microsoft.com/office/drawing/2014/main" val="1578330624"/>
                  </a:ext>
                </a:extLst>
              </a:tr>
              <a:tr h="370840">
                <a:tc>
                  <a:txBody>
                    <a:bodyPr/>
                    <a:lstStyle/>
                    <a:p>
                      <a:r>
                        <a:rPr lang="en-US" dirty="0"/>
                        <a:t>The Democrat</a:t>
                      </a:r>
                    </a:p>
                  </a:txBody>
                  <a:tcPr/>
                </a:tc>
                <a:tc>
                  <a:txBody>
                    <a:bodyPr/>
                    <a:lstStyle/>
                    <a:p>
                      <a:pPr algn="r"/>
                      <a:r>
                        <a:rPr lang="en-US" dirty="0"/>
                        <a:t>65,853,514</a:t>
                      </a:r>
                    </a:p>
                  </a:txBody>
                  <a:tcPr/>
                </a:tc>
                <a:tc>
                  <a:txBody>
                    <a:bodyPr/>
                    <a:lstStyle/>
                    <a:p>
                      <a:pPr algn="r"/>
                      <a:r>
                        <a:rPr lang="en-US" dirty="0"/>
                        <a:t>65,851,734  (99.997%)</a:t>
                      </a:r>
                    </a:p>
                  </a:txBody>
                  <a:tcPr/>
                </a:tc>
                <a:tc>
                  <a:txBody>
                    <a:bodyPr/>
                    <a:lstStyle/>
                    <a:p>
                      <a:pPr algn="r"/>
                      <a:r>
                        <a:rPr lang="en-US" dirty="0"/>
                        <a:t>81,283,501</a:t>
                      </a:r>
                    </a:p>
                  </a:txBody>
                  <a:tcPr/>
                </a:tc>
                <a:tc>
                  <a:txBody>
                    <a:bodyPr/>
                    <a:lstStyle/>
                    <a:p>
                      <a:pPr algn="r"/>
                      <a:r>
                        <a:rPr lang="en-US" dirty="0"/>
                        <a:t>80,973,327 (99.618%)</a:t>
                      </a:r>
                    </a:p>
                  </a:txBody>
                  <a:tcPr/>
                </a:tc>
                <a:extLst>
                  <a:ext uri="{0D108BD9-81ED-4DB2-BD59-A6C34878D82A}">
                    <a16:rowId xmlns:a16="http://schemas.microsoft.com/office/drawing/2014/main" val="1265768229"/>
                  </a:ext>
                </a:extLst>
              </a:tr>
              <a:tr h="370840">
                <a:tc>
                  <a:txBody>
                    <a:bodyPr/>
                    <a:lstStyle/>
                    <a:p>
                      <a:r>
                        <a:rPr lang="en-US" dirty="0"/>
                        <a:t>The Republican</a:t>
                      </a:r>
                    </a:p>
                  </a:txBody>
                  <a:tcPr/>
                </a:tc>
                <a:tc>
                  <a:txBody>
                    <a:bodyPr/>
                    <a:lstStyle/>
                    <a:p>
                      <a:pPr algn="r"/>
                      <a:r>
                        <a:rPr lang="en-US" dirty="0"/>
                        <a:t>62,984,828</a:t>
                      </a:r>
                    </a:p>
                  </a:txBody>
                  <a:tcPr/>
                </a:tc>
                <a:tc>
                  <a:txBody>
                    <a:bodyPr/>
                    <a:lstStyle/>
                    <a:p>
                      <a:pPr algn="r"/>
                      <a:r>
                        <a:rPr lang="en-US" dirty="0"/>
                        <a:t>62,980,405 </a:t>
                      </a:r>
                    </a:p>
                    <a:p>
                      <a:pPr algn="r"/>
                      <a:r>
                        <a:rPr lang="en-US" dirty="0"/>
                        <a:t>(99.993%)</a:t>
                      </a:r>
                    </a:p>
                  </a:txBody>
                  <a:tcPr/>
                </a:tc>
                <a:tc>
                  <a:txBody>
                    <a:bodyPr/>
                    <a:lstStyle/>
                    <a:p>
                      <a:pPr algn="r"/>
                      <a:r>
                        <a:rPr lang="en-US" dirty="0"/>
                        <a:t>74,223,975</a:t>
                      </a:r>
                    </a:p>
                  </a:txBody>
                  <a:tcPr/>
                </a:tc>
                <a:tc>
                  <a:txBody>
                    <a:bodyPr/>
                    <a:lstStyle/>
                    <a:p>
                      <a:pPr algn="r"/>
                      <a:r>
                        <a:rPr lang="en-US" dirty="0"/>
                        <a:t>73,662,011 (99.243%)</a:t>
                      </a:r>
                    </a:p>
                  </a:txBody>
                  <a:tcPr/>
                </a:tc>
                <a:extLst>
                  <a:ext uri="{0D108BD9-81ED-4DB2-BD59-A6C34878D82A}">
                    <a16:rowId xmlns:a16="http://schemas.microsoft.com/office/drawing/2014/main" val="3568991298"/>
                  </a:ext>
                </a:extLst>
              </a:tr>
              <a:tr h="370840">
                <a:tc>
                  <a:txBody>
                    <a:bodyPr/>
                    <a:lstStyle/>
                    <a:p>
                      <a:r>
                        <a:rPr lang="en-US" dirty="0"/>
                        <a:t>Total</a:t>
                      </a:r>
                    </a:p>
                  </a:txBody>
                  <a:tcPr/>
                </a:tc>
                <a:tc>
                  <a:txBody>
                    <a:bodyPr/>
                    <a:lstStyle/>
                    <a:p>
                      <a:pPr algn="r"/>
                      <a:r>
                        <a:rPr lang="en-US" dirty="0"/>
                        <a:t>136,669,276</a:t>
                      </a:r>
                    </a:p>
                  </a:txBody>
                  <a:tcPr/>
                </a:tc>
                <a:tc>
                  <a:txBody>
                    <a:bodyPr/>
                    <a:lstStyle/>
                    <a:p>
                      <a:pPr algn="r"/>
                      <a:r>
                        <a:rPr lang="en-US" dirty="0"/>
                        <a:t>137,103,464</a:t>
                      </a:r>
                    </a:p>
                    <a:p>
                      <a:pPr algn="r"/>
                      <a:r>
                        <a:rPr lang="en-US" dirty="0"/>
                        <a:t>(100.318%%) </a:t>
                      </a:r>
                    </a:p>
                  </a:txBody>
                  <a:tcPr/>
                </a:tc>
                <a:tc>
                  <a:txBody>
                    <a:bodyPr/>
                    <a:lstStyle/>
                    <a:p>
                      <a:pPr algn="r"/>
                      <a:r>
                        <a:rPr lang="en-US" dirty="0"/>
                        <a:t>158,429,631</a:t>
                      </a:r>
                    </a:p>
                  </a:txBody>
                  <a:tcPr/>
                </a:tc>
                <a:tc>
                  <a:txBody>
                    <a:bodyPr/>
                    <a:lstStyle/>
                    <a:p>
                      <a:pPr algn="r"/>
                      <a:r>
                        <a:rPr lang="en-US" dirty="0"/>
                        <a:t>157,750,726 (99.571%)</a:t>
                      </a:r>
                    </a:p>
                  </a:txBody>
                  <a:tcPr/>
                </a:tc>
                <a:extLst>
                  <a:ext uri="{0D108BD9-81ED-4DB2-BD59-A6C34878D82A}">
                    <a16:rowId xmlns:a16="http://schemas.microsoft.com/office/drawing/2014/main" val="846932836"/>
                  </a:ext>
                </a:extLst>
              </a:tr>
            </a:tbl>
          </a:graphicData>
        </a:graphic>
      </p:graphicFrame>
      <p:sp>
        <p:nvSpPr>
          <p:cNvPr id="18" name="Rectangle 17">
            <a:extLst>
              <a:ext uri="{FF2B5EF4-FFF2-40B4-BE49-F238E27FC236}">
                <a16:creationId xmlns:a16="http://schemas.microsoft.com/office/drawing/2014/main" id="{471B0262-8F3E-23D7-82FE-92F866F0E4C0}"/>
              </a:ext>
            </a:extLst>
          </p:cNvPr>
          <p:cNvSpPr/>
          <p:nvPr/>
        </p:nvSpPr>
        <p:spPr>
          <a:xfrm>
            <a:off x="5350933" y="5935133"/>
            <a:ext cx="5029200" cy="495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84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CBA-8D18-B1A5-F1A5-FE9CBA14D920}"/>
              </a:ext>
            </a:extLst>
          </p:cNvPr>
          <p:cNvSpPr>
            <a:spLocks noGrp="1"/>
          </p:cNvSpPr>
          <p:nvPr>
            <p:ph type="title"/>
          </p:nvPr>
        </p:nvSpPr>
        <p:spPr/>
        <p:txBody>
          <a:bodyPr/>
          <a:lstStyle/>
          <a:p>
            <a:r>
              <a:rPr lang="en-US" dirty="0"/>
              <a:t>Why It Looks Weird</a:t>
            </a:r>
          </a:p>
        </p:txBody>
      </p:sp>
      <p:sp>
        <p:nvSpPr>
          <p:cNvPr id="3" name="Content Placeholder 2">
            <a:extLst>
              <a:ext uri="{FF2B5EF4-FFF2-40B4-BE49-F238E27FC236}">
                <a16:creationId xmlns:a16="http://schemas.microsoft.com/office/drawing/2014/main" id="{D4932999-1854-686A-F12E-D4694908D8DE}"/>
              </a:ext>
            </a:extLst>
          </p:cNvPr>
          <p:cNvSpPr>
            <a:spLocks noGrp="1"/>
          </p:cNvSpPr>
          <p:nvPr>
            <p:ph idx="1"/>
          </p:nvPr>
        </p:nvSpPr>
        <p:spPr>
          <a:xfrm>
            <a:off x="838200" y="1825625"/>
            <a:ext cx="4377612" cy="4282567"/>
          </a:xfrm>
        </p:spPr>
        <p:txBody>
          <a:bodyPr>
            <a:normAutofit fontScale="62500" lnSpcReduction="20000"/>
          </a:bodyPr>
          <a:lstStyle/>
          <a:p>
            <a:r>
              <a:rPr lang="en-US" dirty="0"/>
              <a:t>I’m mostly looking at changes in percentages among counties, not actual vote counts.</a:t>
            </a:r>
          </a:p>
          <a:p>
            <a:r>
              <a:rPr lang="en-US" dirty="0"/>
              <a:t>Looking at county-level results across the whole country is very different from what we see watching election results on the news.</a:t>
            </a:r>
          </a:p>
          <a:p>
            <a:r>
              <a:rPr lang="en-US" dirty="0"/>
              <a:t>There are more small counties (&lt;100K votes) that influence the distribution, but big counties have much more impact on actual election results.</a:t>
            </a:r>
          </a:p>
          <a:p>
            <a:r>
              <a:rPr lang="en-US" dirty="0"/>
              <a:t>I did not consider Electoral College counts.</a:t>
            </a:r>
          </a:p>
          <a:p>
            <a:r>
              <a:rPr lang="en-US" dirty="0"/>
              <a:t>I was interested to see that BOTH major candidates got a higher percentage of votes in 2020 than they did in 2016.</a:t>
            </a:r>
          </a:p>
        </p:txBody>
      </p:sp>
      <p:sp>
        <p:nvSpPr>
          <p:cNvPr id="6" name="Content Placeholder 2">
            <a:extLst>
              <a:ext uri="{FF2B5EF4-FFF2-40B4-BE49-F238E27FC236}">
                <a16:creationId xmlns:a16="http://schemas.microsoft.com/office/drawing/2014/main" id="{7EC74465-4061-E4D1-5437-2EF9F963820F}"/>
              </a:ext>
            </a:extLst>
          </p:cNvPr>
          <p:cNvSpPr txBox="1">
            <a:spLocks/>
          </p:cNvSpPr>
          <p:nvPr/>
        </p:nvSpPr>
        <p:spPr>
          <a:xfrm>
            <a:off x="838200" y="2820560"/>
            <a:ext cx="3948404" cy="367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descr="A screenshot of a graph&#10;&#10;Description automatically generated">
            <a:extLst>
              <a:ext uri="{FF2B5EF4-FFF2-40B4-BE49-F238E27FC236}">
                <a16:creationId xmlns:a16="http://schemas.microsoft.com/office/drawing/2014/main" id="{ABB762FD-F5D2-17F6-8A54-E426CAA8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573" y="0"/>
            <a:ext cx="5143500" cy="6858000"/>
          </a:xfrm>
          <a:prstGeom prst="rect">
            <a:avLst/>
          </a:prstGeom>
        </p:spPr>
      </p:pic>
      <p:pic>
        <p:nvPicPr>
          <p:cNvPr id="11" name="Graphic 10" descr="Badge with solid fill">
            <a:extLst>
              <a:ext uri="{FF2B5EF4-FFF2-40B4-BE49-F238E27FC236}">
                <a16:creationId xmlns:a16="http://schemas.microsoft.com/office/drawing/2014/main" id="{B49512C6-3246-C311-3CE8-52A7B9DD85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594867">
            <a:off x="10821956" y="950976"/>
            <a:ext cx="914400" cy="914400"/>
          </a:xfrm>
          <a:prstGeom prst="rect">
            <a:avLst/>
          </a:prstGeom>
        </p:spPr>
      </p:pic>
      <p:pic>
        <p:nvPicPr>
          <p:cNvPr id="12" name="Graphic 11" descr="Badge 3 with solid fill">
            <a:extLst>
              <a:ext uri="{FF2B5EF4-FFF2-40B4-BE49-F238E27FC236}">
                <a16:creationId xmlns:a16="http://schemas.microsoft.com/office/drawing/2014/main" id="{3D0238A5-2615-47A1-E380-6DC718FAF3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544">
            <a:off x="11165633" y="1433929"/>
            <a:ext cx="914400" cy="914400"/>
          </a:xfrm>
          <a:prstGeom prst="rect">
            <a:avLst/>
          </a:prstGeom>
        </p:spPr>
      </p:pic>
      <p:pic>
        <p:nvPicPr>
          <p:cNvPr id="13" name="Graphic 12" descr="Badge 4 with solid fill">
            <a:extLst>
              <a:ext uri="{FF2B5EF4-FFF2-40B4-BE49-F238E27FC236}">
                <a16:creationId xmlns:a16="http://schemas.microsoft.com/office/drawing/2014/main" id="{7DE9E6B7-505A-46C6-E624-CCF2030BCC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77016">
            <a:off x="10666469" y="1910997"/>
            <a:ext cx="914400" cy="914400"/>
          </a:xfrm>
          <a:prstGeom prst="rect">
            <a:avLst/>
          </a:prstGeom>
        </p:spPr>
      </p:pic>
    </p:spTree>
    <p:extLst>
      <p:ext uri="{BB962C8B-B14F-4D97-AF65-F5344CB8AC3E}">
        <p14:creationId xmlns:p14="http://schemas.microsoft.com/office/powerpoint/2010/main" val="381760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D25-4769-8CFB-BBB2-16A0CE6D9611}"/>
              </a:ext>
            </a:extLst>
          </p:cNvPr>
          <p:cNvSpPr>
            <a:spLocks noGrp="1"/>
          </p:cNvSpPr>
          <p:nvPr>
            <p:ph type="title"/>
          </p:nvPr>
        </p:nvSpPr>
        <p:spPr/>
        <p:txBody>
          <a:bodyPr/>
          <a:lstStyle/>
          <a:p>
            <a:r>
              <a:rPr lang="en-US" dirty="0"/>
              <a:t>Where’d Those Votes Come From?</a:t>
            </a:r>
          </a:p>
        </p:txBody>
      </p:sp>
      <p:sp>
        <p:nvSpPr>
          <p:cNvPr id="3" name="Content Placeholder 2">
            <a:extLst>
              <a:ext uri="{FF2B5EF4-FFF2-40B4-BE49-F238E27FC236}">
                <a16:creationId xmlns:a16="http://schemas.microsoft.com/office/drawing/2014/main" id="{DBFFAC6B-D89F-DED8-C8EA-9C2E0B02C022}"/>
              </a:ext>
            </a:extLst>
          </p:cNvPr>
          <p:cNvSpPr>
            <a:spLocks noGrp="1"/>
          </p:cNvSpPr>
          <p:nvPr>
            <p:ph idx="1"/>
          </p:nvPr>
        </p:nvSpPr>
        <p:spPr>
          <a:xfrm>
            <a:off x="838199" y="1825625"/>
            <a:ext cx="5096069" cy="4351338"/>
          </a:xfrm>
        </p:spPr>
        <p:txBody>
          <a:bodyPr/>
          <a:lstStyle/>
          <a:p>
            <a:r>
              <a:rPr lang="en-US" dirty="0"/>
              <a:t>Votes for “minor candidates” dropped from 2016 to 2020.</a:t>
            </a:r>
          </a:p>
          <a:p>
            <a:r>
              <a:rPr lang="en-US" dirty="0"/>
              <a:t>The median percent going to minor candidates dropped by about 3% across the country, or 4% for big counties.</a:t>
            </a:r>
          </a:p>
        </p:txBody>
      </p:sp>
      <p:pic>
        <p:nvPicPr>
          <p:cNvPr id="11" name="Picture 10" descr="A graph with numbers and lines&#10;&#10;Description automatically generated">
            <a:extLst>
              <a:ext uri="{FF2B5EF4-FFF2-40B4-BE49-F238E27FC236}">
                <a16:creationId xmlns:a16="http://schemas.microsoft.com/office/drawing/2014/main" id="{27334DF6-19DD-FC9E-72C4-E04CA62F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34435"/>
            <a:ext cx="5852172" cy="4389129"/>
          </a:xfrm>
          <a:prstGeom prst="rect">
            <a:avLst/>
          </a:prstGeom>
        </p:spPr>
      </p:pic>
      <p:pic>
        <p:nvPicPr>
          <p:cNvPr id="12" name="Graphic 11" descr="Badge 1 with solid fill">
            <a:extLst>
              <a:ext uri="{FF2B5EF4-FFF2-40B4-BE49-F238E27FC236}">
                <a16:creationId xmlns:a16="http://schemas.microsoft.com/office/drawing/2014/main" id="{664E8572-4628-8ED9-3105-3B6AD5CA87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837719">
            <a:off x="9111441" y="514108"/>
            <a:ext cx="914400" cy="914400"/>
          </a:xfrm>
          <a:prstGeom prst="rect">
            <a:avLst/>
          </a:prstGeom>
        </p:spPr>
      </p:pic>
      <p:pic>
        <p:nvPicPr>
          <p:cNvPr id="13" name="Graphic 12" descr="Badge 4 with solid fill">
            <a:extLst>
              <a:ext uri="{FF2B5EF4-FFF2-40B4-BE49-F238E27FC236}">
                <a16:creationId xmlns:a16="http://schemas.microsoft.com/office/drawing/2014/main" id="{91CCF1BD-1FD6-17BE-C2A0-6901FD0BEF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53650">
            <a:off x="9752701" y="603534"/>
            <a:ext cx="914400" cy="914400"/>
          </a:xfrm>
          <a:prstGeom prst="rect">
            <a:avLst/>
          </a:prstGeom>
        </p:spPr>
      </p:pic>
    </p:spTree>
    <p:extLst>
      <p:ext uri="{BB962C8B-B14F-4D97-AF65-F5344CB8AC3E}">
        <p14:creationId xmlns:p14="http://schemas.microsoft.com/office/powerpoint/2010/main" val="233522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of a graph with a number of different colored squares&#10;&#10;Description automatically generated with medium confidence">
            <a:extLst>
              <a:ext uri="{FF2B5EF4-FFF2-40B4-BE49-F238E27FC236}">
                <a16:creationId xmlns:a16="http://schemas.microsoft.com/office/drawing/2014/main" id="{D23F6FFE-03DA-F017-B615-3C6A6B7C7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77" y="1142999"/>
            <a:ext cx="11430000" cy="5715001"/>
          </a:xfrm>
        </p:spPr>
      </p:pic>
      <p:sp>
        <p:nvSpPr>
          <p:cNvPr id="2" name="Title 1">
            <a:extLst>
              <a:ext uri="{FF2B5EF4-FFF2-40B4-BE49-F238E27FC236}">
                <a16:creationId xmlns:a16="http://schemas.microsoft.com/office/drawing/2014/main" id="{B3E8F7E0-E05A-D22A-6764-B458FF87474F}"/>
              </a:ext>
            </a:extLst>
          </p:cNvPr>
          <p:cNvSpPr>
            <a:spLocks noGrp="1"/>
          </p:cNvSpPr>
          <p:nvPr>
            <p:ph type="title"/>
          </p:nvPr>
        </p:nvSpPr>
        <p:spPr>
          <a:xfrm>
            <a:off x="838177" y="-224003"/>
            <a:ext cx="10515600" cy="1325563"/>
          </a:xfrm>
        </p:spPr>
        <p:txBody>
          <a:bodyPr/>
          <a:lstStyle/>
          <a:p>
            <a:r>
              <a:rPr lang="en-US" dirty="0"/>
              <a:t>…and Where Did They Go?</a:t>
            </a:r>
          </a:p>
        </p:txBody>
      </p:sp>
      <p:pic>
        <p:nvPicPr>
          <p:cNvPr id="6" name="Graphic 5" descr="Badge 1 with solid fill">
            <a:extLst>
              <a:ext uri="{FF2B5EF4-FFF2-40B4-BE49-F238E27FC236}">
                <a16:creationId xmlns:a16="http://schemas.microsoft.com/office/drawing/2014/main" id="{8D733000-C277-8BC2-9374-114C99D0D9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855638">
            <a:off x="10798087" y="921944"/>
            <a:ext cx="914400" cy="914400"/>
          </a:xfrm>
          <a:prstGeom prst="rect">
            <a:avLst/>
          </a:prstGeom>
        </p:spPr>
      </p:pic>
      <p:pic>
        <p:nvPicPr>
          <p:cNvPr id="7" name="Graphic 6" descr="Badge with solid fill">
            <a:extLst>
              <a:ext uri="{FF2B5EF4-FFF2-40B4-BE49-F238E27FC236}">
                <a16:creationId xmlns:a16="http://schemas.microsoft.com/office/drawing/2014/main" id="{A6258E78-5F5F-6266-846C-8C259E0F0A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889460">
            <a:off x="10597363" y="1463240"/>
            <a:ext cx="914400" cy="914400"/>
          </a:xfrm>
          <a:prstGeom prst="rect">
            <a:avLst/>
          </a:prstGeom>
        </p:spPr>
      </p:pic>
      <p:pic>
        <p:nvPicPr>
          <p:cNvPr id="8" name="Graphic 7" descr="Badge 3 with solid fill">
            <a:extLst>
              <a:ext uri="{FF2B5EF4-FFF2-40B4-BE49-F238E27FC236}">
                <a16:creationId xmlns:a16="http://schemas.microsoft.com/office/drawing/2014/main" id="{D169333E-03E5-58BE-4103-1620948E23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05958">
            <a:off x="11082884" y="1935962"/>
            <a:ext cx="914400" cy="914400"/>
          </a:xfrm>
          <a:prstGeom prst="rect">
            <a:avLst/>
          </a:prstGeom>
        </p:spPr>
      </p:pic>
      <p:pic>
        <p:nvPicPr>
          <p:cNvPr id="9" name="Graphic 8" descr="Badge 4 with solid fill">
            <a:extLst>
              <a:ext uri="{FF2B5EF4-FFF2-40B4-BE49-F238E27FC236}">
                <a16:creationId xmlns:a16="http://schemas.microsoft.com/office/drawing/2014/main" id="{B9E583D3-C6DF-6938-1553-C6FF154CF2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0754633">
            <a:off x="10797096" y="2417055"/>
            <a:ext cx="914400" cy="914400"/>
          </a:xfrm>
          <a:prstGeom prst="rect">
            <a:avLst/>
          </a:prstGeom>
        </p:spPr>
      </p:pic>
      <p:sp>
        <p:nvSpPr>
          <p:cNvPr id="12" name="TextBox 11">
            <a:extLst>
              <a:ext uri="{FF2B5EF4-FFF2-40B4-BE49-F238E27FC236}">
                <a16:creationId xmlns:a16="http://schemas.microsoft.com/office/drawing/2014/main" id="{C75A55DF-F101-8D19-EE61-0261849009F6}"/>
              </a:ext>
            </a:extLst>
          </p:cNvPr>
          <p:cNvSpPr txBox="1"/>
          <p:nvPr/>
        </p:nvSpPr>
        <p:spPr>
          <a:xfrm>
            <a:off x="1003297" y="681334"/>
            <a:ext cx="9531134" cy="923330"/>
          </a:xfrm>
          <a:prstGeom prst="rect">
            <a:avLst/>
          </a:prstGeom>
          <a:noFill/>
        </p:spPr>
        <p:txBody>
          <a:bodyPr wrap="square" rtlCol="0">
            <a:spAutoFit/>
          </a:bodyPr>
          <a:lstStyle/>
          <a:p>
            <a:r>
              <a:rPr lang="en-US" dirty="0"/>
              <a:t>When looking at all counties in the US, about 3% fewer votes for “other” in 2020, and the gains were spread evenly between Democrat and Republican. But among big counties, only the Democrat benefitted.</a:t>
            </a:r>
          </a:p>
        </p:txBody>
      </p:sp>
    </p:spTree>
    <p:extLst>
      <p:ext uri="{BB962C8B-B14F-4D97-AF65-F5344CB8AC3E}">
        <p14:creationId xmlns:p14="http://schemas.microsoft.com/office/powerpoint/2010/main" val="42750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graphs showing different colored lines&#10;&#10;Description automatically generated with medium confidence">
            <a:extLst>
              <a:ext uri="{FF2B5EF4-FFF2-40B4-BE49-F238E27FC236}">
                <a16:creationId xmlns:a16="http://schemas.microsoft.com/office/drawing/2014/main" id="{17A44EDA-7FED-9203-832B-CECD5D41A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8572500" cy="6858000"/>
          </a:xfrm>
          <a:prstGeom prst="rect">
            <a:avLst/>
          </a:prstGeom>
        </p:spPr>
      </p:pic>
      <p:sp>
        <p:nvSpPr>
          <p:cNvPr id="2" name="Title 1">
            <a:extLst>
              <a:ext uri="{FF2B5EF4-FFF2-40B4-BE49-F238E27FC236}">
                <a16:creationId xmlns:a16="http://schemas.microsoft.com/office/drawing/2014/main" id="{1FBF9705-2541-7ACC-CC7F-34BEFA6B26BD}"/>
              </a:ext>
            </a:extLst>
          </p:cNvPr>
          <p:cNvSpPr>
            <a:spLocks noGrp="1"/>
          </p:cNvSpPr>
          <p:nvPr>
            <p:ph type="title"/>
          </p:nvPr>
        </p:nvSpPr>
        <p:spPr>
          <a:xfrm>
            <a:off x="838200" y="365125"/>
            <a:ext cx="3491204" cy="1325563"/>
          </a:xfrm>
        </p:spPr>
        <p:txBody>
          <a:bodyPr/>
          <a:lstStyle/>
          <a:p>
            <a:r>
              <a:rPr lang="en-US" dirty="0"/>
              <a:t>County Size and Party Shift</a:t>
            </a:r>
          </a:p>
        </p:txBody>
      </p:sp>
      <p:sp>
        <p:nvSpPr>
          <p:cNvPr id="3" name="Content Placeholder 2">
            <a:extLst>
              <a:ext uri="{FF2B5EF4-FFF2-40B4-BE49-F238E27FC236}">
                <a16:creationId xmlns:a16="http://schemas.microsoft.com/office/drawing/2014/main" id="{E657EFE0-D382-7DF4-4BDC-1C8A5249A808}"/>
              </a:ext>
            </a:extLst>
          </p:cNvPr>
          <p:cNvSpPr>
            <a:spLocks noGrp="1"/>
          </p:cNvSpPr>
          <p:nvPr>
            <p:ph idx="1"/>
          </p:nvPr>
        </p:nvSpPr>
        <p:spPr>
          <a:xfrm>
            <a:off x="838200" y="1825625"/>
            <a:ext cx="3491204" cy="4351338"/>
          </a:xfrm>
        </p:spPr>
        <p:txBody>
          <a:bodyPr>
            <a:normAutofit fontScale="92500"/>
          </a:bodyPr>
          <a:lstStyle/>
          <a:p>
            <a:r>
              <a:rPr lang="en-US" dirty="0"/>
              <a:t>With counties clustered at the small end, it’s hard to visualize the trend.</a:t>
            </a:r>
          </a:p>
          <a:p>
            <a:r>
              <a:rPr lang="en-US" dirty="0"/>
              <a:t>A  logarithmic scale shows it, but it’s hard to understand the exact values.</a:t>
            </a:r>
          </a:p>
          <a:p>
            <a:r>
              <a:rPr lang="en-US" dirty="0"/>
              <a:t>Interestingly, the two largest counties defy the trend.</a:t>
            </a:r>
          </a:p>
        </p:txBody>
      </p:sp>
      <p:pic>
        <p:nvPicPr>
          <p:cNvPr id="8" name="Graphic 7" descr="Badge with solid fill">
            <a:extLst>
              <a:ext uri="{FF2B5EF4-FFF2-40B4-BE49-F238E27FC236}">
                <a16:creationId xmlns:a16="http://schemas.microsoft.com/office/drawing/2014/main" id="{39F2F9FF-0D38-B684-8A38-AB780A3998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90597">
            <a:off x="11334018" y="1368425"/>
            <a:ext cx="914400" cy="914400"/>
          </a:xfrm>
          <a:prstGeom prst="rect">
            <a:avLst/>
          </a:prstGeom>
        </p:spPr>
      </p:pic>
    </p:spTree>
    <p:extLst>
      <p:ext uri="{BB962C8B-B14F-4D97-AF65-F5344CB8AC3E}">
        <p14:creationId xmlns:p14="http://schemas.microsoft.com/office/powerpoint/2010/main" val="469512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2654</TotalTime>
  <Words>784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US Presidential Election Result Shifts From 2016 to 2020 </vt:lpstr>
      <vt:lpstr>Questions for the Data</vt:lpstr>
      <vt:lpstr>Data Sources</vt:lpstr>
      <vt:lpstr>Data Exploration and Cleanup</vt:lpstr>
      <vt:lpstr>Challenge: Are My Numbers Actually Right?</vt:lpstr>
      <vt:lpstr>Why It Looks Weird</vt:lpstr>
      <vt:lpstr>Where’d Those Votes Come From?</vt:lpstr>
      <vt:lpstr>…and Where Did They Go?</vt:lpstr>
      <vt:lpstr>County Size and Party Shift</vt:lpstr>
      <vt:lpstr>What About Swing States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Roy Mathena</dc:creator>
  <cp:lastModifiedBy>Roy Mathena</cp:lastModifiedBy>
  <cp:revision>20</cp:revision>
  <cp:lastPrinted>2024-08-03T22:01:17Z</cp:lastPrinted>
  <dcterms:created xsi:type="dcterms:W3CDTF">2024-08-02T03:00:38Z</dcterms:created>
  <dcterms:modified xsi:type="dcterms:W3CDTF">2024-08-03T23:15:19Z</dcterms:modified>
</cp:coreProperties>
</file>