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259-CA8B-B945-D61F-574F32FD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A0CFA-B270-4B1A-340F-D221B461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EB89-9746-4C66-FFB1-0D96B96D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3796-529F-0029-7C00-5FE46732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A894-88EE-17E0-58FA-CEBC2604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FAF-F45A-8748-4410-79D04381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0244E-3FB5-5E10-52B3-983C5D753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CA2B-34E7-8CA4-F592-DFC8F0A1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B2F4-45E5-767C-B9D7-C56B4D92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7244-8458-DE65-5B75-4471D55B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1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9665E-1909-C1EC-D472-69BC935E6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F8F24-3443-4862-67B1-F486AA9D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8107E-37DC-8594-3A3D-6052A408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DD3C-BB72-0247-F115-60138699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4A02-2D0C-8070-98AC-84FE1C56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4594-4014-9D05-5E0E-8FC5A02C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369B-AA0C-6DC2-75D9-8D6659BE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DB1-1AA4-73B6-4259-11A48ABF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6057-F8B5-D89F-FAC0-3027C062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BD320-9D9E-0B13-0BE0-4215DCFA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562C-DCC2-B69B-01FD-52ECF619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0F1B6-D386-CAF4-62B2-BBB9DAD1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E27C-602F-FECC-6E76-3AD8E8E5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9A2B-86F7-3BA0-BC96-D4F2025E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4147-B40F-E854-C20C-E76AA57A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FA43-68FA-49DF-67DF-2A0DE8B4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C69D-5AB0-5550-3326-087891D2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69835-0984-B718-E6A9-83E73E982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2E460-1E23-CA98-6D34-A8EB8A8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3FAD0-7339-FC75-80FF-A3E88101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65805-6228-0FCB-EB48-5B091E3C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6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9114-DDBF-3C2E-3F19-6B4776B7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9F56-B143-369A-1F6B-FE7BA748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C8CC8-32DE-9C8D-1DD2-102EC7628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1CC50-9F86-80D5-FF18-B8DBEAD18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425A0-84D2-F094-EC95-3C04D9447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4258-3CA2-C0AB-8110-252EB1B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409C5-B6B8-9D7A-D8FC-9628F830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C8779-00F3-7DDB-3C9E-A48F2807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AA82-DA8B-6B10-15F7-1A8A3C5A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DF25-7BAB-F268-15AE-FA0CB20F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4F02-BBE4-155F-C952-F5BCA9C8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FA554-906F-4BCB-ADC2-1B1F8E84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9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1CFB1-A4B9-CC74-33B7-AE36BFBB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47E1-0EF5-A52B-0849-98DA42E5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0034-9E42-65E9-9741-6F2CF4D6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6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1FD8-7699-6C9F-49C4-1870EC87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3657-F7D8-1B2E-0ACE-6F5C5ECB1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BCE89-60E6-3DEA-290E-BE76C0C6A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394BA-0521-95C0-D64C-D2C65F75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87FA4-96F0-F92B-53D6-0E2FF6D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72186-4246-183F-5352-EED05742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C300-ED9F-7C50-DE4A-5180E6B5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531B6-3181-3A71-BB7D-BC135D9F3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ADD26-FC75-81D8-6CD7-788795ACF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D951F-38BC-F606-8F95-AC9D2CC3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EB60B-97B3-0596-2C09-9354F557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F175-F096-4708-AAFC-7B0E382A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15FEEB-42B1-3BED-6FBA-A549D50F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EE2F4-AB10-63FD-BD63-B850AA881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BB15-BA8F-6CF5-268C-469AF9CD1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20F36-B18F-48F6-BCA8-FE8FC67DC2E8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F48C-13B8-2E72-39BB-3D8A0AB5C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EF13-9A6E-84F6-88E8-81A61481D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D20EF-7981-4C29-904B-53C747C3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6AA7-97A3-8EF0-D478-16CADA7D6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2016 and 2020 US Presidential Election Result Shifts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E1E41-8E3F-8684-4F3F-02882D50D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Analytics Boot Camp</a:t>
            </a:r>
            <a:br>
              <a:rPr lang="en-US" dirty="0"/>
            </a:br>
            <a:r>
              <a:rPr lang="en-US" dirty="0"/>
              <a:t>Project 1 – August 2024</a:t>
            </a:r>
          </a:p>
          <a:p>
            <a:endParaRPr lang="en-US" dirty="0"/>
          </a:p>
          <a:p>
            <a:r>
              <a:rPr lang="en-US" dirty="0"/>
              <a:t>Roy Mathena</a:t>
            </a:r>
          </a:p>
        </p:txBody>
      </p:sp>
    </p:spTree>
    <p:extLst>
      <p:ext uri="{BB962C8B-B14F-4D97-AF65-F5344CB8AC3E}">
        <p14:creationId xmlns:p14="http://schemas.microsoft.com/office/powerpoint/2010/main" val="374235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hite squares with black and red squares&#10;&#10;Description automatically generated">
            <a:extLst>
              <a:ext uri="{FF2B5EF4-FFF2-40B4-BE49-F238E27FC236}">
                <a16:creationId xmlns:a16="http://schemas.microsoft.com/office/drawing/2014/main" id="{9ABEFF7C-A79D-B201-E32C-21926C015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90" y="4880007"/>
            <a:ext cx="2939144" cy="1959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8899D-4308-2BA0-98B3-CFD0900D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Swing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1CC4-C248-8B0B-E084-ED86E545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“Battleground” states were those widely considered competitive for 2020: AZ, FL, GA, IA, MI, MN, NV, NH, NC, OH, PA, TX, and WI</a:t>
            </a:r>
          </a:p>
          <a:p>
            <a:r>
              <a:rPr lang="en-US" dirty="0"/>
              <a:t>“Flipped” states were those which went to the Republican in 2016 and the Democrat in 2020: AZ, GA, PA, WI, and MI</a:t>
            </a:r>
          </a:p>
          <a:p>
            <a:r>
              <a:rPr lang="en-US" dirty="0"/>
              <a:t>Counties in all of these basically followed the trends found previously, with both parties getting a similar increase across all counties, but big counties heavily favoring the Democrat.</a:t>
            </a:r>
          </a:p>
          <a:p>
            <a:r>
              <a:rPr lang="en-US" dirty="0"/>
              <a:t>One notable exception: in flipped states, across all counties (big and small), the Democrat did a bit better than the Republican. This suggests the Democrat had some extra success among smaller counties in those states.</a:t>
            </a:r>
          </a:p>
          <a:p>
            <a:r>
              <a:rPr lang="en-US" dirty="0"/>
              <a:t>The charts don’t really fit well on a slide with any text:</a:t>
            </a:r>
          </a:p>
        </p:txBody>
      </p:sp>
    </p:spTree>
    <p:extLst>
      <p:ext uri="{BB962C8B-B14F-4D97-AF65-F5344CB8AC3E}">
        <p14:creationId xmlns:p14="http://schemas.microsoft.com/office/powerpoint/2010/main" val="369332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8952F40-9146-FB15-103C-0CA6B61F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23" y="102295"/>
            <a:ext cx="10515601" cy="6653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2200F-9029-ADC6-F5E5-4EAFD312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6" name="Graphic 5" descr="Badge 1 with solid fill">
            <a:extLst>
              <a:ext uri="{FF2B5EF4-FFF2-40B4-BE49-F238E27FC236}">
                <a16:creationId xmlns:a16="http://schemas.microsoft.com/office/drawing/2014/main" id="{2B4671AD-B787-801E-0775-68839D8EE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45870">
            <a:off x="107775" y="1033639"/>
            <a:ext cx="914400" cy="914400"/>
          </a:xfrm>
          <a:prstGeom prst="rect">
            <a:avLst/>
          </a:prstGeom>
        </p:spPr>
      </p:pic>
      <p:pic>
        <p:nvPicPr>
          <p:cNvPr id="7" name="Graphic 6" descr="Badge with solid fill">
            <a:extLst>
              <a:ext uri="{FF2B5EF4-FFF2-40B4-BE49-F238E27FC236}">
                <a16:creationId xmlns:a16="http://schemas.microsoft.com/office/drawing/2014/main" id="{33EDF388-2F04-FD86-F093-FC61D9A3E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31904">
            <a:off x="119310" y="1911096"/>
            <a:ext cx="914400" cy="914400"/>
          </a:xfrm>
          <a:prstGeom prst="rect">
            <a:avLst/>
          </a:prstGeom>
        </p:spPr>
      </p:pic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BA47D6AC-ADBB-1AD0-093B-D2BDC7D9E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688846">
            <a:off x="134822" y="2792529"/>
            <a:ext cx="914400" cy="914400"/>
          </a:xfrm>
          <a:prstGeom prst="rect">
            <a:avLst/>
          </a:prstGeom>
        </p:spPr>
      </p:pic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4C76BCD2-1682-5D0F-C942-C8D5A127D0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93099">
            <a:off x="107775" y="3669601"/>
            <a:ext cx="914400" cy="914400"/>
          </a:xfrm>
          <a:prstGeom prst="rect">
            <a:avLst/>
          </a:prstGeom>
        </p:spPr>
      </p:pic>
      <p:pic>
        <p:nvPicPr>
          <p:cNvPr id="10" name="Graphic 9" descr="Badge 5 with solid fill">
            <a:extLst>
              <a:ext uri="{FF2B5EF4-FFF2-40B4-BE49-F238E27FC236}">
                <a16:creationId xmlns:a16="http://schemas.microsoft.com/office/drawing/2014/main" id="{7E638CDB-9C2C-A552-9EFD-CAFB7670D3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973659">
            <a:off x="163350" y="45544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0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E9D9-D166-B6E5-E856-22EE2475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5E86-E4E0-D636-0F16-2EABE45E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votes for non-major candidates (anyone but Trump or Clinton/Biden) shift from 2016 to 2020?</a:t>
            </a:r>
          </a:p>
          <a:p>
            <a:r>
              <a:rPr lang="en-US" dirty="0"/>
              <a:t>How does that shift relate to the overall change in election outcome, from Republican in 2016 to Democrat in 2020?</a:t>
            </a:r>
          </a:p>
          <a:p>
            <a:r>
              <a:rPr lang="en-US" dirty="0"/>
              <a:t>How does that shift relate to county size?</a:t>
            </a:r>
          </a:p>
          <a:p>
            <a:r>
              <a:rPr lang="en-US" dirty="0"/>
              <a:t>How much variation was there in that shift, at a county level?</a:t>
            </a:r>
          </a:p>
          <a:p>
            <a:r>
              <a:rPr lang="en-US" dirty="0"/>
              <a:t>Did "swing states" show a significant difference in shift compared to the country as a whole?</a:t>
            </a:r>
          </a:p>
          <a:p>
            <a:endParaRPr lang="en-US" dirty="0"/>
          </a:p>
        </p:txBody>
      </p:sp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BF6FBFF2-036E-63B2-FF5F-C6C621EB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635" y="1690688"/>
            <a:ext cx="914400" cy="914400"/>
          </a:xfrm>
          <a:prstGeom prst="rect">
            <a:avLst/>
          </a:prstGeom>
        </p:spPr>
      </p:pic>
      <p:pic>
        <p:nvPicPr>
          <p:cNvPr id="7" name="Graphic 6" descr="Badge with solid fill">
            <a:extLst>
              <a:ext uri="{FF2B5EF4-FFF2-40B4-BE49-F238E27FC236}">
                <a16:creationId xmlns:a16="http://schemas.microsoft.com/office/drawing/2014/main" id="{FBC07ED6-116A-52F3-A0BE-CC7F03503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635" y="2514600"/>
            <a:ext cx="914400" cy="914400"/>
          </a:xfrm>
          <a:prstGeom prst="rect">
            <a:avLst/>
          </a:prstGeom>
        </p:spPr>
      </p:pic>
      <p:pic>
        <p:nvPicPr>
          <p:cNvPr id="9" name="Graphic 8" descr="Badge 3 with solid fill">
            <a:extLst>
              <a:ext uri="{FF2B5EF4-FFF2-40B4-BE49-F238E27FC236}">
                <a16:creationId xmlns:a16="http://schemas.microsoft.com/office/drawing/2014/main" id="{9D029ED3-AD96-9A2B-CD49-28B9B4956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635" y="3338512"/>
            <a:ext cx="914400" cy="914400"/>
          </a:xfrm>
          <a:prstGeom prst="rect">
            <a:avLst/>
          </a:prstGeom>
        </p:spPr>
      </p:pic>
      <p:pic>
        <p:nvPicPr>
          <p:cNvPr id="11" name="Graphic 10" descr="Badge 4 with solid fill">
            <a:extLst>
              <a:ext uri="{FF2B5EF4-FFF2-40B4-BE49-F238E27FC236}">
                <a16:creationId xmlns:a16="http://schemas.microsoft.com/office/drawing/2014/main" id="{DE410A6B-8834-6A4B-F139-B7A36C90B6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0635" y="3861625"/>
            <a:ext cx="914400" cy="914400"/>
          </a:xfrm>
          <a:prstGeom prst="rect">
            <a:avLst/>
          </a:prstGeom>
        </p:spPr>
      </p:pic>
      <p:pic>
        <p:nvPicPr>
          <p:cNvPr id="13" name="Graphic 12" descr="Badge 5 with solid fill">
            <a:extLst>
              <a:ext uri="{FF2B5EF4-FFF2-40B4-BE49-F238E27FC236}">
                <a16:creationId xmlns:a16="http://schemas.microsoft.com/office/drawing/2014/main" id="{DBABDF88-4A1C-9A7D-0477-F01F614F88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0635" y="43878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2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7862-9F94-7C0D-8857-8A10F759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2D94-945B-53E1-9F3E-C689D122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MIT Election Data and Science Lab (MEDSL)</a:t>
            </a:r>
          </a:p>
          <a:p>
            <a:r>
              <a:rPr lang="en-US" dirty="0"/>
              <a:t>Two slightly different data sets, one for each election</a:t>
            </a:r>
          </a:p>
          <a:p>
            <a:endParaRPr lang="en-US" dirty="0"/>
          </a:p>
          <a:p>
            <a:r>
              <a:rPr lang="en-US" dirty="0"/>
              <a:t>Also got some simple information from the FEC and Ballotpedia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7398F-7596-42EF-E26A-FBC20C0E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925" y="1512519"/>
            <a:ext cx="6104149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A21B-C982-ED6E-2021-55D68AB6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9E6D-10FE-A9AB-5BD1-6B80F304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sets had slightly different standards and slightly different problems:</a:t>
            </a:r>
          </a:p>
          <a:p>
            <a:pPr lvl="1"/>
            <a:r>
              <a:rPr lang="en-US" dirty="0"/>
              <a:t>Capitalization and Place Names: “Jefferson” vs ”JEFFERSON COUNTY”</a:t>
            </a:r>
          </a:p>
          <a:p>
            <a:pPr lvl="1"/>
            <a:r>
              <a:rPr lang="en-US" dirty="0"/>
              <a:t>Candidate Names: "</a:t>
            </a:r>
            <a:r>
              <a:rPr lang="en-US" dirty="0" err="1"/>
              <a:t>biden</a:t>
            </a:r>
            <a:r>
              <a:rPr lang="en-US" dirty="0"/>
              <a:t>, joe", "joseph </a:t>
            </a:r>
            <a:r>
              <a:rPr lang="en-US" dirty="0" err="1"/>
              <a:t>biden</a:t>
            </a:r>
            <a:r>
              <a:rPr lang="en-US" dirty="0"/>
              <a:t>", and "joseph r </a:t>
            </a:r>
            <a:r>
              <a:rPr lang="en-US" dirty="0" err="1"/>
              <a:t>biden</a:t>
            </a:r>
            <a:r>
              <a:rPr lang="en-US" dirty="0"/>
              <a:t>“</a:t>
            </a:r>
          </a:p>
          <a:p>
            <a:r>
              <a:rPr lang="en-US" dirty="0"/>
              <a:t>“Statistical Adjustments”, Write-Ins, and Straight Ticket Voting</a:t>
            </a:r>
          </a:p>
          <a:p>
            <a:r>
              <a:rPr lang="en-US" dirty="0"/>
              <a:t>Extra Data</a:t>
            </a:r>
          </a:p>
          <a:p>
            <a:pPr lvl="1"/>
            <a:r>
              <a:rPr lang="en-US" dirty="0"/>
              <a:t>Negative votes</a:t>
            </a:r>
          </a:p>
          <a:p>
            <a:pPr lvl="1"/>
            <a:r>
              <a:rPr lang="en-US" dirty="0"/>
              <a:t>Other “offices” that are apparently redundant votes</a:t>
            </a:r>
          </a:p>
          <a:p>
            <a:r>
              <a:rPr lang="en-US" dirty="0"/>
              <a:t>How to Group Results</a:t>
            </a:r>
          </a:p>
          <a:p>
            <a:pPr lvl="1"/>
            <a:r>
              <a:rPr lang="en-US" dirty="0"/>
              <a:t>There’s “the Democrat” (Clinton in 2016, Biden in 2020), “the Republican” (Trump), and “Other” (people like Gary Johnson, and unserious entries like Donald Duck)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9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D7E9-0475-9C62-B808-76C1C9FB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Are My Numbers Actually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422E-1AD2-F484-680E-1CF03AF6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91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My early “clean” data had some pretty weird results, including about 4 million extra votes for “other” candidates</a:t>
            </a:r>
          </a:p>
          <a:p>
            <a:r>
              <a:rPr lang="en-US" dirty="0"/>
              <a:t>I compared my final clean data to the official counts from the FEC. I’m within 0.8% for the national numbers, which feels barely adequate. I’d like to improve this, especially the extra “other” votes.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20BE68-79B9-7931-691D-A198C79BC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58766"/>
              </p:ext>
            </p:extLst>
          </p:nvPr>
        </p:nvGraphicFramePr>
        <p:xfrm>
          <a:off x="1917923" y="4001294"/>
          <a:ext cx="8356153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172">
                  <a:extLst>
                    <a:ext uri="{9D8B030D-6E8A-4147-A177-3AD203B41FA5}">
                      <a16:colId xmlns:a16="http://schemas.microsoft.com/office/drawing/2014/main" val="2922425552"/>
                    </a:ext>
                  </a:extLst>
                </a:gridCol>
                <a:gridCol w="1620722">
                  <a:extLst>
                    <a:ext uri="{9D8B030D-6E8A-4147-A177-3AD203B41FA5}">
                      <a16:colId xmlns:a16="http://schemas.microsoft.com/office/drawing/2014/main" val="2949270607"/>
                    </a:ext>
                  </a:extLst>
                </a:gridCol>
                <a:gridCol w="1660753">
                  <a:extLst>
                    <a:ext uri="{9D8B030D-6E8A-4147-A177-3AD203B41FA5}">
                      <a16:colId xmlns:a16="http://schemas.microsoft.com/office/drawing/2014/main" val="872329042"/>
                    </a:ext>
                  </a:extLst>
                </a:gridCol>
                <a:gridCol w="1660753">
                  <a:extLst>
                    <a:ext uri="{9D8B030D-6E8A-4147-A177-3AD203B41FA5}">
                      <a16:colId xmlns:a16="http://schemas.microsoft.com/office/drawing/2014/main" val="1311510649"/>
                    </a:ext>
                  </a:extLst>
                </a:gridCol>
                <a:gridCol w="1660753">
                  <a:extLst>
                    <a:ext uri="{9D8B030D-6E8A-4147-A177-3AD203B41FA5}">
                      <a16:colId xmlns:a16="http://schemas.microsoft.com/office/drawing/2014/main" val="2018445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(FEC)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(Me)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 (FEC)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 (Me)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3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Democrat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65,853,514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65,851,734  (99.997%)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81,283,501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80,973,327 (99.618%)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6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Republican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62,984,828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62,980,405 </a:t>
                      </a:r>
                    </a:p>
                    <a:p>
                      <a:pPr algn="r"/>
                      <a:r>
                        <a:rPr lang="en-US" dirty="0"/>
                        <a:t>(99.993%)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74,223,975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73,662,011 (99.243%)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9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136,669,276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137,103,464</a:t>
                      </a:r>
                    </a:p>
                    <a:p>
                      <a:pPr algn="r"/>
                      <a:r>
                        <a:rPr lang="en-US" dirty="0"/>
                        <a:t>(100.318%%)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158,429,631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157,750,726 (99.571%)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3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84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3CBA-8D18-B1A5-F1A5-FE9CBA14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Looks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2999-1854-686A-F12E-D4694908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7612" cy="428256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I’m mostly looking at changes in percentages among counties, not actual vote counts.</a:t>
            </a:r>
          </a:p>
          <a:p>
            <a:r>
              <a:rPr lang="en-US" dirty="0"/>
              <a:t>Looking at county-level results across the whole country is very different from what we see watching election results on the news.</a:t>
            </a:r>
          </a:p>
          <a:p>
            <a:r>
              <a:rPr lang="en-US" dirty="0"/>
              <a:t>There are more “small” counties (&lt;100K votes) so they influence the distribution here, but the “big” counties have much more impact on actual election results.</a:t>
            </a:r>
          </a:p>
          <a:p>
            <a:r>
              <a:rPr lang="en-US" dirty="0"/>
              <a:t>And I did not consider Electoral College counts.</a:t>
            </a:r>
          </a:p>
          <a:p>
            <a:r>
              <a:rPr lang="en-US" dirty="0"/>
              <a:t>I was interested to see that BOTH major candidates got a higher percentage of votes in 2020 than they did in 2016.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C74465-4061-E4D1-5437-2EF9F963820F}"/>
              </a:ext>
            </a:extLst>
          </p:cNvPr>
          <p:cNvSpPr txBox="1">
            <a:spLocks/>
          </p:cNvSpPr>
          <p:nvPr/>
        </p:nvSpPr>
        <p:spPr>
          <a:xfrm>
            <a:off x="838200" y="2820560"/>
            <a:ext cx="3948404" cy="367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ABB762FD-F5D2-17F6-8A54-E426CAA8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73" y="0"/>
            <a:ext cx="5143500" cy="6858000"/>
          </a:xfrm>
          <a:prstGeom prst="rect">
            <a:avLst/>
          </a:prstGeom>
        </p:spPr>
      </p:pic>
      <p:pic>
        <p:nvPicPr>
          <p:cNvPr id="11" name="Graphic 10" descr="Badge with solid fill">
            <a:extLst>
              <a:ext uri="{FF2B5EF4-FFF2-40B4-BE49-F238E27FC236}">
                <a16:creationId xmlns:a16="http://schemas.microsoft.com/office/drawing/2014/main" id="{B49512C6-3246-C311-3CE8-52A7B9DD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594867">
            <a:off x="10821956" y="950976"/>
            <a:ext cx="914400" cy="914400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3D0238A5-2615-47A1-E380-6DC718FAF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01544">
            <a:off x="11165633" y="1433929"/>
            <a:ext cx="914400" cy="914400"/>
          </a:xfrm>
          <a:prstGeom prst="rect">
            <a:avLst/>
          </a:prstGeom>
        </p:spPr>
      </p:pic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7DE9E6B7-505A-46C6-E624-CCF2030BC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877016">
            <a:off x="10666469" y="19109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0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CD25-4769-8CFB-BBB2-16A0CE6D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Where’d Those Votes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FAC6B-D89F-DED8-C8EA-9C2E0B02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96069" cy="4351338"/>
          </a:xfrm>
        </p:spPr>
        <p:txBody>
          <a:bodyPr/>
          <a:lstStyle/>
          <a:p>
            <a:r>
              <a:rPr lang="en-US" dirty="0"/>
              <a:t>Votes for “minor candidates” dropped from 2016 to 2020.</a:t>
            </a:r>
          </a:p>
          <a:p>
            <a:r>
              <a:rPr lang="en-US" dirty="0"/>
              <a:t>The median percent going to minor candidates dropped by about 3% across the country, or 4% for big counties.</a:t>
            </a:r>
          </a:p>
        </p:txBody>
      </p:sp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7334DF6-19DD-FC9E-72C4-E04CA62F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  <p:pic>
        <p:nvPicPr>
          <p:cNvPr id="12" name="Graphic 11" descr="Badge 1 with solid fill">
            <a:extLst>
              <a:ext uri="{FF2B5EF4-FFF2-40B4-BE49-F238E27FC236}">
                <a16:creationId xmlns:a16="http://schemas.microsoft.com/office/drawing/2014/main" id="{664E8572-4628-8ED9-3105-3B6AD5CA8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837719">
            <a:off x="9111441" y="514108"/>
            <a:ext cx="914400" cy="914400"/>
          </a:xfrm>
          <a:prstGeom prst="rect">
            <a:avLst/>
          </a:prstGeom>
        </p:spPr>
      </p:pic>
      <p:pic>
        <p:nvPicPr>
          <p:cNvPr id="13" name="Graphic 12" descr="Badge 4 with solid fill">
            <a:extLst>
              <a:ext uri="{FF2B5EF4-FFF2-40B4-BE49-F238E27FC236}">
                <a16:creationId xmlns:a16="http://schemas.microsoft.com/office/drawing/2014/main" id="{91CCF1BD-1FD6-17BE-C2A0-6901FD0BE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3650">
            <a:off x="9752701" y="6035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2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of a graph with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23F6FFE-03DA-F017-B615-3C6A6B7C7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42" y="954036"/>
            <a:ext cx="11430000" cy="5715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E8F7E0-E05A-D22A-6764-B458FF87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Where Did They Go?</a:t>
            </a:r>
          </a:p>
        </p:txBody>
      </p:sp>
      <p:pic>
        <p:nvPicPr>
          <p:cNvPr id="6" name="Graphic 5" descr="Badge 1 with solid fill">
            <a:extLst>
              <a:ext uri="{FF2B5EF4-FFF2-40B4-BE49-F238E27FC236}">
                <a16:creationId xmlns:a16="http://schemas.microsoft.com/office/drawing/2014/main" id="{8D733000-C277-8BC2-9374-114C99D0D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55638">
            <a:off x="10798087" y="921944"/>
            <a:ext cx="914400" cy="914400"/>
          </a:xfrm>
          <a:prstGeom prst="rect">
            <a:avLst/>
          </a:prstGeom>
        </p:spPr>
      </p:pic>
      <p:pic>
        <p:nvPicPr>
          <p:cNvPr id="7" name="Graphic 6" descr="Badge with solid fill">
            <a:extLst>
              <a:ext uri="{FF2B5EF4-FFF2-40B4-BE49-F238E27FC236}">
                <a16:creationId xmlns:a16="http://schemas.microsoft.com/office/drawing/2014/main" id="{A6258E78-5F5F-6266-846C-8C259E0F0A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889460">
            <a:off x="10597363" y="1463240"/>
            <a:ext cx="914400" cy="914400"/>
          </a:xfrm>
          <a:prstGeom prst="rect">
            <a:avLst/>
          </a:prstGeom>
        </p:spPr>
      </p:pic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D169333E-03E5-58BE-4103-1620948E2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05958">
            <a:off x="11082884" y="1935962"/>
            <a:ext cx="914400" cy="914400"/>
          </a:xfrm>
          <a:prstGeom prst="rect">
            <a:avLst/>
          </a:prstGeom>
        </p:spPr>
      </p:pic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B9E583D3-C6DF-6938-1553-C6FF154CF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754633">
            <a:off x="10797096" y="24170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graphs showing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7A44EDA-7FED-9203-832B-CECD5D41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0"/>
            <a:ext cx="8572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BF9705-2541-7ACC-CC7F-34BEFA6B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91204" cy="1325563"/>
          </a:xfrm>
        </p:spPr>
        <p:txBody>
          <a:bodyPr/>
          <a:lstStyle/>
          <a:p>
            <a:r>
              <a:rPr lang="en-US" dirty="0"/>
              <a:t>County Size and Party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EFE0-D382-7DF4-4BDC-1C8A5249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120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With counties clustered at the small end, it’s hard to visualize the trend.</a:t>
            </a:r>
          </a:p>
          <a:p>
            <a:r>
              <a:rPr lang="en-US" dirty="0"/>
              <a:t>A  logarithmic scale shows it, but it’s hard to understand the exact values.</a:t>
            </a:r>
          </a:p>
          <a:p>
            <a:r>
              <a:rPr lang="en-US" dirty="0"/>
              <a:t>Interestingly, the two largest counties defy the trend.</a:t>
            </a:r>
          </a:p>
        </p:txBody>
      </p:sp>
      <p:pic>
        <p:nvPicPr>
          <p:cNvPr id="8" name="Graphic 7" descr="Badge with solid fill">
            <a:extLst>
              <a:ext uri="{FF2B5EF4-FFF2-40B4-BE49-F238E27FC236}">
                <a16:creationId xmlns:a16="http://schemas.microsoft.com/office/drawing/2014/main" id="{39F2F9FF-0D38-B684-8A38-AB780A399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90597">
            <a:off x="11334018" y="13684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734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2016 and 2020 US Presidential Election Result Shifts </vt:lpstr>
      <vt:lpstr>Questions for the Data</vt:lpstr>
      <vt:lpstr>Data Sources</vt:lpstr>
      <vt:lpstr>Data Exploration and Cleanup</vt:lpstr>
      <vt:lpstr>Challenge: Are My Numbers Actually Right?</vt:lpstr>
      <vt:lpstr>Why It Looks Weird</vt:lpstr>
      <vt:lpstr>Where’d Those Votes Come From?</vt:lpstr>
      <vt:lpstr>…and Where Did They Go?</vt:lpstr>
      <vt:lpstr>County Size and Party Shift</vt:lpstr>
      <vt:lpstr>What About Swing States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 Mathena</dc:creator>
  <cp:lastModifiedBy>Roy Mathena</cp:lastModifiedBy>
  <cp:revision>17</cp:revision>
  <dcterms:created xsi:type="dcterms:W3CDTF">2024-08-02T03:00:38Z</dcterms:created>
  <dcterms:modified xsi:type="dcterms:W3CDTF">2024-08-03T21:47:30Z</dcterms:modified>
</cp:coreProperties>
</file>