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062400" cy="32918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378558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03120" y="17674920"/>
            <a:ext cx="378558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1500640" y="770256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03120" y="1767492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500640" y="1767492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121892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902200" y="7702560"/>
            <a:ext cx="121892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7701280" y="7702560"/>
            <a:ext cx="121892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103120" y="17674920"/>
            <a:ext cx="121892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4902200" y="17674920"/>
            <a:ext cx="121892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7701280" y="17674920"/>
            <a:ext cx="121892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03120" y="7702560"/>
            <a:ext cx="3785580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378558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18473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1500640" y="7702560"/>
            <a:ext cx="18473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55400" y="10226520"/>
            <a:ext cx="35751600" cy="327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500640" y="7702560"/>
            <a:ext cx="18473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03120" y="1767492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184734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1500640" y="770256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1500640" y="1767492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3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03120" y="770256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1500640" y="7702560"/>
            <a:ext cx="184734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03120" y="17674920"/>
            <a:ext cx="3785580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42062040" cy="32918040"/>
          </a:xfrm>
          <a:prstGeom prst="rect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7327160" y="29133720"/>
            <a:ext cx="7253640" cy="3784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155400" y="10226520"/>
            <a:ext cx="35751600" cy="70545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9400" spc="-1" strike="noStrike">
                <a:solidFill>
                  <a:srgbClr val="000000"/>
                </a:solidFill>
                <a:latin typeface="Calibri"/>
              </a:rPr>
              <a:t>Master title style</a:t>
            </a:r>
            <a:endParaRPr b="0" lang="en-US" sz="9400" spc="-1" strike="noStrike">
              <a:solidFill>
                <a:srgbClr val="0c234b"/>
              </a:solidFill>
              <a:latin typeface="Arial Narrow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103120" y="7702560"/>
            <a:ext cx="3785580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0c234b"/>
                </a:solidFill>
                <a:latin typeface="Calibri"/>
              </a:rPr>
              <a:t>Click to edit the outline text format</a:t>
            </a:r>
            <a:endParaRPr b="0" lang="en-US" sz="3300" spc="-1" strike="noStrike">
              <a:solidFill>
                <a:srgbClr val="0c234b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c234b"/>
                </a:solidFill>
                <a:latin typeface="Calibri"/>
              </a:rPr>
              <a:t>Second Outline Level</a:t>
            </a:r>
            <a:endParaRPr b="0" lang="en-US" sz="2300" spc="-1" strike="noStrike">
              <a:solidFill>
                <a:srgbClr val="0c234b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c234b"/>
                </a:solidFill>
                <a:latin typeface="Calibri"/>
              </a:rPr>
              <a:t>Third Outline Level</a:t>
            </a:r>
            <a:endParaRPr b="0" lang="en-US" sz="1900" spc="-1" strike="noStrike">
              <a:solidFill>
                <a:srgbClr val="0c234b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c234b"/>
                </a:solidFill>
                <a:latin typeface="Calibri"/>
              </a:rPr>
              <a:t>Fourth Outline Level</a:t>
            </a:r>
            <a:endParaRPr b="0" lang="en-US" sz="1900" spc="-1" strike="noStrike">
              <a:solidFill>
                <a:srgbClr val="0c234b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234b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c234b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234b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c234b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234b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c234b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cholar.harvard.edu/malmasi/olid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21240" y="535320"/>
            <a:ext cx="42083280" cy="3288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080" rIns="100080" tIns="50040" bIns="5004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800418"/>
                </a:solidFill>
                <a:latin typeface="Arial"/>
              </a:rPr>
              <a:t>OffensEval 2019 – BERT vs Logistic Regression</a:t>
            </a:r>
            <a:endParaRPr b="0" lang="en-US" sz="9600" spc="-1" strike="noStrike">
              <a:latin typeface="Arial"/>
            </a:endParaRPr>
          </a:p>
          <a:p>
            <a:pPr marL="1411200" indent="-1410840" algn="ctr">
              <a:lnSpc>
                <a:spcPct val="100000"/>
              </a:lnSpc>
              <a:spcBef>
                <a:spcPts val="1199"/>
              </a:spcBef>
            </a:pPr>
            <a:r>
              <a:rPr b="0" lang="en-US" sz="6000" spc="-1" strike="noStrike">
                <a:solidFill>
                  <a:srgbClr val="800418"/>
                </a:solidFill>
                <a:latin typeface="Calibri"/>
              </a:rPr>
              <a:t>University of Arizona College of Science | Computer Science</a:t>
            </a:r>
            <a:endParaRPr b="0" lang="en-US" sz="6000" spc="-1" strike="noStrike">
              <a:latin typeface="Arial"/>
            </a:endParaRPr>
          </a:p>
          <a:p>
            <a:pPr marL="1411200" indent="-1410840" algn="ctr">
              <a:lnSpc>
                <a:spcPct val="80000"/>
              </a:lnSpc>
            </a:pPr>
            <a:endParaRPr b="0" lang="en-US" sz="6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9619720" y="27055080"/>
            <a:ext cx="11611080" cy="313308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29619720" y="5039640"/>
            <a:ext cx="11611080" cy="201063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720720" y="15293520"/>
            <a:ext cx="11611080" cy="747504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730800" y="5015520"/>
            <a:ext cx="11611080" cy="84427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13408200" y="5015520"/>
            <a:ext cx="14896440" cy="2323944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CustomShape 7"/>
          <p:cNvSpPr/>
          <p:nvPr/>
        </p:nvSpPr>
        <p:spPr>
          <a:xfrm>
            <a:off x="1127520" y="15535800"/>
            <a:ext cx="10803960" cy="74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Use word and character based features from the training dataset to build offensive language classifiers.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Use fine-tuned BERT model for context based classification and logistic regression for confirmation of BERT’s classifications.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720720" y="14373720"/>
            <a:ext cx="11611080" cy="914760"/>
          </a:xfrm>
          <a:prstGeom prst="rect">
            <a:avLst/>
          </a:prstGeom>
          <a:solidFill>
            <a:srgbClr val="c44e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c234b"/>
                </a:solidFill>
                <a:latin typeface="Calibri"/>
              </a:rPr>
              <a:t>The Idea?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30076560" y="6324120"/>
            <a:ext cx="10658880" cy="74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0"/>
          <p:cNvSpPr/>
          <p:nvPr/>
        </p:nvSpPr>
        <p:spPr>
          <a:xfrm>
            <a:off x="30026160" y="27166680"/>
            <a:ext cx="1070928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Rahul Roy Mattam </a:t>
            </a:r>
            <a:r>
              <a:rPr b="0" lang="en-US" sz="3600" spc="-1" strike="noStrike">
                <a:solidFill>
                  <a:srgbClr val="800418"/>
                </a:solidFill>
                <a:latin typeface="Calibri"/>
              </a:rPr>
              <a:t>at </a:t>
            </a:r>
            <a:r>
              <a:rPr b="0" lang="en-US" sz="3600" spc="-1" strike="noStrike" u="sng">
                <a:solidFill>
                  <a:srgbClr val="37241d"/>
                </a:solidFill>
                <a:uFillTx/>
                <a:latin typeface="Calibri"/>
              </a:rPr>
              <a:t>rmattam@email.arizona.edu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 </a:t>
            </a:r>
            <a:endParaRPr b="0" lang="en-US" sz="48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800418"/>
              </a:buClr>
              <a:buFont typeface="Arial"/>
              <a:buChar char="•"/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29619720" y="26080920"/>
            <a:ext cx="11611080" cy="914760"/>
          </a:xfrm>
          <a:prstGeom prst="rect">
            <a:avLst/>
          </a:prstGeom>
          <a:solidFill>
            <a:srgbClr val="c44e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c234b"/>
                </a:solidFill>
                <a:latin typeface="Calibri"/>
              </a:rPr>
              <a:t>Contacts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1127520" y="6410880"/>
            <a:ext cx="10803960" cy="58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The goal of the task is to identify offensive language in contexts of social media platforms and online communities.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Annotated Twitter data is used for training and testing.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14029920" y="5492520"/>
            <a:ext cx="13548600" cy="132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Logistic Regression Models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- Unigram Model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	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F1 macro – 71.2%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	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F1 micro – 79.5%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- Char-7gram model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	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F1 macro – 71.1%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	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F1 micro – 77.3%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BERT Model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- F1 macro – 73%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- F1 micro – 80.23%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BERT Ensemble Model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- F1 macro – 74.6%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- F1 micro – 81.7%</a:t>
            </a:r>
            <a:br/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Ranked = 40</a:t>
            </a:r>
            <a:r>
              <a:rPr b="0" lang="en-US" sz="4800" spc="-1" strike="noStrike" baseline="101000">
                <a:solidFill>
                  <a:srgbClr val="800418"/>
                </a:solidFill>
                <a:latin typeface="Calibri"/>
              </a:rPr>
              <a:t>th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 in leaderboard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730800" y="23957280"/>
            <a:ext cx="11611080" cy="629244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15"/>
          <p:cNvSpPr/>
          <p:nvPr/>
        </p:nvSpPr>
        <p:spPr>
          <a:xfrm>
            <a:off x="1264320" y="24569280"/>
            <a:ext cx="106671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Task and Dataset: </a:t>
            </a:r>
            <a:r>
              <a:rPr b="0" lang="en-US" sz="4800" spc="-1" strike="noStrike">
                <a:solidFill>
                  <a:srgbClr val="800418"/>
                </a:solidFill>
                <a:latin typeface="Calibri"/>
                <a:hlinkClick r:id="rId1"/>
              </a:rPr>
              <a:t>https://scholar.harvard.edu/malmasi/olid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Code:</a:t>
            </a:r>
            <a:br/>
            <a:r>
              <a:rPr b="0" lang="en-US" sz="4800" spc="-1" strike="noStrike">
                <a:solidFill>
                  <a:srgbClr val="800418"/>
                </a:solidFill>
                <a:latin typeface="Calibri"/>
              </a:rPr>
              <a:t>https://github.com/rmattam/offenseval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730800" y="23225760"/>
            <a:ext cx="11611080" cy="914760"/>
          </a:xfrm>
          <a:prstGeom prst="rect">
            <a:avLst/>
          </a:prstGeom>
          <a:solidFill>
            <a:srgbClr val="c44e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c234b"/>
                </a:solidFill>
                <a:latin typeface="Calibri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0" y="3378240"/>
            <a:ext cx="42062040" cy="129240"/>
          </a:xfrm>
          <a:prstGeom prst="rect">
            <a:avLst/>
          </a:prstGeom>
          <a:solidFill>
            <a:srgbClr val="66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8"/>
          <p:cNvSpPr/>
          <p:nvPr/>
        </p:nvSpPr>
        <p:spPr>
          <a:xfrm>
            <a:off x="720720" y="5003280"/>
            <a:ext cx="11611080" cy="914760"/>
          </a:xfrm>
          <a:prstGeom prst="rect">
            <a:avLst/>
          </a:prstGeom>
          <a:solidFill>
            <a:srgbClr val="c44e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c234b"/>
                </a:solidFill>
                <a:latin typeface="Calibri"/>
              </a:rPr>
              <a:t>About Your Topic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13370040" y="5015520"/>
            <a:ext cx="14976000" cy="914760"/>
          </a:xfrm>
          <a:prstGeom prst="rect">
            <a:avLst/>
          </a:prstGeom>
          <a:solidFill>
            <a:srgbClr val="c44e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c234b"/>
                </a:solidFill>
                <a:latin typeface="Calibri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14584680" y="15475680"/>
            <a:ext cx="11246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Narrow"/>
              </a:rPr>
              <a:t>Use a colored caption box to highlight graphics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15867360" y="22028040"/>
            <a:ext cx="11246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 Narrow"/>
              </a:rPr>
              <a:t>Use the same color, but perhaps configure them differently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>
            <a:off x="29619720" y="5037480"/>
            <a:ext cx="11611080" cy="914760"/>
          </a:xfrm>
          <a:prstGeom prst="rect">
            <a:avLst/>
          </a:prstGeom>
          <a:solidFill>
            <a:srgbClr val="c44e6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c234b"/>
                </a:solidFill>
                <a:latin typeface="Calibri"/>
              </a:rPr>
              <a:t>Error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" name="CustomShape 23"/>
          <p:cNvSpPr/>
          <p:nvPr/>
        </p:nvSpPr>
        <p:spPr>
          <a:xfrm>
            <a:off x="720720" y="30960000"/>
            <a:ext cx="13320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4"/>
          <p:cNvSpPr/>
          <p:nvPr/>
        </p:nvSpPr>
        <p:spPr>
          <a:xfrm>
            <a:off x="27910800" y="30960000"/>
            <a:ext cx="133200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Picture 40" descr=""/>
          <p:cNvPicPr/>
          <p:nvPr/>
        </p:nvPicPr>
        <p:blipFill>
          <a:blip r:embed="rId2"/>
          <a:stretch/>
        </p:blipFill>
        <p:spPr>
          <a:xfrm>
            <a:off x="17166240" y="29129400"/>
            <a:ext cx="7578720" cy="37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LibreOffice/6.0.7.3$Linux_X86_64 LibreOffice_project/00m0$Build-3</Application>
  <Company>UA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2014-09-04T20:05:07Z</dcterms:created>
  <dc:creator>Lisa Stage</dc:creator>
  <dc:description/>
  <dc:language>en-US</dc:language>
  <cp:lastModifiedBy/>
  <dcterms:modified xsi:type="dcterms:W3CDTF">2019-04-22T22:40:23Z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