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97" r:id="rId4"/>
  </p:sldMasterIdLst>
  <p:sldIdLst>
    <p:sldId id="256" r:id="rId5"/>
  </p:sldIdLst>
  <p:sldSz cx="420624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86596" indent="9976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75225" indent="197488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463855" indent="29521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952484" indent="392938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931786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3518141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4104500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4690854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B"/>
    <a:srgbClr val="C44E62"/>
    <a:srgbClr val="AB0520"/>
    <a:srgbClr val="CFE0D8"/>
    <a:srgbClr val="E0F0CC"/>
    <a:srgbClr val="5C8727"/>
    <a:srgbClr val="FDADBA"/>
    <a:srgbClr val="FFAFAF"/>
    <a:srgbClr val="FF3F3F"/>
    <a:srgbClr val="DA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1" autoAdjust="0"/>
  </p:normalViewPr>
  <p:slideViewPr>
    <p:cSldViewPr snapToGrid="0" snapToObjects="1">
      <p:cViewPr varScale="1">
        <p:scale>
          <a:sx n="24" d="100"/>
          <a:sy n="24" d="100"/>
        </p:scale>
        <p:origin x="1668" y="36"/>
      </p:cViewPr>
      <p:guideLst>
        <p:guide orient="horz" pos="10368"/>
        <p:guide pos="13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525" y="5638802"/>
            <a:ext cx="9558975" cy="265633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40" y="5638807"/>
            <a:ext cx="4705547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30" y="5638807"/>
            <a:ext cx="4707070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25" y="5638802"/>
            <a:ext cx="9558975" cy="26563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34" y="5638807"/>
            <a:ext cx="20142728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3619" y="5638807"/>
            <a:ext cx="20144251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  <a:prstGeom prst="rect">
            <a:avLst/>
          </a:prstGeo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0" y="12079802"/>
            <a:ext cx="33649920" cy="12456120"/>
          </a:xfrm>
        </p:spPr>
        <p:txBody>
          <a:bodyPr>
            <a:normAutofit/>
          </a:bodyPr>
          <a:lstStyle>
            <a:lvl1pPr>
              <a:defRPr sz="2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240" y="24799344"/>
            <a:ext cx="33649920" cy="5494234"/>
          </a:xfrm>
        </p:spPr>
        <p:txBody>
          <a:bodyPr>
            <a:normAutofit/>
          </a:bodyPr>
          <a:lstStyle>
            <a:lvl1pPr marL="0" indent="0" algn="l">
              <a:buNone/>
              <a:defRPr sz="11200">
                <a:solidFill>
                  <a:schemeClr val="tx1"/>
                </a:solidFill>
              </a:defRPr>
            </a:lvl1pPr>
            <a:lvl2pPr marL="2345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91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3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82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73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18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6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24084345"/>
            <a:ext cx="33649920" cy="6209242"/>
          </a:xfrm>
        </p:spPr>
        <p:txBody>
          <a:bodyPr anchor="t"/>
          <a:lstStyle>
            <a:lvl1pPr algn="l">
              <a:defRPr sz="20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0" y="18552478"/>
            <a:ext cx="33649920" cy="5272507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/>
                </a:solidFill>
              </a:defRPr>
            </a:lvl1pPr>
            <a:lvl2pPr marL="2345563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69112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703668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38224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727801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407336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41892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76448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206240" y="13167360"/>
            <a:ext cx="16404336" cy="17249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1535949" y="13167362"/>
            <a:ext cx="16404336" cy="17259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5201" y="13167360"/>
            <a:ext cx="15478963" cy="2984602"/>
          </a:xfrm>
        </p:spPr>
        <p:txBody>
          <a:bodyPr anchor="b">
            <a:noAutofit/>
          </a:bodyPr>
          <a:lstStyle>
            <a:lvl1pPr marL="0" indent="0">
              <a:buNone/>
              <a:defRPr sz="10300" b="1">
                <a:solidFill>
                  <a:schemeClr val="tx2"/>
                </a:solidFill>
              </a:defRPr>
            </a:lvl1pPr>
            <a:lvl2pPr marL="2345563" indent="0">
              <a:buNone/>
              <a:defRPr sz="10300" b="1"/>
            </a:lvl2pPr>
            <a:lvl3pPr marL="4691121" indent="0">
              <a:buNone/>
              <a:defRPr sz="9400" b="1"/>
            </a:lvl3pPr>
            <a:lvl4pPr marL="7036684" indent="0">
              <a:buNone/>
              <a:defRPr sz="8000" b="1"/>
            </a:lvl4pPr>
            <a:lvl5pPr marL="9382247" indent="0">
              <a:buNone/>
              <a:defRPr sz="8000" b="1"/>
            </a:lvl5pPr>
            <a:lvl6pPr marL="11727801" indent="0">
              <a:buNone/>
              <a:defRPr sz="8000" b="1"/>
            </a:lvl6pPr>
            <a:lvl7pPr marL="14073364" indent="0">
              <a:buNone/>
              <a:defRPr sz="8000" b="1"/>
            </a:lvl7pPr>
            <a:lvl8pPr marL="16418927" indent="0">
              <a:buNone/>
              <a:defRPr sz="8000" b="1"/>
            </a:lvl8pPr>
            <a:lvl9pPr marL="18764485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71662" y="13167360"/>
            <a:ext cx="15465485" cy="2984602"/>
          </a:xfrm>
        </p:spPr>
        <p:txBody>
          <a:bodyPr anchor="b">
            <a:noAutofit/>
          </a:bodyPr>
          <a:lstStyle>
            <a:lvl1pPr marL="0" indent="0">
              <a:buNone/>
              <a:defRPr sz="10300" b="1">
                <a:solidFill>
                  <a:schemeClr val="tx2"/>
                </a:solidFill>
              </a:defRPr>
            </a:lvl1pPr>
            <a:lvl2pPr marL="2345563" indent="0">
              <a:buNone/>
              <a:defRPr sz="10300" b="1"/>
            </a:lvl2pPr>
            <a:lvl3pPr marL="4691121" indent="0">
              <a:buNone/>
              <a:defRPr sz="9400" b="1"/>
            </a:lvl3pPr>
            <a:lvl4pPr marL="7036684" indent="0">
              <a:buNone/>
              <a:defRPr sz="8000" b="1"/>
            </a:lvl4pPr>
            <a:lvl5pPr marL="9382247" indent="0">
              <a:buNone/>
              <a:defRPr sz="8000" b="1"/>
            </a:lvl5pPr>
            <a:lvl6pPr marL="11727801" indent="0">
              <a:buNone/>
              <a:defRPr sz="8000" b="1"/>
            </a:lvl6pPr>
            <a:lvl7pPr marL="14073364" indent="0">
              <a:buNone/>
              <a:defRPr sz="8000" b="1"/>
            </a:lvl7pPr>
            <a:lvl8pPr marL="16418927" indent="0">
              <a:buNone/>
              <a:defRPr sz="8000" b="1"/>
            </a:lvl8pPr>
            <a:lvl9pPr marL="18764485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206240" y="16239744"/>
            <a:ext cx="16404336" cy="14176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1535944" y="16239744"/>
            <a:ext cx="16404336" cy="14176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40" y="5638807"/>
            <a:ext cx="4705547" cy="26563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30" y="5638807"/>
            <a:ext cx="4707070" cy="26563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8761750"/>
            <a:ext cx="13574306" cy="10430472"/>
          </a:xfrm>
        </p:spPr>
        <p:txBody>
          <a:bodyPr anchor="b">
            <a:normAutofit/>
          </a:bodyPr>
          <a:lstStyle>
            <a:lvl1pPr algn="l">
              <a:defRPr sz="1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0059" y="8768203"/>
            <a:ext cx="19356101" cy="21487747"/>
          </a:xfrm>
        </p:spPr>
        <p:txBody>
          <a:bodyPr anchor="ctr"/>
          <a:lstStyle>
            <a:lvl1pPr>
              <a:defRPr sz="10300"/>
            </a:lvl1pPr>
            <a:lvl2pPr>
              <a:defRPr sz="9400"/>
            </a:lvl2pPr>
            <a:lvl3pPr>
              <a:defRPr sz="8000"/>
            </a:lvl3pPr>
            <a:lvl4pPr>
              <a:defRPr sz="7000"/>
            </a:lvl4pPr>
            <a:lvl5pPr>
              <a:defRPr sz="70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0" y="19493258"/>
            <a:ext cx="13574306" cy="10777858"/>
          </a:xfrm>
        </p:spPr>
        <p:txBody>
          <a:bodyPr/>
          <a:lstStyle>
            <a:lvl1pPr marL="0" indent="0">
              <a:buNone/>
              <a:defRPr sz="7000"/>
            </a:lvl1pPr>
            <a:lvl2pPr marL="2345563" indent="0">
              <a:buNone/>
              <a:defRPr sz="6100"/>
            </a:lvl2pPr>
            <a:lvl3pPr marL="4691121" indent="0">
              <a:buNone/>
              <a:defRPr sz="5200"/>
            </a:lvl3pPr>
            <a:lvl4pPr marL="7036684" indent="0">
              <a:buNone/>
              <a:defRPr sz="4700"/>
            </a:lvl4pPr>
            <a:lvl5pPr marL="9382247" indent="0">
              <a:buNone/>
              <a:defRPr sz="4700"/>
            </a:lvl5pPr>
            <a:lvl6pPr marL="11727801" indent="0">
              <a:buNone/>
              <a:defRPr sz="4700"/>
            </a:lvl6pPr>
            <a:lvl7pPr marL="14073364" indent="0">
              <a:buNone/>
              <a:defRPr sz="4700"/>
            </a:lvl7pPr>
            <a:lvl8pPr marL="16418927" indent="0">
              <a:buNone/>
              <a:defRPr sz="4700"/>
            </a:lvl8pPr>
            <a:lvl9pPr marL="18764485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8778240"/>
            <a:ext cx="13586155" cy="10446106"/>
          </a:xfrm>
        </p:spPr>
        <p:txBody>
          <a:bodyPr anchor="b">
            <a:normAutofit/>
          </a:bodyPr>
          <a:lstStyle>
            <a:lvl1pPr algn="l">
              <a:defRPr sz="1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78600" y="10972800"/>
            <a:ext cx="18577560" cy="16093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6400"/>
            </a:lvl1pPr>
            <a:lvl2pPr marL="2345563" indent="0">
              <a:buNone/>
              <a:defRPr sz="14500"/>
            </a:lvl2pPr>
            <a:lvl3pPr marL="4691121" indent="0">
              <a:buNone/>
              <a:defRPr sz="12200"/>
            </a:lvl3pPr>
            <a:lvl4pPr marL="7036684" indent="0">
              <a:buNone/>
              <a:defRPr sz="10300"/>
            </a:lvl4pPr>
            <a:lvl5pPr marL="9382247" indent="0">
              <a:buNone/>
              <a:defRPr sz="10300"/>
            </a:lvl5pPr>
            <a:lvl6pPr marL="11727801" indent="0">
              <a:buNone/>
              <a:defRPr sz="10300"/>
            </a:lvl6pPr>
            <a:lvl7pPr marL="14073364" indent="0">
              <a:buNone/>
              <a:defRPr sz="10300"/>
            </a:lvl7pPr>
            <a:lvl8pPr marL="16418927" indent="0">
              <a:buNone/>
              <a:defRPr sz="10300"/>
            </a:lvl8pPr>
            <a:lvl9pPr marL="18764485" indent="0">
              <a:buNone/>
              <a:defRPr sz="10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0" y="19487693"/>
            <a:ext cx="13586155" cy="10797235"/>
          </a:xfrm>
        </p:spPr>
        <p:txBody>
          <a:bodyPr/>
          <a:lstStyle>
            <a:lvl1pPr marL="0" indent="0">
              <a:buNone/>
              <a:defRPr sz="7000"/>
            </a:lvl1pPr>
            <a:lvl2pPr marL="2345563" indent="0">
              <a:buNone/>
              <a:defRPr sz="6100"/>
            </a:lvl2pPr>
            <a:lvl3pPr marL="4691121" indent="0">
              <a:buNone/>
              <a:defRPr sz="5200"/>
            </a:lvl3pPr>
            <a:lvl4pPr marL="7036684" indent="0">
              <a:buNone/>
              <a:defRPr sz="4700"/>
            </a:lvl4pPr>
            <a:lvl5pPr marL="9382247" indent="0">
              <a:buNone/>
              <a:defRPr sz="4700"/>
            </a:lvl5pPr>
            <a:lvl6pPr marL="11727801" indent="0">
              <a:buNone/>
              <a:defRPr sz="4700"/>
            </a:lvl6pPr>
            <a:lvl7pPr marL="14073364" indent="0">
              <a:buNone/>
              <a:defRPr sz="4700"/>
            </a:lvl7pPr>
            <a:lvl8pPr marL="16418927" indent="0">
              <a:buNone/>
              <a:defRPr sz="4700"/>
            </a:lvl8pPr>
            <a:lvl9pPr marL="18764485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42652" y="8768203"/>
            <a:ext cx="6865495" cy="2152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0810" y="8768203"/>
            <a:ext cx="24110790" cy="2152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9" descr="Red_UP_UA14_MasterBran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01" y="29133629"/>
            <a:ext cx="7254140" cy="37847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2"/>
            <a:ext cx="4206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64525" y="5638802"/>
            <a:ext cx="955897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8006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584202" y="32445960"/>
            <a:ext cx="2409825" cy="31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8" tIns="48755" rIns="97538" bIns="48755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20117" y="1272538"/>
            <a:ext cx="40178355" cy="22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8" tIns="48755" rIns="97538" bIns="487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525" y="5638802"/>
            <a:ext cx="9558975" cy="265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7763" tIns="487763" rIns="487763" bIns="48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1012170" y="5638802"/>
            <a:ext cx="1989931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1700162" y="5638802"/>
            <a:ext cx="956627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2"/>
            <a:ext cx="4206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664530" y="5638802"/>
            <a:ext cx="406019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48006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84202" y="32445960"/>
            <a:ext cx="2409825" cy="31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8" tIns="48755" rIns="97538" bIns="48755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20117" y="1272538"/>
            <a:ext cx="40178355" cy="22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8" tIns="48755" rIns="97538" bIns="487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525" y="5638802"/>
            <a:ext cx="40433945" cy="265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7763" tIns="487763" rIns="487763" bIns="48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802233" y="2754274"/>
            <a:ext cx="396686" cy="2747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114" tIns="234557" rIns="469114" bIns="23455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19328" y="2754274"/>
            <a:ext cx="2649931" cy="2747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114" tIns="234557" rIns="469114" bIns="2345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  <a:prstGeom prst="rect">
            <a:avLst/>
          </a:prstGeom>
        </p:spPr>
        <p:txBody>
          <a:bodyPr vert="horz" lIns="469114" tIns="234557" rIns="469114" bIns="234557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0" y="13295205"/>
            <a:ext cx="33649920" cy="16989730"/>
          </a:xfrm>
          <a:prstGeom prst="rect">
            <a:avLst/>
          </a:prstGeom>
        </p:spPr>
        <p:txBody>
          <a:bodyPr vert="horz" lIns="469114" tIns="234557" rIns="469114" bIns="2345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35374" y="2634226"/>
            <a:ext cx="5470007" cy="1430006"/>
          </a:xfrm>
          <a:prstGeom prst="rect">
            <a:avLst/>
          </a:prstGeom>
        </p:spPr>
        <p:txBody>
          <a:bodyPr vert="horz" lIns="469114" tIns="234557" rIns="469114" bIns="234557" rtlCol="0" anchor="ctr"/>
          <a:lstStyle>
            <a:lvl1pPr algn="l">
              <a:defRPr sz="61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46316" y="2634225"/>
            <a:ext cx="4329534" cy="1448410"/>
          </a:xfrm>
          <a:prstGeom prst="rect">
            <a:avLst/>
          </a:prstGeom>
        </p:spPr>
        <p:txBody>
          <a:bodyPr vert="horz" lIns="469114" tIns="234557" rIns="469114" bIns="234557" rtlCol="0" anchor="ctr"/>
          <a:lstStyle>
            <a:lvl1pPr algn="r">
              <a:defRPr sz="61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9977" y="4108601"/>
            <a:ext cx="10333849" cy="1445890"/>
          </a:xfrm>
          <a:prstGeom prst="rect">
            <a:avLst/>
          </a:prstGeom>
        </p:spPr>
        <p:txBody>
          <a:bodyPr vert="horz" lIns="469114" tIns="0" rIns="469114" bIns="234557" rtlCol="0" anchor="t"/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691121" rtl="0" eaLnBrk="1" latinLnBrk="0" hangingPunct="1">
        <a:spcBef>
          <a:spcPct val="0"/>
        </a:spcBef>
        <a:buNone/>
        <a:defRPr sz="20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72779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580120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518342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4691121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5863905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7036684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8209464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9382247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0555022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563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691121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036684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382247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27801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73364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418927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64485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holar.harvard.edu/malmasi/ol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B0520"/>
            </a:gs>
            <a:gs pos="100000">
              <a:srgbClr val="C44E6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21101" y="535419"/>
            <a:ext cx="42083501" cy="33510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99923" tIns="49953" rIns="99923" bIns="49953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600" spc="-1" dirty="0" err="1">
                <a:solidFill>
                  <a:srgbClr val="800418"/>
                </a:solidFill>
                <a:latin typeface="Arial"/>
              </a:rPr>
              <a:t>OffensEval</a:t>
            </a:r>
            <a:r>
              <a:rPr lang="en-US" sz="9600" spc="-1" dirty="0">
                <a:solidFill>
                  <a:srgbClr val="800418"/>
                </a:solidFill>
                <a:latin typeface="Arial"/>
              </a:rPr>
              <a:t> 2019 – BERT vs Logistic Regression</a:t>
            </a:r>
            <a:endParaRPr lang="en-US" sz="9600" spc="-1" dirty="0">
              <a:latin typeface="Arial"/>
            </a:endParaRPr>
          </a:p>
          <a:p>
            <a:pPr marL="1411288" indent="-1411288" algn="ctr" defTabSz="3762375">
              <a:spcBef>
                <a:spcPct val="20000"/>
              </a:spcBef>
            </a:pP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University of Arizona College of Science | Computer Science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54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9581" y="25578908"/>
            <a:ext cx="11611510" cy="472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19582" y="5039600"/>
            <a:ext cx="11611510" cy="18713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0743" y="15293565"/>
            <a:ext cx="11611510" cy="8619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705" y="5015674"/>
            <a:ext cx="11611510" cy="8443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49572" y="5015674"/>
            <a:ext cx="14896828" cy="15012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158"/>
          <p:cNvSpPr txBox="1">
            <a:spLocks noChangeArrowheads="1"/>
          </p:cNvSpPr>
          <p:nvPr/>
        </p:nvSpPr>
        <p:spPr bwMode="auto">
          <a:xfrm>
            <a:off x="1127408" y="15535752"/>
            <a:ext cx="10804384" cy="67403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Use word and character based features from the training dataset to build offensive language classifiers.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Use fine-tuned BERT model for context based classification and logistic regression for confirmation of BERT’s classifications.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Text Box 161"/>
          <p:cNvSpPr txBox="1">
            <a:spLocks noChangeArrowheads="1"/>
          </p:cNvSpPr>
          <p:nvPr/>
        </p:nvSpPr>
        <p:spPr bwMode="auto">
          <a:xfrm>
            <a:off x="720743" y="14373547"/>
            <a:ext cx="11611510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The Idea?</a:t>
            </a:r>
          </a:p>
        </p:txBody>
      </p:sp>
      <p:sp>
        <p:nvSpPr>
          <p:cNvPr id="15" name="Text Box 158"/>
          <p:cNvSpPr txBox="1">
            <a:spLocks noChangeArrowheads="1"/>
          </p:cNvSpPr>
          <p:nvPr/>
        </p:nvSpPr>
        <p:spPr bwMode="auto">
          <a:xfrm>
            <a:off x="30076618" y="6324294"/>
            <a:ext cx="10659371" cy="23083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0" eaLnBrk="1" hangingPunct="1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Change the purposes of the boxes. Remember, this is your poster showing your process or your ideas.</a:t>
            </a:r>
          </a:p>
        </p:txBody>
      </p:sp>
      <p:sp>
        <p:nvSpPr>
          <p:cNvPr id="16" name="Text Box 158"/>
          <p:cNvSpPr txBox="1">
            <a:spLocks noChangeArrowheads="1"/>
          </p:cNvSpPr>
          <p:nvPr/>
        </p:nvSpPr>
        <p:spPr bwMode="auto">
          <a:xfrm>
            <a:off x="30026246" y="25762558"/>
            <a:ext cx="10709743" cy="5170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r>
              <a:rPr lang="en-US" sz="6600" spc="-1" dirty="0">
                <a:solidFill>
                  <a:srgbClr val="800418"/>
                </a:solidFill>
                <a:latin typeface="Calibri"/>
              </a:rPr>
              <a:t>Rahul Roy </a:t>
            </a:r>
            <a:r>
              <a:rPr lang="en-US" sz="6600" spc="-1" dirty="0" err="1">
                <a:solidFill>
                  <a:srgbClr val="800418"/>
                </a:solidFill>
                <a:latin typeface="Calibri"/>
              </a:rPr>
              <a:t>Mattam</a:t>
            </a:r>
            <a:r>
              <a:rPr lang="en-US" sz="6600" spc="-1" dirty="0">
                <a:solidFill>
                  <a:srgbClr val="800418"/>
                </a:solidFill>
                <a:latin typeface="Calibri"/>
              </a:rPr>
              <a:t> at </a:t>
            </a:r>
            <a:r>
              <a:rPr lang="en-US" sz="6600" u="sng" spc="-1" dirty="0">
                <a:solidFill>
                  <a:srgbClr val="37241D"/>
                </a:solidFill>
                <a:latin typeface="Calibri"/>
              </a:rPr>
              <a:t>rmattam@email.arizona.edu</a:t>
            </a:r>
            <a:r>
              <a:rPr lang="en-US" sz="6600" spc="-1" dirty="0">
                <a:solidFill>
                  <a:srgbClr val="800418"/>
                </a:solidFill>
                <a:latin typeface="Calibri"/>
              </a:rPr>
              <a:t> </a:t>
            </a:r>
            <a:endParaRPr lang="en-US" sz="6600" spc="-1" dirty="0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endParaRPr lang="en-US" sz="6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600" spc="-1" dirty="0">
              <a:latin typeface="Arial"/>
            </a:endParaRPr>
          </a:p>
          <a:p>
            <a:pPr lvl="0" eaLnBrk="1" hangingPunct="1"/>
            <a:endParaRPr lang="en-US" sz="66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29619582" y="24676983"/>
            <a:ext cx="11611510" cy="939028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Contacts</a:t>
            </a:r>
          </a:p>
        </p:txBody>
      </p:sp>
      <p:sp>
        <p:nvSpPr>
          <p:cNvPr id="18" name="Text Box 158"/>
          <p:cNvSpPr txBox="1">
            <a:spLocks noChangeArrowheads="1"/>
          </p:cNvSpPr>
          <p:nvPr/>
        </p:nvSpPr>
        <p:spPr bwMode="auto">
          <a:xfrm>
            <a:off x="1127407" y="6410713"/>
            <a:ext cx="10804385" cy="57554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The goal of the task is to identify offensive language in contexts of social media platforms and online communities.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Annotated Twitter data is used for training and testing.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 dirty="0">
              <a:latin typeface="Arial"/>
            </a:endParaRPr>
          </a:p>
          <a:p>
            <a:pPr lvl="0" eaLnBrk="1" hangingPunct="1">
              <a:defRPr/>
            </a:pPr>
            <a:endParaRPr lang="en-US" sz="40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9" name="Text Box 158"/>
          <p:cNvSpPr txBox="1">
            <a:spLocks noChangeArrowheads="1"/>
          </p:cNvSpPr>
          <p:nvPr/>
        </p:nvSpPr>
        <p:spPr bwMode="auto">
          <a:xfrm>
            <a:off x="14065927" y="6363210"/>
            <a:ext cx="13548953" cy="136652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Logistic Regression Models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Unigram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macro – 71.2%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micro – 79.5%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Char-7gram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macro – 71.1%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micro – 77.3%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BERT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F1 macro – 73%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F1 micro – 80.23%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BERT Ensemble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F1 macro – 74.6%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F1 micro – 81.7%</a:t>
            </a:r>
            <a:br>
              <a:rPr lang="en-US" sz="4800" dirty="0"/>
            </a:b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Ranked = 40</a:t>
            </a:r>
            <a:r>
              <a:rPr lang="en-US" sz="4800" spc="-1" baseline="101000" dirty="0">
                <a:solidFill>
                  <a:srgbClr val="800418"/>
                </a:solidFill>
                <a:latin typeface="Calibri"/>
              </a:rPr>
              <a:t>th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in leaderboard</a:t>
            </a:r>
            <a:endParaRPr lang="en-US" sz="4800" spc="-1" dirty="0">
              <a:latin typeface="Arial"/>
            </a:endParaRPr>
          </a:p>
          <a:p>
            <a:pPr marL="571500" lvl="0" indent="-571500" eaLnBrk="1" hangingPunct="1">
              <a:buFont typeface="Arial" pitchFamily="34" charset="0"/>
              <a:buChar char="•"/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706" y="25578908"/>
            <a:ext cx="11611510" cy="4670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58"/>
          <p:cNvSpPr txBox="1">
            <a:spLocks noChangeArrowheads="1"/>
          </p:cNvSpPr>
          <p:nvPr/>
        </p:nvSpPr>
        <p:spPr bwMode="auto">
          <a:xfrm>
            <a:off x="1264357" y="25762559"/>
            <a:ext cx="10667435" cy="45243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Task and Dataset: </a:t>
            </a:r>
            <a:r>
              <a:rPr lang="en-US" sz="4800" spc="-1" dirty="0">
                <a:solidFill>
                  <a:srgbClr val="800418"/>
                </a:solidFill>
                <a:latin typeface="Calibri"/>
                <a:hlinkClick r:id="rId2"/>
              </a:rPr>
              <a:t>https://scholar.harvard.edu/malmasi/olid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4800" dirty="0"/>
            </a:br>
            <a:r>
              <a:rPr lang="en-US" sz="4800" spc="-1" dirty="0">
                <a:solidFill>
                  <a:srgbClr val="800418"/>
                </a:solidFill>
                <a:latin typeface="Calibri"/>
              </a:rPr>
              <a:t>Code:</a:t>
            </a:r>
            <a:br>
              <a:rPr lang="en-US" sz="4800" dirty="0"/>
            </a:br>
            <a:r>
              <a:rPr lang="en-US" sz="4800" spc="-1" dirty="0">
                <a:solidFill>
                  <a:srgbClr val="800418"/>
                </a:solidFill>
                <a:latin typeface="Calibri"/>
              </a:rPr>
              <a:t>https://github.com/rmattam/offenseval</a:t>
            </a: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26" name="Text Box 161"/>
          <p:cNvSpPr txBox="1">
            <a:spLocks noChangeArrowheads="1"/>
          </p:cNvSpPr>
          <p:nvPr/>
        </p:nvSpPr>
        <p:spPr bwMode="auto">
          <a:xfrm>
            <a:off x="730705" y="24676983"/>
            <a:ext cx="11611511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References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33782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 Box 161"/>
          <p:cNvSpPr txBox="1">
            <a:spLocks noChangeArrowheads="1"/>
          </p:cNvSpPr>
          <p:nvPr/>
        </p:nvSpPr>
        <p:spPr bwMode="auto">
          <a:xfrm>
            <a:off x="720743" y="5003174"/>
            <a:ext cx="11611510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About Your Topic</a:t>
            </a:r>
          </a:p>
        </p:txBody>
      </p:sp>
      <p:sp>
        <p:nvSpPr>
          <p:cNvPr id="29" name="Text Box 161"/>
          <p:cNvSpPr txBox="1">
            <a:spLocks noChangeArrowheads="1"/>
          </p:cNvSpPr>
          <p:nvPr/>
        </p:nvSpPr>
        <p:spPr bwMode="auto">
          <a:xfrm>
            <a:off x="13370143" y="5015674"/>
            <a:ext cx="14976255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Results</a:t>
            </a:r>
          </a:p>
        </p:txBody>
      </p:sp>
      <p:sp>
        <p:nvSpPr>
          <p:cNvPr id="35" name="Text Box 161"/>
          <p:cNvSpPr txBox="1">
            <a:spLocks noChangeArrowheads="1"/>
          </p:cNvSpPr>
          <p:nvPr/>
        </p:nvSpPr>
        <p:spPr bwMode="auto">
          <a:xfrm>
            <a:off x="29619582" y="5037629"/>
            <a:ext cx="11611510" cy="939028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Error Analysis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0743" y="30959928"/>
            <a:ext cx="1332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Friz Quadrata TT" panose="00000400000000000000" pitchFamily="2" charset="0"/>
                <a:cs typeface="Calibri"/>
              </a:rPr>
              <a:t>UAccess </a:t>
            </a:r>
            <a:r>
              <a:rPr lang="en-US" sz="7200" cap="small" dirty="0">
                <a:solidFill>
                  <a:schemeClr val="accent2">
                    <a:lumMod val="50000"/>
                  </a:schemeClr>
                </a:solidFill>
                <a:latin typeface="Friz Quadrata TT" panose="00000400000000000000" pitchFamily="2" charset="0"/>
                <a:cs typeface="Calibri"/>
              </a:rPr>
              <a:t>Symposium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10769" y="30959929"/>
            <a:ext cx="13320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Friz Quadrata TT" panose="00000400000000000000" pitchFamily="2" charset="0"/>
                <a:cs typeface="Calibri"/>
              </a:rPr>
              <a:t>Department Acronym</a:t>
            </a:r>
            <a:endParaRPr lang="en-US" sz="6600" cap="small" dirty="0">
              <a:solidFill>
                <a:schemeClr val="accent2">
                  <a:lumMod val="50000"/>
                </a:schemeClr>
              </a:solidFill>
              <a:latin typeface="Friz Quadrata TT" panose="00000400000000000000" pitchFamily="2" charset="0"/>
              <a:cs typeface="Calibri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36" y="29129318"/>
            <a:ext cx="7578993" cy="37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063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UARebrand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9B6D9D6F-7408-4E06-A1AA-1ABAD6BD7FC0}"/>
    </a:ext>
  </a:extLst>
</a:theme>
</file>

<file path=ppt/theme/theme2.xml><?xml version="1.0" encoding="utf-8"?>
<a:theme xmlns:a="http://schemas.openxmlformats.org/drawingml/2006/main" name="1_Custom Design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F30E31E2-5E0E-463C-9A73-480C84E118B8}"/>
    </a:ext>
  </a:extLst>
</a:theme>
</file>

<file path=ppt/theme/theme3.xml><?xml version="1.0" encoding="utf-8"?>
<a:theme xmlns:a="http://schemas.openxmlformats.org/drawingml/2006/main" name="2_Custom Design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95419F11-2D1A-4BB1-8235-AE0969C1F9B2}"/>
    </a:ext>
  </a:extLst>
</a:theme>
</file>

<file path=ppt/theme/theme4.xml><?xml version="1.0" encoding="utf-8"?>
<a:theme xmlns:a="http://schemas.openxmlformats.org/drawingml/2006/main" name="Perspective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cess Symposium - RED.potx" id="{1105FD0D-02FA-4C2C-8A74-A65C1E6C85CC}" vid="{32DBA170-8B2A-49DF-81C1-32C929D22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146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Friz Quadrata TT</vt:lpstr>
      <vt:lpstr>Helvetica</vt:lpstr>
      <vt:lpstr>Wingdings</vt:lpstr>
      <vt:lpstr>UARebrand</vt:lpstr>
      <vt:lpstr>1_Custom Design</vt:lpstr>
      <vt:lpstr>2_Custom Design</vt:lpstr>
      <vt:lpstr>Perspective</vt:lpstr>
      <vt:lpstr>PowerPoint Presentation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Stage</dc:creator>
  <cp:lastModifiedBy>Rahul Roy</cp:lastModifiedBy>
  <cp:revision>31</cp:revision>
  <dcterms:created xsi:type="dcterms:W3CDTF">2014-09-04T20:05:07Z</dcterms:created>
  <dcterms:modified xsi:type="dcterms:W3CDTF">2019-04-25T04:36:38Z</dcterms:modified>
</cp:coreProperties>
</file>