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95"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86" d="100"/>
          <a:sy n="86"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3DB2-B87B-45D4-A5BC-62EB9E63A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B7EDC5-84C6-4896-A581-00923F74E6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D35F02-BEA7-4C51-84A8-CC56B5CBECDD}"/>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5" name="Footer Placeholder 4">
            <a:extLst>
              <a:ext uri="{FF2B5EF4-FFF2-40B4-BE49-F238E27FC236}">
                <a16:creationId xmlns:a16="http://schemas.microsoft.com/office/drawing/2014/main" id="{26F62328-D1A3-4EAF-8618-6813287FC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F1A34-ED09-4F95-A482-27B2A01BBF42}"/>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406747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DC07-45C6-4E59-AA35-01239A7931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2C04E9-3ECF-459D-8CEE-E81071B593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83234-C3B2-4891-B1CC-237B0709312E}"/>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5" name="Footer Placeholder 4">
            <a:extLst>
              <a:ext uri="{FF2B5EF4-FFF2-40B4-BE49-F238E27FC236}">
                <a16:creationId xmlns:a16="http://schemas.microsoft.com/office/drawing/2014/main" id="{D27C8B53-F004-4214-8A1D-8A4E51822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7CED0-C2BA-44D1-A01B-AE14C1839335}"/>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33419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D4E319-7C00-4332-9BF2-449031C03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9D8FC4-552A-451D-A452-50B83B43AE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F43D8-1826-4E5A-BCE6-4A746A138FC9}"/>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5" name="Footer Placeholder 4">
            <a:extLst>
              <a:ext uri="{FF2B5EF4-FFF2-40B4-BE49-F238E27FC236}">
                <a16:creationId xmlns:a16="http://schemas.microsoft.com/office/drawing/2014/main" id="{C051D8E6-D2BB-444E-96A7-E1FDAE767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29290-32D9-43EF-927A-EC62641B3A7D}"/>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233565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C34-B817-4841-B821-047B5D7BA2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4FC01-BCA2-4183-895B-C0B72E13D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D3BF2-1474-4ED3-A98B-0D4A65D15E79}"/>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5" name="Footer Placeholder 4">
            <a:extLst>
              <a:ext uri="{FF2B5EF4-FFF2-40B4-BE49-F238E27FC236}">
                <a16:creationId xmlns:a16="http://schemas.microsoft.com/office/drawing/2014/main" id="{DA80F486-B8C8-402B-8F48-8FCAF8D2E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7F6A1-BABE-4805-AF16-A441B9663DF8}"/>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19051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D76B-5E3C-4ECE-AAB6-A1E0AC6CD8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BADD0C-035E-43B9-AAA7-2D466F0AE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E1AC3D-C727-4AA6-8CD7-803786F2CF80}"/>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5" name="Footer Placeholder 4">
            <a:extLst>
              <a:ext uri="{FF2B5EF4-FFF2-40B4-BE49-F238E27FC236}">
                <a16:creationId xmlns:a16="http://schemas.microsoft.com/office/drawing/2014/main" id="{EA7C2F02-D69A-4F9C-B2F2-F9591F80B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DAB64-2B56-4C47-B7B1-B9496992E578}"/>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281980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6C8B-319C-4B52-9C92-50CDE98BFE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16C6A-B886-4F1E-A9C2-9556669B1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BCD352-4DA9-4912-BBBF-32ACED00AE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D4B196-2A1D-4AA2-8BC4-D73C199202C9}"/>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6" name="Footer Placeholder 5">
            <a:extLst>
              <a:ext uri="{FF2B5EF4-FFF2-40B4-BE49-F238E27FC236}">
                <a16:creationId xmlns:a16="http://schemas.microsoft.com/office/drawing/2014/main" id="{502CE436-F766-4754-921F-722E24222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DC3FE-7035-4A33-8F29-05B11DF007FA}"/>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374634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9997-DEBB-49CB-99A9-4A71B3129C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AF7C3-5B64-403C-9A55-1C36E5AF7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0D5F63-292E-4E72-B624-DF2B916DF7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BACBD3-C245-4672-95F1-7936A842E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97937-C23F-4299-B4AB-A6168C9180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8F195-DA7C-4391-8D39-513516B21A60}"/>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8" name="Footer Placeholder 7">
            <a:extLst>
              <a:ext uri="{FF2B5EF4-FFF2-40B4-BE49-F238E27FC236}">
                <a16:creationId xmlns:a16="http://schemas.microsoft.com/office/drawing/2014/main" id="{41AB5C01-FB28-4528-9B5A-783EDD8C18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C1806F-116C-4715-807C-A21D27B18EFF}"/>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418895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EA98-93EB-4955-88C5-B625FA364A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C80741-568A-4182-A007-1DA5AAE505BB}"/>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4" name="Footer Placeholder 3">
            <a:extLst>
              <a:ext uri="{FF2B5EF4-FFF2-40B4-BE49-F238E27FC236}">
                <a16:creationId xmlns:a16="http://schemas.microsoft.com/office/drawing/2014/main" id="{284E90D7-CFC9-4160-9540-DC428B3CAE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CDE28-E267-49F5-BFBA-C1939E6653EB}"/>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138940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56F171-E39C-4BE7-A086-D96A188440AE}"/>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3" name="Footer Placeholder 2">
            <a:extLst>
              <a:ext uri="{FF2B5EF4-FFF2-40B4-BE49-F238E27FC236}">
                <a16:creationId xmlns:a16="http://schemas.microsoft.com/office/drawing/2014/main" id="{D0F10A13-C16D-46DD-82BF-5B5C0FC353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1F2032-FF97-4464-8C33-CC07FE8604ED}"/>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46301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B5B4-602D-4BE9-AD57-3E3D346B2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A3B887-E8FE-42AD-AB5D-18328816C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8E6F5C-BDAD-45A5-89CA-B8DDADB49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BD405-62B9-406A-A76E-EED4344E0E39}"/>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6" name="Footer Placeholder 5">
            <a:extLst>
              <a:ext uri="{FF2B5EF4-FFF2-40B4-BE49-F238E27FC236}">
                <a16:creationId xmlns:a16="http://schemas.microsoft.com/office/drawing/2014/main" id="{CCE44AB6-08DF-4576-8349-F4AF7BA45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7E807-8985-4434-9A48-017C0EAD9487}"/>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239125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DD1D-AF24-452A-8E4C-6EB5BFA91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C7AE90-EA5A-4340-A149-7686C066D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BA8EEC-FBC0-42DF-92B7-5ADD614CD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B37DA-4380-4972-B9E7-A29621539E7C}"/>
              </a:ext>
            </a:extLst>
          </p:cNvPr>
          <p:cNvSpPr>
            <a:spLocks noGrp="1"/>
          </p:cNvSpPr>
          <p:nvPr>
            <p:ph type="dt" sz="half" idx="10"/>
          </p:nvPr>
        </p:nvSpPr>
        <p:spPr/>
        <p:txBody>
          <a:bodyPr/>
          <a:lstStyle/>
          <a:p>
            <a:fld id="{2292D9B9-3B96-4E65-926D-7D4A093DE47D}" type="datetimeFigureOut">
              <a:rPr lang="en-US" smtClean="0"/>
              <a:t>7/7/2019</a:t>
            </a:fld>
            <a:endParaRPr lang="en-US"/>
          </a:p>
        </p:txBody>
      </p:sp>
      <p:sp>
        <p:nvSpPr>
          <p:cNvPr id="6" name="Footer Placeholder 5">
            <a:extLst>
              <a:ext uri="{FF2B5EF4-FFF2-40B4-BE49-F238E27FC236}">
                <a16:creationId xmlns:a16="http://schemas.microsoft.com/office/drawing/2014/main" id="{8276D3BC-B6BE-4364-8B1E-BBFEEB603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B07D3-E828-4107-A3DB-CA32BEF8B926}"/>
              </a:ext>
            </a:extLst>
          </p:cNvPr>
          <p:cNvSpPr>
            <a:spLocks noGrp="1"/>
          </p:cNvSpPr>
          <p:nvPr>
            <p:ph type="sldNum" sz="quarter" idx="12"/>
          </p:nvPr>
        </p:nvSpPr>
        <p:spPr/>
        <p:txBody>
          <a:bodyPr/>
          <a:lstStyle/>
          <a:p>
            <a:fld id="{CEA6D993-084E-4C10-8CE6-5248E06555CB}" type="slidenum">
              <a:rPr lang="en-US" smtClean="0"/>
              <a:t>‹#›</a:t>
            </a:fld>
            <a:endParaRPr lang="en-US"/>
          </a:p>
        </p:txBody>
      </p:sp>
    </p:spTree>
    <p:extLst>
      <p:ext uri="{BB962C8B-B14F-4D97-AF65-F5344CB8AC3E}">
        <p14:creationId xmlns:p14="http://schemas.microsoft.com/office/powerpoint/2010/main" val="188983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004D9-FF19-4F0D-92FE-8AF82C3F89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575294-D62C-4C75-A3C2-91AE1C35D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02F48-8433-497F-81BD-52C0AD1B2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2D9B9-3B96-4E65-926D-7D4A093DE47D}" type="datetimeFigureOut">
              <a:rPr lang="en-US" smtClean="0"/>
              <a:t>7/7/2019</a:t>
            </a:fld>
            <a:endParaRPr lang="en-US"/>
          </a:p>
        </p:txBody>
      </p:sp>
      <p:sp>
        <p:nvSpPr>
          <p:cNvPr id="5" name="Footer Placeholder 4">
            <a:extLst>
              <a:ext uri="{FF2B5EF4-FFF2-40B4-BE49-F238E27FC236}">
                <a16:creationId xmlns:a16="http://schemas.microsoft.com/office/drawing/2014/main" id="{F30BE18C-E34B-47D8-AECA-140E386BE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DB6A6F-C1C7-4C63-83E9-A272224E7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6D993-084E-4C10-8CE6-5248E06555CB}" type="slidenum">
              <a:rPr lang="en-US" smtClean="0"/>
              <a:t>‹#›</a:t>
            </a:fld>
            <a:endParaRPr lang="en-US"/>
          </a:p>
        </p:txBody>
      </p:sp>
    </p:spTree>
    <p:extLst>
      <p:ext uri="{BB962C8B-B14F-4D97-AF65-F5344CB8AC3E}">
        <p14:creationId xmlns:p14="http://schemas.microsoft.com/office/powerpoint/2010/main" val="1507202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DC1B-E128-4AD1-8986-65F08A059EA8}"/>
              </a:ext>
            </a:extLst>
          </p:cNvPr>
          <p:cNvSpPr>
            <a:spLocks noGrp="1"/>
          </p:cNvSpPr>
          <p:nvPr>
            <p:ph type="ctrTitle"/>
          </p:nvPr>
        </p:nvSpPr>
        <p:spPr>
          <a:xfrm>
            <a:off x="1524000" y="406400"/>
            <a:ext cx="9144000" cy="2387600"/>
          </a:xfrm>
        </p:spPr>
        <p:txBody>
          <a:bodyPr>
            <a:normAutofit/>
          </a:bodyPr>
          <a:lstStyle/>
          <a:p>
            <a:r>
              <a:rPr lang="en-US" sz="2800" b="1" dirty="0"/>
              <a:t>HUBUNGAN KECERDASAN SPIRITUAL DAN KONTROL DIRI TERHADAP PENYALAHGUNAAN ALKOHOL PADA </a:t>
            </a:r>
            <a:br>
              <a:rPr lang="en-US" sz="2800" dirty="0"/>
            </a:br>
            <a:r>
              <a:rPr lang="en-US" sz="2800" b="1" dirty="0"/>
              <a:t>REMAJA DI DESA BARU KABUPATEN BARITO </a:t>
            </a:r>
            <a:br>
              <a:rPr lang="en-US" sz="2800" dirty="0"/>
            </a:br>
            <a:r>
              <a:rPr lang="en-US" sz="2800" b="1" dirty="0"/>
              <a:t>SELATAN KALIMANTAN TENGAH</a:t>
            </a:r>
            <a:endParaRPr lang="en-US" sz="2800" dirty="0"/>
          </a:p>
        </p:txBody>
      </p:sp>
      <p:sp>
        <p:nvSpPr>
          <p:cNvPr id="3" name="Subtitle 2">
            <a:extLst>
              <a:ext uri="{FF2B5EF4-FFF2-40B4-BE49-F238E27FC236}">
                <a16:creationId xmlns:a16="http://schemas.microsoft.com/office/drawing/2014/main" id="{12116C4C-51A2-4F5B-A39D-5E1C2B21D2EF}"/>
              </a:ext>
            </a:extLst>
          </p:cNvPr>
          <p:cNvSpPr>
            <a:spLocks noGrp="1"/>
          </p:cNvSpPr>
          <p:nvPr>
            <p:ph type="subTitle" idx="1"/>
          </p:nvPr>
        </p:nvSpPr>
        <p:spPr>
          <a:xfrm>
            <a:off x="1524000" y="5181600"/>
            <a:ext cx="9144000" cy="1305878"/>
          </a:xfrm>
        </p:spPr>
        <p:txBody>
          <a:bodyPr>
            <a:normAutofit fontScale="25000" lnSpcReduction="20000"/>
          </a:bodyPr>
          <a:lstStyle/>
          <a:p>
            <a:endParaRPr lang="en-US" sz="11200" dirty="0"/>
          </a:p>
          <a:p>
            <a:r>
              <a:rPr lang="en-US" sz="11200" b="1" dirty="0"/>
              <a:t>Dhonie Ruya </a:t>
            </a:r>
            <a:r>
              <a:rPr lang="en-US" sz="11200" b="1" dirty="0" err="1"/>
              <a:t>Yuwanda</a:t>
            </a:r>
            <a:endParaRPr lang="en-US" sz="11200" dirty="0"/>
          </a:p>
          <a:p>
            <a:r>
              <a:rPr lang="en-US" sz="11200" b="1" dirty="0"/>
              <a:t>1707044034</a:t>
            </a:r>
            <a:endParaRPr lang="en-US" sz="11200" dirty="0"/>
          </a:p>
          <a:p>
            <a:r>
              <a:rPr lang="en-US" sz="11200" b="1" dirty="0"/>
              <a:t> </a:t>
            </a:r>
            <a:endParaRPr lang="en-US" sz="11200" dirty="0"/>
          </a:p>
          <a:p>
            <a:endParaRPr lang="en-US" dirty="0"/>
          </a:p>
        </p:txBody>
      </p:sp>
      <p:pic>
        <p:nvPicPr>
          <p:cNvPr id="4" name="Picture 3">
            <a:extLst>
              <a:ext uri="{FF2B5EF4-FFF2-40B4-BE49-F238E27FC236}">
                <a16:creationId xmlns:a16="http://schemas.microsoft.com/office/drawing/2014/main" id="{C023C2FD-18C2-4AEE-ACD7-FF07DFAF7A81}"/>
              </a:ext>
            </a:extLst>
          </p:cNvPr>
          <p:cNvPicPr/>
          <p:nvPr/>
        </p:nvPicPr>
        <p:blipFill>
          <a:blip r:embed="rId2">
            <a:extLst>
              <a:ext uri="{28A0092B-C50C-407E-A947-70E740481C1C}">
                <a14:useLocalDpi xmlns:a14="http://schemas.microsoft.com/office/drawing/2010/main" val="0"/>
              </a:ext>
            </a:extLst>
          </a:blip>
          <a:stretch>
            <a:fillRect/>
          </a:stretch>
        </p:blipFill>
        <p:spPr>
          <a:xfrm>
            <a:off x="5095875" y="2794000"/>
            <a:ext cx="2000250" cy="2000250"/>
          </a:xfrm>
          <a:prstGeom prst="rect">
            <a:avLst/>
          </a:prstGeom>
        </p:spPr>
      </p:pic>
    </p:spTree>
    <p:extLst>
      <p:ext uri="{BB962C8B-B14F-4D97-AF65-F5344CB8AC3E}">
        <p14:creationId xmlns:p14="http://schemas.microsoft.com/office/powerpoint/2010/main" val="280183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3D9E-8E67-49DE-A712-AD485660F525}"/>
              </a:ext>
            </a:extLst>
          </p:cNvPr>
          <p:cNvSpPr>
            <a:spLocks noGrp="1"/>
          </p:cNvSpPr>
          <p:nvPr>
            <p:ph type="title"/>
          </p:nvPr>
        </p:nvSpPr>
        <p:spPr/>
        <p:txBody>
          <a:bodyPr/>
          <a:lstStyle/>
          <a:p>
            <a:r>
              <a:rPr lang="en-US" b="1" dirty="0"/>
              <a:t>C</a:t>
            </a:r>
            <a:r>
              <a:rPr lang="en-US" dirty="0"/>
              <a:t>.	</a:t>
            </a:r>
            <a:r>
              <a:rPr lang="en-US" b="1" dirty="0" err="1"/>
              <a:t>Tujuan</a:t>
            </a:r>
            <a:r>
              <a:rPr lang="en-US" b="1" dirty="0"/>
              <a:t> </a:t>
            </a:r>
            <a:r>
              <a:rPr lang="en-US" b="1" dirty="0" err="1"/>
              <a:t>Penelitian</a:t>
            </a:r>
            <a:endParaRPr lang="en-US" b="1" dirty="0"/>
          </a:p>
        </p:txBody>
      </p:sp>
      <p:sp>
        <p:nvSpPr>
          <p:cNvPr id="3" name="Content Placeholder 2">
            <a:extLst>
              <a:ext uri="{FF2B5EF4-FFF2-40B4-BE49-F238E27FC236}">
                <a16:creationId xmlns:a16="http://schemas.microsoft.com/office/drawing/2014/main" id="{3B6B2AB9-EEE5-4C75-B818-7938EF43514B}"/>
              </a:ext>
            </a:extLst>
          </p:cNvPr>
          <p:cNvSpPr>
            <a:spLocks noGrp="1"/>
          </p:cNvSpPr>
          <p:nvPr>
            <p:ph idx="1"/>
          </p:nvPr>
        </p:nvSpPr>
        <p:spPr/>
        <p:txBody>
          <a:bodyPr/>
          <a:lstStyle/>
          <a:p>
            <a:pPr marL="0" indent="0" algn="just">
              <a:buNone/>
            </a:pPr>
            <a:r>
              <a:rPr lang="en-US" dirty="0" err="1">
                <a:latin typeface="Arial" panose="020B0604020202020204" pitchFamily="34" charset="0"/>
                <a:ea typeface="Calibri" panose="020F0502020204030204" pitchFamily="34" charset="0"/>
              </a:rPr>
              <a:t>Tujuan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penelitian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mengetahui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hubungan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kecerdasan</a:t>
            </a:r>
            <a:r>
              <a:rPr lang="en-US" dirty="0">
                <a:latin typeface="Arial" panose="020B0604020202020204" pitchFamily="34" charset="0"/>
                <a:ea typeface="Calibri" panose="020F0502020204030204" pitchFamily="34" charset="0"/>
              </a:rPr>
              <a:t> spiritual dan </a:t>
            </a:r>
            <a:r>
              <a:rPr lang="en-US" dirty="0" err="1">
                <a:latin typeface="Arial" panose="020B0604020202020204" pitchFamily="34" charset="0"/>
                <a:ea typeface="Calibri" panose="020F0502020204030204" pitchFamily="34" charset="0"/>
              </a:rPr>
              <a:t>kontrol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terhadap</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penyalahgunaan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pada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di </a:t>
            </a:r>
            <a:r>
              <a:rPr lang="en-US" dirty="0" err="1">
                <a:latin typeface="Arial" panose="020B0604020202020204" pitchFamily="34" charset="0"/>
                <a:ea typeface="Calibri" panose="020F0502020204030204" pitchFamily="34" charset="0"/>
              </a:rPr>
              <a:t>Desa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Baru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Kabupaten</a:t>
            </a:r>
            <a:r>
              <a:rPr lang="en-US" dirty="0">
                <a:latin typeface="Arial" panose="020B0604020202020204" pitchFamily="34" charset="0"/>
                <a:ea typeface="Calibri" panose="020F0502020204030204" pitchFamily="34" charset="0"/>
              </a:rPr>
              <a:t> Barito Selatan </a:t>
            </a:r>
            <a:r>
              <a:rPr lang="en-US" dirty="0" err="1">
                <a:latin typeface="Arial" panose="020B0604020202020204" pitchFamily="34" charset="0"/>
                <a:ea typeface="Calibri" panose="020F0502020204030204" pitchFamily="34" charset="0"/>
              </a:rPr>
              <a:t>Provinsi</a:t>
            </a:r>
            <a:r>
              <a:rPr lang="en-US" dirty="0">
                <a:latin typeface="Arial" panose="020B0604020202020204" pitchFamily="34" charset="0"/>
                <a:ea typeface="Calibri" panose="020F0502020204030204" pitchFamily="34" charset="0"/>
              </a:rPr>
              <a:t> Kalimantan Tengah</a:t>
            </a:r>
            <a:endParaRPr lang="en-US" dirty="0"/>
          </a:p>
        </p:txBody>
      </p:sp>
    </p:spTree>
    <p:extLst>
      <p:ext uri="{BB962C8B-B14F-4D97-AF65-F5344CB8AC3E}">
        <p14:creationId xmlns:p14="http://schemas.microsoft.com/office/powerpoint/2010/main" val="417254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6150-4072-4EF4-8E37-6DA76860BCCA}"/>
              </a:ext>
            </a:extLst>
          </p:cNvPr>
          <p:cNvSpPr>
            <a:spLocks noGrp="1"/>
          </p:cNvSpPr>
          <p:nvPr>
            <p:ph type="title"/>
          </p:nvPr>
        </p:nvSpPr>
        <p:spPr>
          <a:xfrm>
            <a:off x="3528060" y="500062"/>
            <a:ext cx="5798820" cy="1325563"/>
          </a:xfrm>
        </p:spPr>
        <p:txBody>
          <a:bodyPr/>
          <a:lstStyle/>
          <a:p>
            <a:r>
              <a:rPr lang="en-US" dirty="0"/>
              <a:t>D.	</a:t>
            </a:r>
            <a:r>
              <a:rPr lang="en-US" dirty="0" err="1"/>
              <a:t>Manfaat</a:t>
            </a:r>
            <a:r>
              <a:rPr lang="en-US" dirty="0"/>
              <a:t> </a:t>
            </a:r>
            <a:r>
              <a:rPr lang="en-US" dirty="0" err="1"/>
              <a:t>Penelitian</a:t>
            </a:r>
            <a:endParaRPr lang="en-US" dirty="0"/>
          </a:p>
        </p:txBody>
      </p:sp>
      <p:sp>
        <p:nvSpPr>
          <p:cNvPr id="3" name="Content Placeholder 2">
            <a:extLst>
              <a:ext uri="{FF2B5EF4-FFF2-40B4-BE49-F238E27FC236}">
                <a16:creationId xmlns:a16="http://schemas.microsoft.com/office/drawing/2014/main" id="{073B2C95-EC11-4489-A51D-B958F2CB2BE0}"/>
              </a:ext>
            </a:extLst>
          </p:cNvPr>
          <p:cNvSpPr>
            <a:spLocks noGrp="1"/>
          </p:cNvSpPr>
          <p:nvPr>
            <p:ph idx="1"/>
          </p:nvPr>
        </p:nvSpPr>
        <p:spPr/>
        <p:txBody>
          <a:bodyPr/>
          <a:lstStyle/>
          <a:p>
            <a:pPr marL="514350" marR="0" lvl="0" indent="-514350" algn="just">
              <a:lnSpc>
                <a:spcPct val="200000"/>
              </a:lnSpc>
              <a:spcBef>
                <a:spcPts val="0"/>
              </a:spcBef>
              <a:spcAft>
                <a:spcPts val="800"/>
              </a:spcAft>
              <a:buAutoNum type="arabicPeriod"/>
            </a:pPr>
            <a:r>
              <a:rPr lang="en-US" b="1" dirty="0" err="1">
                <a:latin typeface="Arial" panose="020B0604020202020204" pitchFamily="34" charset="0"/>
                <a:ea typeface="Calibri" panose="020F0502020204030204" pitchFamily="34" charset="0"/>
                <a:cs typeface="Times New Roman" panose="02020603050405020304" pitchFamily="18" charset="0"/>
              </a:rPr>
              <a:t>Teoritis</a:t>
            </a:r>
            <a:endParaRPr lang="en-US" b="1" dirty="0">
              <a:latin typeface="Arial" panose="020B0604020202020204" pitchFamily="34" charset="0"/>
              <a:ea typeface="Calibri" panose="020F0502020204030204" pitchFamily="34" charset="0"/>
              <a:cs typeface="Times New Roman" panose="02020603050405020304" pitchFamily="18" charset="0"/>
            </a:endParaRPr>
          </a:p>
          <a:p>
            <a:pPr marL="685800" marR="0" indent="0" algn="just">
              <a:lnSpc>
                <a:spcPct val="200000"/>
              </a:lnSpc>
              <a:spcBef>
                <a:spcPts val="0"/>
              </a:spcBef>
              <a:spcAft>
                <a:spcPts val="80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Hasil </a:t>
            </a:r>
            <a:r>
              <a:rPr lang="en-US" sz="2400" dirty="0" err="1">
                <a:latin typeface="Arial" panose="020B0604020202020204" pitchFamily="34" charset="0"/>
                <a:ea typeface="Calibri" panose="020F0502020204030204" pitchFamily="34" charset="0"/>
                <a:cs typeface="Times New Roman" panose="02020603050405020304" pitchFamily="18" charset="0"/>
              </a:rPr>
              <a:t>penelitian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diharapkan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dapat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bermanfaat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untuk</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pengembangan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ilmu</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pengetahuan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terutama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Psikologi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perkembangan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remaja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yaitu</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untuk</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memperkuat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hubungan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kecerdasan</a:t>
            </a:r>
            <a:r>
              <a:rPr lang="en-US" sz="2400" dirty="0">
                <a:latin typeface="Arial" panose="020B0604020202020204" pitchFamily="34" charset="0"/>
                <a:ea typeface="Calibri" panose="020F0502020204030204" pitchFamily="34" charset="0"/>
                <a:cs typeface="Times New Roman" panose="02020603050405020304" pitchFamily="18" charset="0"/>
              </a:rPr>
              <a:t> spiritual dan </a:t>
            </a:r>
            <a:r>
              <a:rPr lang="en-US" sz="2400" dirty="0" err="1">
                <a:latin typeface="Arial" panose="020B0604020202020204" pitchFamily="34" charset="0"/>
                <a:ea typeface="Calibri" panose="020F0502020204030204" pitchFamily="34" charset="0"/>
                <a:cs typeface="Times New Roman" panose="02020603050405020304" pitchFamily="18" charset="0"/>
              </a:rPr>
              <a:t>kontrol</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diri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terhadap</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penyalahgunaan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alkohol</a:t>
            </a:r>
            <a:r>
              <a:rPr lang="en-US" sz="2400" dirty="0">
                <a:latin typeface="Arial" panose="020B060402020202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200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682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2EFEF-F59F-4084-89B0-A59C998D57A0}"/>
              </a:ext>
            </a:extLst>
          </p:cNvPr>
          <p:cNvSpPr>
            <a:spLocks noGrp="1"/>
          </p:cNvSpPr>
          <p:nvPr>
            <p:ph idx="1"/>
          </p:nvPr>
        </p:nvSpPr>
        <p:spPr>
          <a:xfrm>
            <a:off x="838200" y="548640"/>
            <a:ext cx="10515600" cy="5628323"/>
          </a:xfrm>
        </p:spPr>
        <p:txBody>
          <a:bodyPr>
            <a:normAutofit fontScale="92500" lnSpcReduction="10000"/>
          </a:bodyPr>
          <a:lstStyle/>
          <a:p>
            <a:pPr marL="0" marR="0" lvl="0" indent="0" algn="just">
              <a:lnSpc>
                <a:spcPct val="200000"/>
              </a:lnSpc>
              <a:spcBef>
                <a:spcPts val="0"/>
              </a:spcBef>
              <a:spcAft>
                <a:spcPts val="800"/>
              </a:spcAft>
              <a:buNone/>
            </a:pPr>
            <a:r>
              <a:rPr lang="en-US" b="1" dirty="0">
                <a:latin typeface="Arial" panose="020B0604020202020204" pitchFamily="34" charset="0"/>
                <a:ea typeface="Calibri" panose="020F0502020204030204" pitchFamily="34" charset="0"/>
                <a:cs typeface="Times New Roman" panose="02020603050405020304" pitchFamily="18" charset="0"/>
              </a:rPr>
              <a:t>2. </a:t>
            </a:r>
            <a:r>
              <a:rPr lang="en-US" b="1" dirty="0" err="1">
                <a:latin typeface="Arial" panose="020B0604020202020204" pitchFamily="34" charset="0"/>
                <a:ea typeface="Calibri" panose="020F0502020204030204" pitchFamily="34" charset="0"/>
                <a:cs typeface="Times New Roman" panose="02020603050405020304" pitchFamily="18" charset="0"/>
              </a:rPr>
              <a:t>Praktis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US" b="1" dirty="0" err="1"/>
              <a:t>Bagi</a:t>
            </a:r>
            <a:r>
              <a:rPr lang="en-US" b="1" dirty="0"/>
              <a:t> </a:t>
            </a:r>
            <a:r>
              <a:rPr lang="en-US" b="1" dirty="0" err="1"/>
              <a:t>remaja</a:t>
            </a:r>
            <a:r>
              <a:rPr lang="en-US" b="1" dirty="0"/>
              <a:t> </a:t>
            </a:r>
          </a:p>
          <a:p>
            <a:pPr marL="0" indent="0" algn="ctr">
              <a:buNone/>
            </a:pPr>
            <a:r>
              <a:rPr lang="en-US" dirty="0"/>
              <a:t>Hasil </a:t>
            </a:r>
            <a:r>
              <a:rPr lang="en-US" dirty="0" err="1"/>
              <a:t>penelitian</a:t>
            </a:r>
            <a:r>
              <a:rPr lang="en-US" dirty="0"/>
              <a:t> </a:t>
            </a:r>
            <a:r>
              <a:rPr lang="en-US" dirty="0" err="1"/>
              <a:t>ini</a:t>
            </a:r>
            <a:r>
              <a:rPr lang="en-US" dirty="0"/>
              <a:t> </a:t>
            </a:r>
            <a:r>
              <a:rPr lang="en-US" dirty="0" err="1"/>
              <a:t>dapat</a:t>
            </a:r>
            <a:r>
              <a:rPr lang="en-US" dirty="0"/>
              <a:t> </a:t>
            </a:r>
            <a:r>
              <a:rPr lang="en-US" dirty="0" err="1"/>
              <a:t>memperkuat</a:t>
            </a:r>
            <a:r>
              <a:rPr lang="en-US" dirty="0"/>
              <a:t> </a:t>
            </a:r>
            <a:r>
              <a:rPr lang="en-US" dirty="0" err="1"/>
              <a:t>pengetahuan</a:t>
            </a:r>
            <a:r>
              <a:rPr lang="en-US" dirty="0"/>
              <a:t> </a:t>
            </a:r>
            <a:r>
              <a:rPr lang="en-US" dirty="0" err="1"/>
              <a:t>remaja</a:t>
            </a:r>
            <a:r>
              <a:rPr lang="en-US" dirty="0"/>
              <a:t> </a:t>
            </a:r>
            <a:r>
              <a:rPr lang="en-US" dirty="0" err="1"/>
              <a:t>tentang</a:t>
            </a:r>
            <a:r>
              <a:rPr lang="en-US" dirty="0"/>
              <a:t> </a:t>
            </a:r>
            <a:r>
              <a:rPr lang="en-US" dirty="0" err="1"/>
              <a:t>kecerdasan</a:t>
            </a:r>
            <a:r>
              <a:rPr lang="en-US" dirty="0"/>
              <a:t> spiritual dan </a:t>
            </a:r>
            <a:r>
              <a:rPr lang="en-US" dirty="0" err="1"/>
              <a:t>kontrol</a:t>
            </a:r>
            <a:r>
              <a:rPr lang="en-US" dirty="0"/>
              <a:t> </a:t>
            </a:r>
            <a:r>
              <a:rPr lang="en-US" dirty="0" err="1"/>
              <a:t>diri</a:t>
            </a:r>
            <a:r>
              <a:rPr lang="en-US" dirty="0"/>
              <a:t> </a:t>
            </a:r>
            <a:r>
              <a:rPr lang="en-US" dirty="0" err="1"/>
              <a:t>untuk</a:t>
            </a:r>
            <a:r>
              <a:rPr lang="en-US" dirty="0"/>
              <a:t> </a:t>
            </a:r>
            <a:r>
              <a:rPr lang="en-US" dirty="0" err="1"/>
              <a:t>bisa</a:t>
            </a:r>
            <a:r>
              <a:rPr lang="en-US" dirty="0"/>
              <a:t> </a:t>
            </a:r>
            <a:r>
              <a:rPr lang="en-US" dirty="0" err="1"/>
              <a:t>menahan</a:t>
            </a:r>
            <a:r>
              <a:rPr lang="en-US" dirty="0"/>
              <a:t> </a:t>
            </a:r>
            <a:r>
              <a:rPr lang="en-US" dirty="0" err="1"/>
              <a:t>atau</a:t>
            </a:r>
            <a:r>
              <a:rPr lang="en-US" dirty="0"/>
              <a:t> </a:t>
            </a:r>
            <a:r>
              <a:rPr lang="en-US" dirty="0" err="1"/>
              <a:t>menghindari</a:t>
            </a:r>
            <a:r>
              <a:rPr lang="en-US" dirty="0"/>
              <a:t> </a:t>
            </a:r>
            <a:r>
              <a:rPr lang="en-US" dirty="0" err="1"/>
              <a:t>minuman</a:t>
            </a:r>
            <a:r>
              <a:rPr lang="en-US" dirty="0"/>
              <a:t> </a:t>
            </a:r>
            <a:r>
              <a:rPr lang="en-US" dirty="0" err="1"/>
              <a:t>beralkohol</a:t>
            </a:r>
            <a:r>
              <a:rPr lang="en-US" dirty="0"/>
              <a:t>.</a:t>
            </a:r>
          </a:p>
          <a:p>
            <a:pPr marL="0" indent="0" algn="ctr">
              <a:buNone/>
            </a:pPr>
            <a:r>
              <a:rPr lang="en-US" b="1" dirty="0" err="1"/>
              <a:t>Bagi</a:t>
            </a:r>
            <a:r>
              <a:rPr lang="en-US" b="1" dirty="0"/>
              <a:t> </a:t>
            </a:r>
            <a:r>
              <a:rPr lang="en-US" b="1" dirty="0" err="1"/>
              <a:t>tenaga</a:t>
            </a:r>
            <a:r>
              <a:rPr lang="en-US" b="1" dirty="0"/>
              <a:t> </a:t>
            </a:r>
            <a:r>
              <a:rPr lang="en-US" b="1" dirty="0" err="1"/>
              <a:t>kesehatan</a:t>
            </a:r>
            <a:r>
              <a:rPr lang="en-US" b="1" dirty="0"/>
              <a:t> </a:t>
            </a:r>
          </a:p>
          <a:p>
            <a:pPr marL="0" indent="0" algn="ctr">
              <a:buNone/>
            </a:pPr>
            <a:r>
              <a:rPr lang="en-US" dirty="0"/>
              <a:t>Hasil </a:t>
            </a:r>
            <a:r>
              <a:rPr lang="en-US" dirty="0" err="1"/>
              <a:t>penelitian</a:t>
            </a:r>
            <a:r>
              <a:rPr lang="en-US" dirty="0"/>
              <a:t> </a:t>
            </a:r>
            <a:r>
              <a:rPr lang="en-US" dirty="0" err="1"/>
              <a:t>ini</a:t>
            </a:r>
            <a:r>
              <a:rPr lang="en-US" dirty="0"/>
              <a:t> </a:t>
            </a:r>
            <a:r>
              <a:rPr lang="en-US" dirty="0" err="1"/>
              <a:t>diharapkan</a:t>
            </a:r>
            <a:r>
              <a:rPr lang="en-US" dirty="0"/>
              <a:t> </a:t>
            </a:r>
            <a:r>
              <a:rPr lang="en-US" dirty="0" err="1"/>
              <a:t>dapat</a:t>
            </a:r>
            <a:r>
              <a:rPr lang="en-US" dirty="0"/>
              <a:t> </a:t>
            </a:r>
            <a:r>
              <a:rPr lang="en-US" dirty="0" err="1"/>
              <a:t>bermanfaat</a:t>
            </a:r>
            <a:r>
              <a:rPr lang="en-US" dirty="0"/>
              <a:t> </a:t>
            </a:r>
            <a:r>
              <a:rPr lang="en-US" dirty="0" err="1"/>
              <a:t>sebagai</a:t>
            </a:r>
            <a:r>
              <a:rPr lang="en-US" dirty="0"/>
              <a:t> </a:t>
            </a:r>
            <a:r>
              <a:rPr lang="en-US" dirty="0" err="1"/>
              <a:t>tambahan</a:t>
            </a:r>
            <a:r>
              <a:rPr lang="en-US" dirty="0"/>
              <a:t> </a:t>
            </a:r>
            <a:r>
              <a:rPr lang="en-US" dirty="0" err="1"/>
              <a:t>informasi</a:t>
            </a:r>
            <a:r>
              <a:rPr lang="en-US" dirty="0"/>
              <a:t> </a:t>
            </a:r>
            <a:r>
              <a:rPr lang="en-US" dirty="0" err="1"/>
              <a:t>bagi</a:t>
            </a:r>
            <a:r>
              <a:rPr lang="en-US" dirty="0"/>
              <a:t> </a:t>
            </a:r>
            <a:r>
              <a:rPr lang="en-US" dirty="0" err="1"/>
              <a:t>tenaga</a:t>
            </a:r>
            <a:r>
              <a:rPr lang="en-US" dirty="0"/>
              <a:t> </a:t>
            </a:r>
            <a:r>
              <a:rPr lang="en-US" dirty="0" err="1"/>
              <a:t>kesehatan</a:t>
            </a:r>
            <a:r>
              <a:rPr lang="en-US" dirty="0"/>
              <a:t> di </a:t>
            </a:r>
            <a:r>
              <a:rPr lang="en-US" dirty="0" err="1"/>
              <a:t>Desa</a:t>
            </a:r>
            <a:r>
              <a:rPr lang="en-US" dirty="0"/>
              <a:t> </a:t>
            </a:r>
            <a:r>
              <a:rPr lang="en-US" dirty="0" err="1"/>
              <a:t>Baru</a:t>
            </a:r>
            <a:r>
              <a:rPr lang="en-US" dirty="0"/>
              <a:t> </a:t>
            </a:r>
            <a:r>
              <a:rPr lang="en-US" dirty="0" err="1"/>
              <a:t>sebagai</a:t>
            </a:r>
            <a:r>
              <a:rPr lang="en-US" dirty="0"/>
              <a:t> salah </a:t>
            </a:r>
            <a:r>
              <a:rPr lang="en-US" dirty="0" err="1"/>
              <a:t>satu</a:t>
            </a:r>
            <a:r>
              <a:rPr lang="en-US" dirty="0"/>
              <a:t> </a:t>
            </a:r>
            <a:r>
              <a:rPr lang="en-US" dirty="0" err="1"/>
              <a:t>cara</a:t>
            </a:r>
            <a:r>
              <a:rPr lang="en-US" dirty="0"/>
              <a:t> </a:t>
            </a:r>
            <a:r>
              <a:rPr lang="en-US" dirty="0" err="1"/>
              <a:t>menanggulangi</a:t>
            </a:r>
            <a:r>
              <a:rPr lang="en-US" dirty="0"/>
              <a:t> </a:t>
            </a:r>
            <a:r>
              <a:rPr lang="en-US" dirty="0" err="1"/>
              <a:t>perilaku</a:t>
            </a:r>
            <a:r>
              <a:rPr lang="en-US" dirty="0"/>
              <a:t> </a:t>
            </a:r>
            <a:r>
              <a:rPr lang="en-US" dirty="0" err="1"/>
              <a:t>penyalahgunaan</a:t>
            </a:r>
            <a:r>
              <a:rPr lang="en-US" dirty="0"/>
              <a:t> </a:t>
            </a:r>
            <a:r>
              <a:rPr lang="en-US" dirty="0" err="1"/>
              <a:t>alkohol</a:t>
            </a:r>
            <a:r>
              <a:rPr lang="en-US" dirty="0"/>
              <a:t> pada </a:t>
            </a:r>
            <a:r>
              <a:rPr lang="en-US" dirty="0" err="1"/>
              <a:t>remaja</a:t>
            </a:r>
            <a:r>
              <a:rPr lang="en-US" dirty="0"/>
              <a:t>. </a:t>
            </a:r>
          </a:p>
          <a:p>
            <a:pPr marL="0" indent="0" algn="ctr">
              <a:buNone/>
            </a:pPr>
            <a:r>
              <a:rPr lang="en-US" b="1" dirty="0" err="1"/>
              <a:t>Bagi</a:t>
            </a:r>
            <a:r>
              <a:rPr lang="en-US" b="1" dirty="0"/>
              <a:t> </a:t>
            </a:r>
            <a:r>
              <a:rPr lang="en-US" b="1" dirty="0" err="1"/>
              <a:t>Peneliti</a:t>
            </a:r>
            <a:r>
              <a:rPr lang="en-US" b="1" dirty="0"/>
              <a:t> lain</a:t>
            </a:r>
          </a:p>
          <a:p>
            <a:pPr marL="0" indent="0" algn="ctr">
              <a:buNone/>
            </a:pPr>
            <a:r>
              <a:rPr lang="en-US" dirty="0" err="1"/>
              <a:t>Dapat</a:t>
            </a:r>
            <a:r>
              <a:rPr lang="en-US" dirty="0"/>
              <a:t> </a:t>
            </a:r>
            <a:r>
              <a:rPr lang="en-US" dirty="0" err="1"/>
              <a:t>menjadi</a:t>
            </a:r>
            <a:r>
              <a:rPr lang="en-US" dirty="0"/>
              <a:t> </a:t>
            </a:r>
            <a:r>
              <a:rPr lang="en-US" dirty="0" err="1"/>
              <a:t>bahan</a:t>
            </a:r>
            <a:r>
              <a:rPr lang="en-US" dirty="0"/>
              <a:t> </a:t>
            </a:r>
            <a:r>
              <a:rPr lang="en-US" dirty="0" err="1"/>
              <a:t>acuan</a:t>
            </a:r>
            <a:r>
              <a:rPr lang="en-US" dirty="0"/>
              <a:t> </a:t>
            </a:r>
            <a:r>
              <a:rPr lang="en-US" dirty="0" err="1"/>
              <a:t>atau</a:t>
            </a:r>
            <a:r>
              <a:rPr lang="en-US" dirty="0"/>
              <a:t> </a:t>
            </a:r>
            <a:r>
              <a:rPr lang="en-US" dirty="0" err="1"/>
              <a:t>referensi</a:t>
            </a:r>
            <a:r>
              <a:rPr lang="en-US" dirty="0"/>
              <a:t> </a:t>
            </a:r>
            <a:r>
              <a:rPr lang="en-US" dirty="0" err="1"/>
              <a:t>bagi</a:t>
            </a:r>
            <a:r>
              <a:rPr lang="en-US" dirty="0"/>
              <a:t> </a:t>
            </a:r>
            <a:r>
              <a:rPr lang="en-US" dirty="0" err="1"/>
              <a:t>mahasiswa</a:t>
            </a:r>
            <a:r>
              <a:rPr lang="en-US" dirty="0"/>
              <a:t> yang </a:t>
            </a:r>
            <a:r>
              <a:rPr lang="en-US" dirty="0" err="1"/>
              <a:t>ingin</a:t>
            </a:r>
            <a:r>
              <a:rPr lang="en-US" dirty="0"/>
              <a:t> </a:t>
            </a:r>
            <a:r>
              <a:rPr lang="en-US" dirty="0" err="1"/>
              <a:t>mengangkat</a:t>
            </a:r>
            <a:r>
              <a:rPr lang="en-US" dirty="0"/>
              <a:t> </a:t>
            </a:r>
            <a:r>
              <a:rPr lang="en-US" dirty="0" err="1"/>
              <a:t>penelitian</a:t>
            </a:r>
            <a:r>
              <a:rPr lang="en-US" dirty="0"/>
              <a:t> </a:t>
            </a:r>
            <a:r>
              <a:rPr lang="en-US" dirty="0" err="1"/>
              <a:t>dengan</a:t>
            </a:r>
            <a:r>
              <a:rPr lang="en-US" dirty="0"/>
              <a:t> </a:t>
            </a:r>
            <a:r>
              <a:rPr lang="en-US" dirty="0" err="1"/>
              <a:t>tema</a:t>
            </a:r>
            <a:r>
              <a:rPr lang="en-US" dirty="0"/>
              <a:t> yang </a:t>
            </a:r>
            <a:r>
              <a:rPr lang="en-US" dirty="0" err="1"/>
              <a:t>sama</a:t>
            </a:r>
            <a:r>
              <a:rPr lang="en-US" dirty="0"/>
              <a:t> dan </a:t>
            </a:r>
            <a:r>
              <a:rPr lang="en-US" dirty="0" err="1"/>
              <a:t>penelitian</a:t>
            </a:r>
            <a:r>
              <a:rPr lang="en-US" dirty="0"/>
              <a:t> yang </a:t>
            </a:r>
            <a:r>
              <a:rPr lang="en-US" dirty="0" err="1"/>
              <a:t>lebih</a:t>
            </a:r>
            <a:r>
              <a:rPr lang="en-US" dirty="0"/>
              <a:t> </a:t>
            </a:r>
            <a:r>
              <a:rPr lang="en-US" dirty="0" err="1"/>
              <a:t>lanjut</a:t>
            </a:r>
            <a:r>
              <a:rPr lang="en-US" dirty="0"/>
              <a:t>.</a:t>
            </a:r>
          </a:p>
          <a:p>
            <a:pPr marL="0" indent="0">
              <a:buNone/>
            </a:pPr>
            <a:endParaRPr lang="en-US" dirty="0"/>
          </a:p>
        </p:txBody>
      </p:sp>
    </p:spTree>
    <p:extLst>
      <p:ext uri="{BB962C8B-B14F-4D97-AF65-F5344CB8AC3E}">
        <p14:creationId xmlns:p14="http://schemas.microsoft.com/office/powerpoint/2010/main" val="132594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48810-CFC1-45BA-9FD8-2F6D32F7B483}"/>
              </a:ext>
            </a:extLst>
          </p:cNvPr>
          <p:cNvSpPr>
            <a:spLocks noGrp="1"/>
          </p:cNvSpPr>
          <p:nvPr>
            <p:ph idx="1"/>
          </p:nvPr>
        </p:nvSpPr>
        <p:spPr/>
        <p:txBody>
          <a:bodyPr/>
          <a:lstStyle/>
          <a:p>
            <a:pPr marL="0" indent="0" algn="just">
              <a:buNone/>
            </a:pPr>
            <a:r>
              <a:rPr lang="en-US" dirty="0"/>
              <a:t>A. </a:t>
            </a:r>
            <a:r>
              <a:rPr lang="en-US" dirty="0" err="1"/>
              <a:t>Penyalahgunaan</a:t>
            </a:r>
            <a:r>
              <a:rPr lang="en-US" dirty="0"/>
              <a:t> </a:t>
            </a:r>
            <a:r>
              <a:rPr lang="en-US" dirty="0" err="1"/>
              <a:t>Alkohol</a:t>
            </a:r>
            <a:endParaRPr lang="en-US" dirty="0"/>
          </a:p>
          <a:p>
            <a:pPr marL="0" indent="0" algn="just">
              <a:buNone/>
            </a:pPr>
            <a:r>
              <a:rPr lang="en-US" dirty="0" err="1"/>
              <a:t>Penyalahgunaan</a:t>
            </a:r>
            <a:r>
              <a:rPr lang="en-US" dirty="0"/>
              <a:t> </a:t>
            </a:r>
            <a:r>
              <a:rPr lang="en-US" dirty="0" err="1"/>
              <a:t>adalah</a:t>
            </a:r>
            <a:r>
              <a:rPr lang="en-US" dirty="0"/>
              <a:t> proses, </a:t>
            </a:r>
            <a:r>
              <a:rPr lang="en-US" dirty="0" err="1"/>
              <a:t>cara</a:t>
            </a:r>
            <a:r>
              <a:rPr lang="en-US" dirty="0"/>
              <a:t>, </a:t>
            </a:r>
            <a:r>
              <a:rPr lang="en-US" dirty="0" err="1"/>
              <a:t>perbuatan</a:t>
            </a:r>
            <a:r>
              <a:rPr lang="en-US" dirty="0"/>
              <a:t> yang </a:t>
            </a:r>
            <a:r>
              <a:rPr lang="en-US" dirty="0" err="1"/>
              <a:t>menyeleweng</a:t>
            </a:r>
            <a:r>
              <a:rPr lang="en-US" dirty="0"/>
              <a:t> </a:t>
            </a:r>
            <a:r>
              <a:rPr lang="en-US" dirty="0" err="1"/>
              <a:t>untuk</a:t>
            </a:r>
            <a:r>
              <a:rPr lang="en-US" dirty="0"/>
              <a:t> </a:t>
            </a:r>
            <a:r>
              <a:rPr lang="en-US" dirty="0" err="1"/>
              <a:t>melakukan</a:t>
            </a:r>
            <a:r>
              <a:rPr lang="en-US" dirty="0"/>
              <a:t> </a:t>
            </a:r>
            <a:r>
              <a:rPr lang="en-US" dirty="0" err="1"/>
              <a:t>sesuatu</a:t>
            </a:r>
            <a:r>
              <a:rPr lang="en-US" dirty="0"/>
              <a:t> yang </a:t>
            </a:r>
            <a:r>
              <a:rPr lang="en-US" dirty="0" err="1"/>
              <a:t>tidak</a:t>
            </a:r>
            <a:r>
              <a:rPr lang="en-US" dirty="0"/>
              <a:t> </a:t>
            </a:r>
            <a:r>
              <a:rPr lang="en-US" dirty="0" err="1"/>
              <a:t>sepatutnya</a:t>
            </a:r>
            <a:r>
              <a:rPr lang="en-US" dirty="0"/>
              <a:t> </a:t>
            </a:r>
            <a:r>
              <a:rPr lang="en-US" dirty="0" err="1"/>
              <a:t>atau</a:t>
            </a:r>
            <a:r>
              <a:rPr lang="en-US" dirty="0"/>
              <a:t> </a:t>
            </a:r>
            <a:r>
              <a:rPr lang="en-US" dirty="0" err="1"/>
              <a:t>menggunakan</a:t>
            </a:r>
            <a:r>
              <a:rPr lang="en-US" dirty="0"/>
              <a:t> </a:t>
            </a:r>
            <a:r>
              <a:rPr lang="en-US" dirty="0" err="1"/>
              <a:t>sesuatu</a:t>
            </a:r>
            <a:r>
              <a:rPr lang="en-US" dirty="0"/>
              <a:t> </a:t>
            </a:r>
            <a:r>
              <a:rPr lang="en-US" dirty="0" err="1"/>
              <a:t>tidak</a:t>
            </a:r>
            <a:r>
              <a:rPr lang="en-US" dirty="0"/>
              <a:t> </a:t>
            </a:r>
            <a:r>
              <a:rPr lang="en-US" dirty="0" err="1"/>
              <a:t>sebagaimana</a:t>
            </a:r>
            <a:r>
              <a:rPr lang="en-US" dirty="0"/>
              <a:t> </a:t>
            </a:r>
            <a:r>
              <a:rPr lang="en-US" dirty="0" err="1"/>
              <a:t>mestinya</a:t>
            </a:r>
            <a:r>
              <a:rPr lang="en-US" dirty="0"/>
              <a:t>.</a:t>
            </a:r>
          </a:p>
          <a:p>
            <a:pPr marL="0" indent="0" algn="just">
              <a:buNone/>
            </a:pPr>
            <a:endParaRPr lang="en-US" dirty="0"/>
          </a:p>
          <a:p>
            <a:pPr marL="0" indent="0" algn="just">
              <a:buNone/>
            </a:pPr>
            <a:r>
              <a:rPr lang="en-US" dirty="0" err="1"/>
              <a:t>penyalahgunaan</a:t>
            </a:r>
            <a:r>
              <a:rPr lang="en-US" dirty="0"/>
              <a:t> </a:t>
            </a:r>
            <a:r>
              <a:rPr lang="en-US" dirty="0" err="1"/>
              <a:t>alkohol</a:t>
            </a:r>
            <a:r>
              <a:rPr lang="en-US" dirty="0"/>
              <a:t> </a:t>
            </a:r>
            <a:r>
              <a:rPr lang="en-US" dirty="0" err="1"/>
              <a:t>adalah</a:t>
            </a:r>
            <a:r>
              <a:rPr lang="en-US" dirty="0"/>
              <a:t> </a:t>
            </a:r>
            <a:r>
              <a:rPr lang="en-US" dirty="0" err="1"/>
              <a:t>pemakaian</a:t>
            </a:r>
            <a:r>
              <a:rPr lang="en-US" dirty="0"/>
              <a:t> </a:t>
            </a:r>
            <a:r>
              <a:rPr lang="en-US" dirty="0" err="1"/>
              <a:t>alkohol</a:t>
            </a:r>
            <a:r>
              <a:rPr lang="en-US" dirty="0"/>
              <a:t> </a:t>
            </a:r>
            <a:r>
              <a:rPr lang="en-US" dirty="0" err="1"/>
              <a:t>tanpa</a:t>
            </a:r>
            <a:r>
              <a:rPr lang="en-US" dirty="0"/>
              <a:t> </a:t>
            </a:r>
            <a:r>
              <a:rPr lang="en-US" dirty="0" err="1"/>
              <a:t>petunjuk</a:t>
            </a:r>
            <a:r>
              <a:rPr lang="en-US" dirty="0"/>
              <a:t> </a:t>
            </a:r>
            <a:r>
              <a:rPr lang="en-US" dirty="0" err="1"/>
              <a:t>medis</a:t>
            </a:r>
            <a:r>
              <a:rPr lang="en-US" dirty="0"/>
              <a:t> </a:t>
            </a:r>
            <a:r>
              <a:rPr lang="en-US" dirty="0" err="1"/>
              <a:t>atau</a:t>
            </a:r>
            <a:r>
              <a:rPr lang="en-US" dirty="0"/>
              <a:t> </a:t>
            </a:r>
            <a:r>
              <a:rPr lang="en-US" dirty="0" err="1"/>
              <a:t>penggunaan</a:t>
            </a:r>
            <a:r>
              <a:rPr lang="en-US" dirty="0"/>
              <a:t> yang </a:t>
            </a:r>
            <a:r>
              <a:rPr lang="en-US" dirty="0" err="1"/>
              <a:t>tidak</a:t>
            </a:r>
            <a:r>
              <a:rPr lang="en-US" dirty="0"/>
              <a:t> pada </a:t>
            </a:r>
            <a:r>
              <a:rPr lang="en-US" dirty="0" err="1"/>
              <a:t>tempatnya</a:t>
            </a:r>
            <a:r>
              <a:rPr lang="en-US" dirty="0"/>
              <a:t> yang </a:t>
            </a:r>
            <a:r>
              <a:rPr lang="en-US" dirty="0" err="1"/>
              <a:t>akan</a:t>
            </a:r>
            <a:r>
              <a:rPr lang="en-US" dirty="0"/>
              <a:t> </a:t>
            </a:r>
            <a:r>
              <a:rPr lang="en-US" dirty="0" err="1"/>
              <a:t>membahayakan</a:t>
            </a:r>
            <a:r>
              <a:rPr lang="en-US" dirty="0"/>
              <a:t> </a:t>
            </a:r>
            <a:r>
              <a:rPr lang="en-US" dirty="0" err="1"/>
              <a:t>diri</a:t>
            </a:r>
            <a:r>
              <a:rPr lang="en-US" dirty="0"/>
              <a:t> </a:t>
            </a:r>
            <a:r>
              <a:rPr lang="en-US" dirty="0" err="1"/>
              <a:t>penggunanya</a:t>
            </a:r>
            <a:r>
              <a:rPr lang="en-US" dirty="0"/>
              <a:t> </a:t>
            </a:r>
            <a:r>
              <a:rPr lang="en-US" dirty="0" err="1"/>
              <a:t>maupun</a:t>
            </a:r>
            <a:r>
              <a:rPr lang="en-US" dirty="0"/>
              <a:t> orang lain</a:t>
            </a:r>
          </a:p>
        </p:txBody>
      </p:sp>
      <p:sp>
        <p:nvSpPr>
          <p:cNvPr id="4" name="Rectangle 2">
            <a:extLst>
              <a:ext uri="{FF2B5EF4-FFF2-40B4-BE49-F238E27FC236}">
                <a16:creationId xmlns:a16="http://schemas.microsoft.com/office/drawing/2014/main" id="{76BBBF8E-B889-49AF-BA46-46361185AA31}"/>
              </a:ext>
            </a:extLst>
          </p:cNvPr>
          <p:cNvSpPr>
            <a:spLocks noChangeArrowheads="1"/>
          </p:cNvSpPr>
          <p:nvPr/>
        </p:nvSpPr>
        <p:spPr bwMode="auto">
          <a:xfrm>
            <a:off x="0" y="-1253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4000"/>
          </a:p>
        </p:txBody>
      </p:sp>
      <p:sp>
        <p:nvSpPr>
          <p:cNvPr id="5" name="Rectangle 4">
            <a:extLst>
              <a:ext uri="{FF2B5EF4-FFF2-40B4-BE49-F238E27FC236}">
                <a16:creationId xmlns:a16="http://schemas.microsoft.com/office/drawing/2014/main" id="{A99B29E3-D3C7-4542-9757-278602D4EDE5}"/>
              </a:ext>
            </a:extLst>
          </p:cNvPr>
          <p:cNvSpPr/>
          <p:nvPr/>
        </p:nvSpPr>
        <p:spPr>
          <a:xfrm>
            <a:off x="6172200" y="209550"/>
            <a:ext cx="857250" cy="4953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000"/>
          </a:p>
        </p:txBody>
      </p:sp>
      <p:sp>
        <p:nvSpPr>
          <p:cNvPr id="6" name="Rectangle 3">
            <a:extLst>
              <a:ext uri="{FF2B5EF4-FFF2-40B4-BE49-F238E27FC236}">
                <a16:creationId xmlns:a16="http://schemas.microsoft.com/office/drawing/2014/main" id="{A0A1B496-9F8D-4748-BF6E-CF0C0FD038BE}"/>
              </a:ext>
            </a:extLst>
          </p:cNvPr>
          <p:cNvSpPr>
            <a:spLocks noChangeArrowheads="1"/>
          </p:cNvSpPr>
          <p:nvPr/>
        </p:nvSpPr>
        <p:spPr bwMode="auto">
          <a:xfrm>
            <a:off x="3417029" y="24081"/>
            <a:ext cx="535794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BAB II</a:t>
            </a:r>
            <a:endParaRPr kumimoji="0" lang="en-US" altLang="en-US" sz="40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TINJAUAN PUSTAKA</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79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1F55-7954-4BE2-935E-025814BD27CE}"/>
              </a:ext>
            </a:extLst>
          </p:cNvPr>
          <p:cNvSpPr>
            <a:spLocks noGrp="1"/>
          </p:cNvSpPr>
          <p:nvPr>
            <p:ph type="title"/>
          </p:nvPr>
        </p:nvSpPr>
        <p:spPr/>
        <p:txBody>
          <a:bodyPr/>
          <a:lstStyle/>
          <a:p>
            <a:r>
              <a:rPr lang="en-US" dirty="0" err="1"/>
              <a:t>Aspek</a:t>
            </a:r>
            <a:r>
              <a:rPr lang="en-US" dirty="0"/>
              <a:t>- </a:t>
            </a:r>
            <a:r>
              <a:rPr lang="en-US" dirty="0" err="1"/>
              <a:t>aspek</a:t>
            </a:r>
            <a:r>
              <a:rPr lang="en-US" dirty="0"/>
              <a:t> </a:t>
            </a:r>
            <a:r>
              <a:rPr lang="en-US" dirty="0" err="1"/>
              <a:t>penyalahgunaan</a:t>
            </a:r>
            <a:r>
              <a:rPr lang="en-US" dirty="0"/>
              <a:t> </a:t>
            </a:r>
            <a:r>
              <a:rPr lang="en-US" dirty="0" err="1"/>
              <a:t>alkohol</a:t>
            </a:r>
            <a:r>
              <a:rPr lang="en-US" dirty="0"/>
              <a:t> </a:t>
            </a:r>
          </a:p>
        </p:txBody>
      </p:sp>
      <p:sp>
        <p:nvSpPr>
          <p:cNvPr id="3" name="Content Placeholder 2">
            <a:extLst>
              <a:ext uri="{FF2B5EF4-FFF2-40B4-BE49-F238E27FC236}">
                <a16:creationId xmlns:a16="http://schemas.microsoft.com/office/drawing/2014/main" id="{9110D92B-AB7A-4139-82DB-161E7D809917}"/>
              </a:ext>
            </a:extLst>
          </p:cNvPr>
          <p:cNvSpPr>
            <a:spLocks noGrp="1"/>
          </p:cNvSpPr>
          <p:nvPr>
            <p:ph idx="1"/>
          </p:nvPr>
        </p:nvSpPr>
        <p:spPr/>
        <p:txBody>
          <a:bodyPr/>
          <a:lstStyle/>
          <a:p>
            <a:pPr>
              <a:buFontTx/>
              <a:buChar char="-"/>
            </a:pPr>
            <a:r>
              <a:rPr lang="en-US" dirty="0" err="1"/>
              <a:t>Frekuensi</a:t>
            </a:r>
            <a:r>
              <a:rPr lang="en-US" dirty="0"/>
              <a:t> </a:t>
            </a:r>
            <a:r>
              <a:rPr lang="en-US" dirty="0" err="1"/>
              <a:t>minum</a:t>
            </a:r>
            <a:endParaRPr lang="en-US" dirty="0"/>
          </a:p>
          <a:p>
            <a:pPr>
              <a:buFontTx/>
              <a:buChar char="-"/>
            </a:pPr>
            <a:r>
              <a:rPr lang="en-US" dirty="0" err="1"/>
              <a:t>Durasi</a:t>
            </a:r>
            <a:r>
              <a:rPr lang="en-US" dirty="0"/>
              <a:t> </a:t>
            </a:r>
            <a:r>
              <a:rPr lang="en-US" dirty="0" err="1"/>
              <a:t>atau</a:t>
            </a:r>
            <a:r>
              <a:rPr lang="en-US" dirty="0"/>
              <a:t> </a:t>
            </a:r>
            <a:r>
              <a:rPr lang="en-US" dirty="0" err="1"/>
              <a:t>lamanya</a:t>
            </a:r>
            <a:endParaRPr lang="en-US" dirty="0"/>
          </a:p>
          <a:p>
            <a:pPr>
              <a:buFontTx/>
              <a:buChar char="-"/>
            </a:pPr>
            <a:r>
              <a:rPr lang="en-US" dirty="0" err="1"/>
              <a:t>Intensitas</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1662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EEBF-069F-4CBE-B2A9-00115BFE9341}"/>
              </a:ext>
            </a:extLst>
          </p:cNvPr>
          <p:cNvSpPr>
            <a:spLocks noGrp="1"/>
          </p:cNvSpPr>
          <p:nvPr>
            <p:ph type="title"/>
          </p:nvPr>
        </p:nvSpPr>
        <p:spPr/>
        <p:txBody>
          <a:bodyPr>
            <a:normAutofit/>
          </a:bodyPr>
          <a:lstStyle/>
          <a:p>
            <a:r>
              <a:rPr lang="en-US" sz="2800" b="1" dirty="0" err="1"/>
              <a:t>Faktor-faktor</a:t>
            </a:r>
            <a:r>
              <a:rPr lang="en-US" sz="2800" b="1" dirty="0"/>
              <a:t> yang </a:t>
            </a:r>
            <a:r>
              <a:rPr lang="en-US" sz="2800" b="1" dirty="0" err="1"/>
              <a:t>mempengaruhi</a:t>
            </a:r>
            <a:r>
              <a:rPr lang="en-US" sz="2800" b="1" dirty="0"/>
              <a:t> </a:t>
            </a:r>
            <a:r>
              <a:rPr lang="en-US" sz="2800" b="1" dirty="0" err="1"/>
              <a:t>penyalahgunaan</a:t>
            </a:r>
            <a:r>
              <a:rPr lang="en-US" sz="2800" b="1" dirty="0"/>
              <a:t> </a:t>
            </a:r>
            <a:r>
              <a:rPr lang="en-US" sz="2800" b="1" dirty="0" err="1"/>
              <a:t>alkohol</a:t>
            </a:r>
            <a:endParaRPr lang="en-US" sz="2800" b="1" dirty="0"/>
          </a:p>
        </p:txBody>
      </p:sp>
      <p:sp>
        <p:nvSpPr>
          <p:cNvPr id="3" name="Content Placeholder 2">
            <a:extLst>
              <a:ext uri="{FF2B5EF4-FFF2-40B4-BE49-F238E27FC236}">
                <a16:creationId xmlns:a16="http://schemas.microsoft.com/office/drawing/2014/main" id="{64A28F48-1357-4D54-B993-5D43DB39CCA7}"/>
              </a:ext>
            </a:extLst>
          </p:cNvPr>
          <p:cNvSpPr>
            <a:spLocks noGrp="1"/>
          </p:cNvSpPr>
          <p:nvPr>
            <p:ph idx="1"/>
          </p:nvPr>
        </p:nvSpPr>
        <p:spPr/>
        <p:txBody>
          <a:bodyPr>
            <a:normAutofit lnSpcReduction="10000"/>
          </a:bodyPr>
          <a:lstStyle/>
          <a:p>
            <a:pPr marL="514350" indent="-514350" algn="ctr">
              <a:buAutoNum type="alphaLcPeriod"/>
            </a:pPr>
            <a:r>
              <a:rPr lang="en-US" b="1" dirty="0" err="1"/>
              <a:t>Faktor</a:t>
            </a:r>
            <a:r>
              <a:rPr lang="en-US" b="1" dirty="0"/>
              <a:t> </a:t>
            </a:r>
            <a:r>
              <a:rPr lang="en-US" b="1" dirty="0" err="1"/>
              <a:t>Individu</a:t>
            </a:r>
            <a:endParaRPr lang="en-US" b="1" dirty="0"/>
          </a:p>
          <a:p>
            <a:pPr algn="just"/>
            <a:r>
              <a:rPr lang="en-US" dirty="0" err="1"/>
              <a:t>Tidak</a:t>
            </a:r>
            <a:r>
              <a:rPr lang="en-US" dirty="0"/>
              <a:t> </a:t>
            </a:r>
            <a:r>
              <a:rPr lang="en-US" dirty="0" err="1"/>
              <a:t>memiliki</a:t>
            </a:r>
            <a:r>
              <a:rPr lang="en-US" dirty="0"/>
              <a:t> </a:t>
            </a:r>
            <a:r>
              <a:rPr lang="en-US" dirty="0" err="1"/>
              <a:t>keterampilan</a:t>
            </a:r>
            <a:r>
              <a:rPr lang="en-US" dirty="0"/>
              <a:t> </a:t>
            </a:r>
            <a:r>
              <a:rPr lang="en-US" dirty="0" err="1"/>
              <a:t>untuk</a:t>
            </a:r>
            <a:r>
              <a:rPr lang="en-US" dirty="0"/>
              <a:t> </a:t>
            </a:r>
            <a:r>
              <a:rPr lang="en-US" dirty="0" err="1"/>
              <a:t>mengatasi</a:t>
            </a:r>
            <a:r>
              <a:rPr lang="en-US" dirty="0"/>
              <a:t> </a:t>
            </a:r>
            <a:r>
              <a:rPr lang="en-US" dirty="0" err="1"/>
              <a:t>emosional</a:t>
            </a:r>
            <a:r>
              <a:rPr lang="en-US" dirty="0"/>
              <a:t> yang </a:t>
            </a:r>
            <a:r>
              <a:rPr lang="en-US" dirty="0" err="1"/>
              <a:t>negatif</a:t>
            </a:r>
            <a:r>
              <a:rPr lang="en-US" dirty="0"/>
              <a:t> dan </a:t>
            </a:r>
            <a:r>
              <a:rPr lang="en-US" dirty="0" err="1"/>
              <a:t>kurangnya</a:t>
            </a:r>
            <a:r>
              <a:rPr lang="en-US" dirty="0"/>
              <a:t> </a:t>
            </a:r>
            <a:r>
              <a:rPr lang="en-US" dirty="0" err="1"/>
              <a:t>kontrol</a:t>
            </a:r>
            <a:r>
              <a:rPr lang="en-US" dirty="0"/>
              <a:t> </a:t>
            </a:r>
            <a:r>
              <a:rPr lang="en-US" dirty="0" err="1"/>
              <a:t>diri</a:t>
            </a:r>
            <a:r>
              <a:rPr lang="en-US" dirty="0"/>
              <a:t>.</a:t>
            </a:r>
          </a:p>
          <a:p>
            <a:pPr algn="just"/>
            <a:r>
              <a:rPr lang="en-US" dirty="0"/>
              <a:t>Rasa </a:t>
            </a:r>
            <a:r>
              <a:rPr lang="en-US" dirty="0" err="1"/>
              <a:t>ingin</a:t>
            </a:r>
            <a:r>
              <a:rPr lang="en-US" dirty="0"/>
              <a:t> </a:t>
            </a:r>
            <a:r>
              <a:rPr lang="en-US" dirty="0" err="1"/>
              <a:t>tahu</a:t>
            </a:r>
            <a:r>
              <a:rPr lang="en-US" dirty="0"/>
              <a:t> yang </a:t>
            </a:r>
            <a:r>
              <a:rPr lang="en-US" dirty="0" err="1"/>
              <a:t>tinggi</a:t>
            </a:r>
            <a:r>
              <a:rPr lang="en-US" dirty="0"/>
              <a:t>, </a:t>
            </a:r>
            <a:r>
              <a:rPr lang="en-US" dirty="0" err="1"/>
              <a:t>sehingga</a:t>
            </a:r>
            <a:r>
              <a:rPr lang="en-US" dirty="0"/>
              <a:t> </a:t>
            </a:r>
            <a:r>
              <a:rPr lang="en-US" dirty="0" err="1"/>
              <a:t>ada</a:t>
            </a:r>
            <a:r>
              <a:rPr lang="en-US" dirty="0"/>
              <a:t> </a:t>
            </a:r>
            <a:r>
              <a:rPr lang="en-US" dirty="0" err="1"/>
              <a:t>keinginan</a:t>
            </a:r>
            <a:r>
              <a:rPr lang="en-US" dirty="0"/>
              <a:t> </a:t>
            </a:r>
            <a:r>
              <a:rPr lang="en-US" dirty="0" err="1"/>
              <a:t>untuk</a:t>
            </a:r>
            <a:r>
              <a:rPr lang="en-US" dirty="0"/>
              <a:t> </a:t>
            </a:r>
            <a:r>
              <a:rPr lang="en-US" dirty="0" err="1"/>
              <a:t>coba-coba</a:t>
            </a:r>
            <a:endParaRPr lang="en-US" dirty="0"/>
          </a:p>
          <a:p>
            <a:pPr algn="just"/>
            <a:r>
              <a:rPr lang="en-US" dirty="0" err="1"/>
              <a:t>Adanya</a:t>
            </a:r>
            <a:r>
              <a:rPr lang="en-US" dirty="0"/>
              <a:t> </a:t>
            </a:r>
            <a:r>
              <a:rPr lang="en-US" dirty="0" err="1"/>
              <a:t>krisis</a:t>
            </a:r>
            <a:r>
              <a:rPr lang="en-US" dirty="0"/>
              <a:t> </a:t>
            </a:r>
            <a:r>
              <a:rPr lang="en-US" dirty="0" err="1"/>
              <a:t>identitas</a:t>
            </a:r>
            <a:r>
              <a:rPr lang="en-US" dirty="0"/>
              <a:t> dan </a:t>
            </a:r>
            <a:r>
              <a:rPr lang="en-US" dirty="0" err="1"/>
              <a:t>ingin</a:t>
            </a:r>
            <a:r>
              <a:rPr lang="en-US" dirty="0"/>
              <a:t> </a:t>
            </a:r>
            <a:r>
              <a:rPr lang="en-US" dirty="0" err="1"/>
              <a:t>diterima</a:t>
            </a:r>
            <a:r>
              <a:rPr lang="en-US" dirty="0"/>
              <a:t> </a:t>
            </a:r>
            <a:r>
              <a:rPr lang="en-US" dirty="0" err="1"/>
              <a:t>dalam</a:t>
            </a:r>
            <a:r>
              <a:rPr lang="en-US" dirty="0"/>
              <a:t> </a:t>
            </a:r>
            <a:r>
              <a:rPr lang="en-US" dirty="0" err="1"/>
              <a:t>pergaulan</a:t>
            </a:r>
            <a:endParaRPr lang="en-US" dirty="0"/>
          </a:p>
          <a:p>
            <a:pPr algn="just"/>
            <a:r>
              <a:rPr lang="en-US" dirty="0" err="1"/>
              <a:t>Mempunyai</a:t>
            </a:r>
            <a:r>
              <a:rPr lang="en-US" dirty="0"/>
              <a:t> </a:t>
            </a:r>
            <a:r>
              <a:rPr lang="en-US" dirty="0" err="1"/>
              <a:t>pendapat</a:t>
            </a:r>
            <a:r>
              <a:rPr lang="en-US" dirty="0"/>
              <a:t> </a:t>
            </a:r>
            <a:r>
              <a:rPr lang="en-US" dirty="0" err="1"/>
              <a:t>bahwa</a:t>
            </a:r>
            <a:r>
              <a:rPr lang="en-US" dirty="0"/>
              <a:t> </a:t>
            </a:r>
            <a:r>
              <a:rPr lang="en-US" dirty="0" err="1"/>
              <a:t>meminum</a:t>
            </a:r>
            <a:r>
              <a:rPr lang="en-US" dirty="0"/>
              <a:t> </a:t>
            </a:r>
            <a:r>
              <a:rPr lang="en-US" dirty="0" err="1"/>
              <a:t>alkohol</a:t>
            </a:r>
            <a:r>
              <a:rPr lang="en-US" dirty="0"/>
              <a:t> </a:t>
            </a:r>
            <a:r>
              <a:rPr lang="en-US" dirty="0" err="1"/>
              <a:t>merupakan</a:t>
            </a:r>
            <a:r>
              <a:rPr lang="en-US" dirty="0"/>
              <a:t> </a:t>
            </a:r>
            <a:r>
              <a:rPr lang="en-US" dirty="0" err="1"/>
              <a:t>cara</a:t>
            </a:r>
            <a:r>
              <a:rPr lang="en-US" dirty="0"/>
              <a:t> </a:t>
            </a:r>
            <a:r>
              <a:rPr lang="en-US" dirty="0" err="1"/>
              <a:t>untuk</a:t>
            </a:r>
            <a:r>
              <a:rPr lang="en-US" dirty="0"/>
              <a:t> </a:t>
            </a:r>
            <a:r>
              <a:rPr lang="en-US" dirty="0" err="1"/>
              <a:t>mengatasi</a:t>
            </a:r>
            <a:r>
              <a:rPr lang="en-US" dirty="0"/>
              <a:t> stress </a:t>
            </a:r>
            <a:r>
              <a:rPr lang="en-US" dirty="0" err="1"/>
              <a:t>atau</a:t>
            </a:r>
            <a:r>
              <a:rPr lang="en-US" dirty="0"/>
              <a:t> </a:t>
            </a:r>
            <a:r>
              <a:rPr lang="en-US" dirty="0" err="1"/>
              <a:t>frustasi</a:t>
            </a:r>
            <a:r>
              <a:rPr lang="en-US" dirty="0"/>
              <a:t> dan </a:t>
            </a:r>
            <a:r>
              <a:rPr lang="en-US" dirty="0" err="1"/>
              <a:t>kurang</a:t>
            </a:r>
            <a:r>
              <a:rPr lang="en-US" dirty="0"/>
              <a:t> </a:t>
            </a:r>
            <a:r>
              <a:rPr lang="en-US" dirty="0" err="1"/>
              <a:t>mendekatkan</a:t>
            </a:r>
            <a:r>
              <a:rPr lang="en-US" dirty="0"/>
              <a:t> </a:t>
            </a:r>
            <a:r>
              <a:rPr lang="en-US" dirty="0" err="1"/>
              <a:t>diri</a:t>
            </a:r>
            <a:r>
              <a:rPr lang="en-US" dirty="0"/>
              <a:t> </a:t>
            </a:r>
            <a:r>
              <a:rPr lang="en-US" dirty="0" err="1"/>
              <a:t>kepada</a:t>
            </a:r>
            <a:r>
              <a:rPr lang="en-US" dirty="0"/>
              <a:t> yang </a:t>
            </a:r>
            <a:r>
              <a:rPr lang="en-US" dirty="0" err="1"/>
              <a:t>maha</a:t>
            </a:r>
            <a:r>
              <a:rPr lang="en-US" dirty="0"/>
              <a:t> </a:t>
            </a:r>
            <a:r>
              <a:rPr lang="en-US" dirty="0" err="1"/>
              <a:t>kuasa</a:t>
            </a:r>
            <a:r>
              <a:rPr lang="en-US" dirty="0"/>
              <a:t>.</a:t>
            </a:r>
          </a:p>
          <a:p>
            <a:pPr algn="just"/>
            <a:r>
              <a:rPr lang="en-US" dirty="0" err="1"/>
              <a:t>Ketidak</a:t>
            </a:r>
            <a:r>
              <a:rPr lang="en-US" dirty="0"/>
              <a:t> </a:t>
            </a:r>
            <a:r>
              <a:rPr lang="en-US" dirty="0" err="1"/>
              <a:t>tahuan</a:t>
            </a:r>
            <a:r>
              <a:rPr lang="en-US" dirty="0"/>
              <a:t> </a:t>
            </a:r>
            <a:r>
              <a:rPr lang="en-US" dirty="0" err="1"/>
              <a:t>akan</a:t>
            </a:r>
            <a:r>
              <a:rPr lang="en-US" dirty="0"/>
              <a:t> </a:t>
            </a:r>
            <a:r>
              <a:rPr lang="en-US" dirty="0" err="1"/>
              <a:t>bahaya</a:t>
            </a:r>
            <a:r>
              <a:rPr lang="en-US" dirty="0"/>
              <a:t> </a:t>
            </a:r>
            <a:r>
              <a:rPr lang="en-US" dirty="0" err="1"/>
              <a:t>meminum</a:t>
            </a:r>
            <a:r>
              <a:rPr lang="en-US" dirty="0"/>
              <a:t> </a:t>
            </a:r>
            <a:r>
              <a:rPr lang="en-US" dirty="0" err="1"/>
              <a:t>alkohol</a:t>
            </a:r>
            <a:r>
              <a:rPr lang="en-US" dirty="0"/>
              <a:t> </a:t>
            </a:r>
            <a:r>
              <a:rPr lang="en-US" dirty="0" err="1"/>
              <a:t>baik</a:t>
            </a:r>
            <a:r>
              <a:rPr lang="en-US" dirty="0"/>
              <a:t> </a:t>
            </a:r>
            <a:r>
              <a:rPr lang="en-US" dirty="0" err="1"/>
              <a:t>bagi</a:t>
            </a:r>
            <a:r>
              <a:rPr lang="en-US" dirty="0"/>
              <a:t> </a:t>
            </a:r>
            <a:r>
              <a:rPr lang="en-US" dirty="0" err="1"/>
              <a:t>dirinya</a:t>
            </a:r>
            <a:r>
              <a:rPr lang="en-US" dirty="0"/>
              <a:t>, </a:t>
            </a:r>
            <a:r>
              <a:rPr lang="en-US" dirty="0" err="1"/>
              <a:t>keluarga</a:t>
            </a:r>
            <a:r>
              <a:rPr lang="en-US" dirty="0"/>
              <a:t>, </a:t>
            </a:r>
            <a:r>
              <a:rPr lang="en-US" dirty="0" err="1"/>
              <a:t>lingkungan</a:t>
            </a:r>
            <a:r>
              <a:rPr lang="en-US" dirty="0"/>
              <a:t> </a:t>
            </a:r>
            <a:r>
              <a:rPr lang="en-US" dirty="0" err="1"/>
              <a:t>maupun</a:t>
            </a:r>
            <a:r>
              <a:rPr lang="en-US" dirty="0"/>
              <a:t> masa </a:t>
            </a:r>
            <a:r>
              <a:rPr lang="en-US" dirty="0" err="1"/>
              <a:t>depannya</a:t>
            </a:r>
            <a:r>
              <a:rPr lang="en-US" dirty="0"/>
              <a:t>.</a:t>
            </a:r>
          </a:p>
          <a:p>
            <a:endParaRPr lang="en-US" dirty="0"/>
          </a:p>
        </p:txBody>
      </p:sp>
    </p:spTree>
    <p:extLst>
      <p:ext uri="{BB962C8B-B14F-4D97-AF65-F5344CB8AC3E}">
        <p14:creationId xmlns:p14="http://schemas.microsoft.com/office/powerpoint/2010/main" val="113953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DD1DC-5732-402F-A0BB-FD00344B0D20}"/>
              </a:ext>
            </a:extLst>
          </p:cNvPr>
          <p:cNvSpPr>
            <a:spLocks noGrp="1"/>
          </p:cNvSpPr>
          <p:nvPr>
            <p:ph idx="1"/>
          </p:nvPr>
        </p:nvSpPr>
        <p:spPr>
          <a:xfrm>
            <a:off x="838200" y="708660"/>
            <a:ext cx="10515600" cy="5468303"/>
          </a:xfrm>
        </p:spPr>
        <p:txBody>
          <a:bodyPr>
            <a:normAutofit fontScale="92500"/>
          </a:bodyPr>
          <a:lstStyle/>
          <a:p>
            <a:pPr marL="514350" indent="-514350" algn="ctr">
              <a:buAutoNum type="alphaLcPeriod" startAt="2"/>
            </a:pPr>
            <a:r>
              <a:rPr lang="en-US" b="1" dirty="0" err="1"/>
              <a:t>Faktor</a:t>
            </a:r>
            <a:r>
              <a:rPr lang="en-US" b="1" dirty="0"/>
              <a:t> </a:t>
            </a:r>
            <a:r>
              <a:rPr lang="en-US" b="1" dirty="0" err="1"/>
              <a:t>lingkungan</a:t>
            </a:r>
            <a:endParaRPr lang="en-US" b="1" dirty="0"/>
          </a:p>
          <a:p>
            <a:pPr marR="0" lvl="0" algn="just">
              <a:lnSpc>
                <a:spcPct val="200000"/>
              </a:lnSpc>
              <a:spcBef>
                <a:spcPts val="0"/>
              </a:spcBef>
              <a:spcAft>
                <a:spcPts val="0"/>
              </a:spcAft>
            </a:pPr>
            <a:r>
              <a:rPr lang="en-US" sz="2400" dirty="0" err="1">
                <a:latin typeface="Arial" panose="020B0604020202020204" pitchFamily="34" charset="0"/>
                <a:ea typeface="Calibri" panose="020F0502020204030204" pitchFamily="34" charset="0"/>
                <a:cs typeface="Times New Roman" panose="02020603050405020304" pitchFamily="18" charset="0"/>
              </a:rPr>
              <a:t>Bujukan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atau</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tawaran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teman</a:t>
            </a:r>
            <a:r>
              <a:rPr lang="en-US" sz="2400" dirty="0">
                <a:latin typeface="Arial" panose="020B0604020202020204" pitchFamily="34" charset="0"/>
                <a:ea typeface="Calibri" panose="020F0502020204030204" pitchFamily="34" charset="0"/>
                <a:cs typeface="Times New Roman" panose="02020603050405020304" pitchFamily="18" charset="0"/>
              </a:rPr>
              <a:t> yang </a:t>
            </a:r>
            <a:r>
              <a:rPr lang="en-US" sz="2400" dirty="0" err="1">
                <a:latin typeface="Arial" panose="020B0604020202020204" pitchFamily="34" charset="0"/>
                <a:ea typeface="Calibri" panose="020F0502020204030204" pitchFamily="34" charset="0"/>
                <a:cs typeface="Times New Roman" panose="02020603050405020304" pitchFamily="18" charset="0"/>
              </a:rPr>
              <a:t>telah</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lebih</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dulu</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mengonsumsi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alkohol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0"/>
              </a:spcBef>
            </a:pPr>
            <a:r>
              <a:rPr lang="en-US" sz="2400" dirty="0" err="1">
                <a:latin typeface="Arial" panose="020B0604020202020204" pitchFamily="34" charset="0"/>
                <a:ea typeface="Calibri" panose="020F0502020204030204" pitchFamily="34" charset="0"/>
                <a:cs typeface="Times New Roman" panose="02020603050405020304" pitchFamily="18" charset="0"/>
              </a:rPr>
              <a:t>Kurang</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perhatian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dari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keluarga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maupun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dari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pergaulan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temannya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0"/>
              </a:spcBef>
            </a:pPr>
            <a:r>
              <a:rPr lang="en-US" sz="2400" dirty="0" err="1">
                <a:latin typeface="Arial" panose="020B0604020202020204" pitchFamily="34" charset="0"/>
                <a:ea typeface="Calibri" panose="020F0502020204030204" pitchFamily="34" charset="0"/>
                <a:cs typeface="Times New Roman" panose="02020603050405020304" pitchFamily="18" charset="0"/>
              </a:rPr>
              <a:t>Kurangnya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informasi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atau</a:t>
            </a:r>
            <a:r>
              <a:rPr lang="en-US" sz="2400" dirty="0">
                <a:latin typeface="Arial" panose="020B0604020202020204" pitchFamily="34" charset="0"/>
                <a:ea typeface="Calibri" panose="020F0502020204030204" pitchFamily="34" charset="0"/>
                <a:cs typeface="Times New Roman" panose="02020603050405020304" pitchFamily="18" charset="0"/>
              </a:rPr>
              <a:t> Pendidikan </a:t>
            </a:r>
            <a:r>
              <a:rPr lang="en-US" sz="2400" dirty="0" err="1">
                <a:latin typeface="Arial" panose="020B0604020202020204" pitchFamily="34" charset="0"/>
                <a:ea typeface="Calibri" panose="020F0502020204030204" pitchFamily="34" charset="0"/>
                <a:cs typeface="Times New Roman" panose="02020603050405020304" pitchFamily="18" charset="0"/>
              </a:rPr>
              <a:t>pencegahan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0"/>
              </a:spcBef>
              <a:spcAft>
                <a:spcPts val="800"/>
              </a:spcAft>
            </a:pPr>
            <a:r>
              <a:rPr lang="en-US" sz="2400" dirty="0" err="1">
                <a:latin typeface="Arial" panose="020B0604020202020204" pitchFamily="34" charset="0"/>
                <a:ea typeface="Calibri" panose="020F0502020204030204" pitchFamily="34" charset="0"/>
                <a:cs typeface="Times New Roman" panose="02020603050405020304" pitchFamily="18" charset="0"/>
              </a:rPr>
              <a:t>Terpengaruh</a:t>
            </a:r>
            <a:r>
              <a:rPr lang="en-US" sz="2400" dirty="0">
                <a:latin typeface="Arial" panose="020B0604020202020204" pitchFamily="34" charset="0"/>
                <a:ea typeface="Calibri" panose="020F0502020204030204" pitchFamily="34" charset="0"/>
                <a:cs typeface="Times New Roman" panose="02020603050405020304" pitchFamily="18" charset="0"/>
              </a:rPr>
              <a:t> oleh media yang </a:t>
            </a:r>
            <a:r>
              <a:rPr lang="en-US" sz="2400" dirty="0" err="1">
                <a:latin typeface="Arial" panose="020B0604020202020204" pitchFamily="34" charset="0"/>
                <a:ea typeface="Calibri" panose="020F0502020204030204" pitchFamily="34" charset="0"/>
                <a:cs typeface="Times New Roman" panose="02020603050405020304" pitchFamily="18" charset="0"/>
              </a:rPr>
              <a:t>menampilkan</a:t>
            </a:r>
            <a:r>
              <a:rPr lang="en-US" sz="2400" dirty="0">
                <a:latin typeface="Arial" panose="020B0604020202020204" pitchFamily="34" charset="0"/>
                <a:ea typeface="Calibri" panose="020F0502020204030204" pitchFamily="34" charset="0"/>
                <a:cs typeface="Times New Roman" panose="02020603050405020304" pitchFamily="18" charset="0"/>
              </a:rPr>
              <a:t> orang-orang yang </a:t>
            </a:r>
            <a:r>
              <a:rPr lang="en-US" sz="2400" dirty="0" err="1">
                <a:latin typeface="Arial" panose="020B0604020202020204" pitchFamily="34" charset="0"/>
                <a:ea typeface="Calibri" panose="020F0502020204030204" pitchFamily="34" charset="0"/>
                <a:cs typeface="Times New Roman" panose="02020603050405020304" pitchFamily="18" charset="0"/>
              </a:rPr>
              <a:t>mengonsumsi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alkohol</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terlihat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keren</a:t>
            </a:r>
            <a:r>
              <a:rPr lang="en-US" sz="2400" dirty="0">
                <a:latin typeface="Arial" panose="020B0604020202020204" pitchFamily="34" charset="0"/>
                <a:ea typeface="Calibri" panose="020F0502020204030204" pitchFamily="34" charset="0"/>
                <a:cs typeface="Times New Roman" panose="02020603050405020304" pitchFamily="18" charset="0"/>
              </a:rPr>
              <a:t>.</a:t>
            </a:r>
          </a:p>
          <a:p>
            <a:pPr algn="just">
              <a:lnSpc>
                <a:spcPct val="200000"/>
              </a:lnSpc>
              <a:spcBef>
                <a:spcPts val="0"/>
              </a:spcBef>
              <a:spcAft>
                <a:spcPts val="8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Minuman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alkohol</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itu</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sendiri</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mudah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diperoleh</a:t>
            </a:r>
            <a:r>
              <a:rPr lang="en-US" sz="2400" dirty="0">
                <a:latin typeface="Calibri" panose="020F0502020204030204" pitchFamily="34" charset="0"/>
                <a:ea typeface="Calibri" panose="020F0502020204030204" pitchFamily="34" charset="0"/>
                <a:cs typeface="Times New Roman" panose="02020603050405020304" pitchFamily="18" charset="0"/>
              </a:rPr>
              <a:t> dan </a:t>
            </a:r>
            <a:r>
              <a:rPr lang="en-US" sz="2400" dirty="0" err="1">
                <a:latin typeface="Calibri" panose="020F0502020204030204" pitchFamily="34" charset="0"/>
                <a:ea typeface="Calibri" panose="020F0502020204030204" pitchFamily="34" charset="0"/>
                <a:cs typeface="Times New Roman" panose="02020603050405020304" pitchFamily="18" charset="0"/>
              </a:rPr>
              <a:t>tersedia</a:t>
            </a:r>
            <a:r>
              <a:rPr lang="en-US" sz="2400" dirty="0">
                <a:latin typeface="Calibri" panose="020F0502020204030204" pitchFamily="34" charset="0"/>
                <a:ea typeface="Calibri" panose="020F0502020204030204" pitchFamily="34" charset="0"/>
                <a:cs typeface="Times New Roman" panose="02020603050405020304" pitchFamily="18" charset="0"/>
              </a:rPr>
              <a:t> di </a:t>
            </a:r>
            <a:r>
              <a:rPr lang="en-US" sz="2400" dirty="0" err="1">
                <a:latin typeface="Calibri" panose="020F0502020204030204" pitchFamily="34" charset="0"/>
                <a:ea typeface="Calibri" panose="020F0502020204030204" pitchFamily="34" charset="0"/>
                <a:cs typeface="Times New Roman" panose="02020603050405020304" pitchFamily="18" charset="0"/>
              </a:rPr>
              <a:t>pasaran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baik</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secara</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resmi</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maupun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tidak</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resmi</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gn="just"/>
            <a:endParaRPr lang="en-US" dirty="0"/>
          </a:p>
        </p:txBody>
      </p:sp>
    </p:spTree>
    <p:extLst>
      <p:ext uri="{BB962C8B-B14F-4D97-AF65-F5344CB8AC3E}">
        <p14:creationId xmlns:p14="http://schemas.microsoft.com/office/powerpoint/2010/main" val="351624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6C80-D608-4AC7-8388-4D650978EAFA}"/>
              </a:ext>
            </a:extLst>
          </p:cNvPr>
          <p:cNvSpPr>
            <a:spLocks noGrp="1"/>
          </p:cNvSpPr>
          <p:nvPr>
            <p:ph type="title"/>
          </p:nvPr>
        </p:nvSpPr>
        <p:spPr/>
        <p:txBody>
          <a:bodyPr/>
          <a:lstStyle/>
          <a:p>
            <a:r>
              <a:rPr lang="en-US" b="1" dirty="0" err="1"/>
              <a:t>Kecerdasan</a:t>
            </a:r>
            <a:r>
              <a:rPr lang="en-US" b="1" dirty="0"/>
              <a:t> spiritual</a:t>
            </a:r>
            <a:br>
              <a:rPr lang="en-US" dirty="0"/>
            </a:br>
            <a:endParaRPr lang="en-US" dirty="0"/>
          </a:p>
        </p:txBody>
      </p:sp>
      <p:sp>
        <p:nvSpPr>
          <p:cNvPr id="3" name="Content Placeholder 2">
            <a:extLst>
              <a:ext uri="{FF2B5EF4-FFF2-40B4-BE49-F238E27FC236}">
                <a16:creationId xmlns:a16="http://schemas.microsoft.com/office/drawing/2014/main" id="{DD22D186-D0E1-4FBD-8AB0-75BD58AD7595}"/>
              </a:ext>
            </a:extLst>
          </p:cNvPr>
          <p:cNvSpPr>
            <a:spLocks noGrp="1"/>
          </p:cNvSpPr>
          <p:nvPr>
            <p:ph idx="1"/>
          </p:nvPr>
        </p:nvSpPr>
        <p:spPr/>
        <p:txBody>
          <a:bodyPr>
            <a:normAutofit fontScale="92500" lnSpcReduction="20000"/>
          </a:bodyPr>
          <a:lstStyle/>
          <a:p>
            <a:pPr marL="0" indent="0" algn="just">
              <a:buNone/>
            </a:pPr>
            <a:r>
              <a:rPr lang="en-US" dirty="0" err="1">
                <a:latin typeface="Arial" panose="020B0604020202020204" pitchFamily="34" charset="0"/>
                <a:ea typeface="Calibri" panose="020F0502020204030204" pitchFamily="34" charset="0"/>
              </a:rPr>
              <a:t>kecerdasan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adalah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hal-hal</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menunjukan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kemampuan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menerima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memahami</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menggunakan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simbol-simbol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sehingga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mampu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menyelesaikan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masalah-masalah</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abstrak</a:t>
            </a:r>
            <a:r>
              <a:rPr lang="en-US" dirty="0">
                <a:latin typeface="Arial" panose="020B0604020202020204" pitchFamily="34" charset="0"/>
                <a:ea typeface="Calibri" panose="020F0502020204030204" pitchFamily="34" charset="0"/>
              </a:rPr>
              <a:t>.</a:t>
            </a:r>
          </a:p>
          <a:p>
            <a:pPr marL="0" indent="0" algn="just">
              <a:buNone/>
            </a:pPr>
            <a:endParaRPr lang="en-US" dirty="0">
              <a:latin typeface="Arial" panose="020B0604020202020204" pitchFamily="34" charset="0"/>
              <a:ea typeface="Calibri" panose="020F0502020204030204" pitchFamily="34" charset="0"/>
            </a:endParaRPr>
          </a:p>
          <a:p>
            <a:pPr marL="0" indent="0" algn="just">
              <a:buNone/>
            </a:pPr>
            <a:r>
              <a:rPr lang="en-US" dirty="0">
                <a:latin typeface="Arial" panose="020B0604020202020204" pitchFamily="34" charset="0"/>
                <a:ea typeface="Calibri" panose="020F0502020204030204" pitchFamily="34" charset="0"/>
              </a:rPr>
              <a:t>Spiritual </a:t>
            </a:r>
            <a:r>
              <a:rPr lang="en-US" dirty="0" err="1">
                <a:latin typeface="Arial" panose="020B0604020202020204" pitchFamily="34" charset="0"/>
                <a:ea typeface="Calibri" panose="020F0502020204030204" pitchFamily="34" charset="0"/>
              </a:rPr>
              <a:t>berasal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dari</a:t>
            </a:r>
            <a:r>
              <a:rPr lang="en-US" dirty="0">
                <a:latin typeface="Arial" panose="020B0604020202020204" pitchFamily="34" charset="0"/>
                <a:ea typeface="Calibri" panose="020F0502020204030204" pitchFamily="34" charset="0"/>
              </a:rPr>
              <a:t> kata spirit. Spirit </a:t>
            </a:r>
            <a:r>
              <a:rPr lang="en-US" dirty="0" err="1">
                <a:latin typeface="Arial" panose="020B0604020202020204" pitchFamily="34" charset="0"/>
                <a:ea typeface="Calibri" panose="020F0502020204030204" pitchFamily="34" charset="0"/>
              </a:rPr>
              <a:t>mengandung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arti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semangat</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atau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sikap</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mendasari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tindakan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manusia</a:t>
            </a:r>
            <a:r>
              <a:rPr lang="en-US" dirty="0">
                <a:latin typeface="Arial" panose="020B0604020202020204" pitchFamily="34" charset="0"/>
                <a:ea typeface="Calibri" panose="020F0502020204030204" pitchFamily="34" charset="0"/>
              </a:rPr>
              <a:t>. Spirit juga </a:t>
            </a:r>
            <a:r>
              <a:rPr lang="en-US" dirty="0" err="1">
                <a:latin typeface="Arial" panose="020B0604020202020204" pitchFamily="34" charset="0"/>
                <a:ea typeface="Calibri" panose="020F0502020204030204" pitchFamily="34" charset="0"/>
              </a:rPr>
              <a:t>diartikan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sebagai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ruh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atau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jiwa</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merupakan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sesuatu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energi</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hidup</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nyata</a:t>
            </a:r>
            <a:endParaRPr lang="en-US" dirty="0">
              <a:latin typeface="Arial" panose="020B0604020202020204" pitchFamily="34" charset="0"/>
              <a:ea typeface="Calibri" panose="020F0502020204030204" pitchFamily="34" charset="0"/>
            </a:endParaRPr>
          </a:p>
          <a:p>
            <a:pPr marL="0" indent="0" algn="just">
              <a:buNone/>
            </a:pPr>
            <a:endParaRPr lang="en-US" dirty="0">
              <a:latin typeface="Arial" panose="020B0604020202020204" pitchFamily="34" charset="0"/>
              <a:ea typeface="Calibri" panose="020F0502020204030204" pitchFamily="34" charset="0"/>
            </a:endParaRPr>
          </a:p>
          <a:p>
            <a:pPr marL="0" indent="0" algn="just">
              <a:buNone/>
            </a:pPr>
            <a:r>
              <a:rPr lang="en-US" dirty="0" err="1">
                <a:latin typeface="Arial" panose="020B0604020202020204" pitchFamily="34" charset="0"/>
                <a:ea typeface="Calibri" panose="020F0502020204030204" pitchFamily="34" charset="0"/>
              </a:rPr>
              <a:t>Kecerdasan</a:t>
            </a:r>
            <a:r>
              <a:rPr lang="en-US" dirty="0">
                <a:latin typeface="Arial" panose="020B0604020202020204" pitchFamily="34" charset="0"/>
                <a:ea typeface="Calibri" panose="020F0502020204030204" pitchFamily="34" charset="0"/>
              </a:rPr>
              <a:t> spiritual (SQ) </a:t>
            </a:r>
            <a:r>
              <a:rPr lang="en-US" dirty="0" err="1">
                <a:latin typeface="Arial" panose="020B0604020202020204" pitchFamily="34" charset="0"/>
                <a:ea typeface="Calibri" panose="020F0502020204030204" pitchFamily="34" charset="0"/>
              </a:rPr>
              <a:t>adalah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kecerdasan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menghadapi</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memecahkan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persoalan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makna</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nilai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yaitu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kecerdasan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menempatkan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perilaku</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hidup</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kita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dalam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konteks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makna</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lebih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luas</a:t>
            </a:r>
            <a:r>
              <a:rPr lang="en-US" dirty="0">
                <a:latin typeface="Arial" panose="020B0604020202020204" pitchFamily="34" charset="0"/>
                <a:ea typeface="Calibri" panose="020F0502020204030204" pitchFamily="34" charset="0"/>
              </a:rPr>
              <a:t> dan kaya. </a:t>
            </a:r>
          </a:p>
        </p:txBody>
      </p:sp>
    </p:spTree>
    <p:extLst>
      <p:ext uri="{BB962C8B-B14F-4D97-AF65-F5344CB8AC3E}">
        <p14:creationId xmlns:p14="http://schemas.microsoft.com/office/powerpoint/2010/main" val="1944942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A545-AAB1-453D-93BF-50DAD09277AF}"/>
              </a:ext>
            </a:extLst>
          </p:cNvPr>
          <p:cNvSpPr>
            <a:spLocks noGrp="1"/>
          </p:cNvSpPr>
          <p:nvPr>
            <p:ph type="title"/>
          </p:nvPr>
        </p:nvSpPr>
        <p:spPr/>
        <p:txBody>
          <a:bodyPr/>
          <a:lstStyle/>
          <a:p>
            <a:r>
              <a:rPr lang="en-US" dirty="0" err="1"/>
              <a:t>Aspek-aspek</a:t>
            </a:r>
            <a:r>
              <a:rPr lang="en-US" dirty="0"/>
              <a:t> SQ</a:t>
            </a:r>
          </a:p>
        </p:txBody>
      </p:sp>
      <p:sp>
        <p:nvSpPr>
          <p:cNvPr id="3" name="Content Placeholder 2">
            <a:extLst>
              <a:ext uri="{FF2B5EF4-FFF2-40B4-BE49-F238E27FC236}">
                <a16:creationId xmlns:a16="http://schemas.microsoft.com/office/drawing/2014/main" id="{3404236C-EF16-43C0-AD6C-3D5479AB485B}"/>
              </a:ext>
            </a:extLst>
          </p:cNvPr>
          <p:cNvSpPr>
            <a:spLocks noGrp="1"/>
          </p:cNvSpPr>
          <p:nvPr>
            <p:ph idx="1"/>
          </p:nvPr>
        </p:nvSpPr>
        <p:spPr/>
        <p:txBody>
          <a:bodyPr/>
          <a:lstStyle/>
          <a:p>
            <a:r>
              <a:rPr lang="en-US" dirty="0" err="1"/>
              <a:t>Kemampuan</a:t>
            </a:r>
            <a:r>
              <a:rPr lang="en-US" dirty="0"/>
              <a:t> </a:t>
            </a:r>
            <a:r>
              <a:rPr lang="en-US" dirty="0" err="1"/>
              <a:t>bersikap</a:t>
            </a:r>
            <a:r>
              <a:rPr lang="en-US" dirty="0"/>
              <a:t> </a:t>
            </a:r>
            <a:r>
              <a:rPr lang="en-US" dirty="0" err="1"/>
              <a:t>fleksibel</a:t>
            </a:r>
            <a:endParaRPr lang="en-US" dirty="0"/>
          </a:p>
          <a:p>
            <a:r>
              <a:rPr lang="en-US" dirty="0" err="1"/>
              <a:t>Kemampuan</a:t>
            </a:r>
            <a:r>
              <a:rPr lang="en-US" dirty="0"/>
              <a:t> </a:t>
            </a:r>
            <a:r>
              <a:rPr lang="en-US" dirty="0" err="1"/>
              <a:t>untuk</a:t>
            </a:r>
            <a:r>
              <a:rPr lang="en-US" dirty="0"/>
              <a:t> </a:t>
            </a:r>
            <a:r>
              <a:rPr lang="en-US" dirty="0" err="1"/>
              <a:t>menghadapi</a:t>
            </a:r>
            <a:r>
              <a:rPr lang="en-US" dirty="0"/>
              <a:t> dan </a:t>
            </a:r>
            <a:r>
              <a:rPr lang="en-US" dirty="0" err="1"/>
              <a:t>memanfaatkan</a:t>
            </a:r>
            <a:r>
              <a:rPr lang="en-US" dirty="0"/>
              <a:t> </a:t>
            </a:r>
            <a:r>
              <a:rPr lang="en-US" dirty="0" err="1"/>
              <a:t>penderitaan</a:t>
            </a:r>
            <a:endParaRPr lang="en-US" dirty="0"/>
          </a:p>
          <a:p>
            <a:r>
              <a:rPr lang="en-US" dirty="0" err="1"/>
              <a:t>Kemampuan</a:t>
            </a:r>
            <a:r>
              <a:rPr lang="en-US" dirty="0"/>
              <a:t> </a:t>
            </a:r>
            <a:r>
              <a:rPr lang="en-US" dirty="0" err="1"/>
              <a:t>untuk</a:t>
            </a:r>
            <a:r>
              <a:rPr lang="en-US" dirty="0"/>
              <a:t> </a:t>
            </a:r>
            <a:r>
              <a:rPr lang="en-US" dirty="0" err="1"/>
              <a:t>menghadapi</a:t>
            </a:r>
            <a:r>
              <a:rPr lang="en-US" dirty="0"/>
              <a:t> dan </a:t>
            </a:r>
            <a:r>
              <a:rPr lang="en-US" dirty="0" err="1"/>
              <a:t>memlampaui</a:t>
            </a:r>
            <a:r>
              <a:rPr lang="en-US" dirty="0"/>
              <a:t> rasa </a:t>
            </a:r>
            <a:r>
              <a:rPr lang="en-US" dirty="0" err="1"/>
              <a:t>sakit</a:t>
            </a:r>
            <a:endParaRPr lang="en-US" dirty="0"/>
          </a:p>
          <a:p>
            <a:r>
              <a:rPr lang="en-US" dirty="0" err="1"/>
              <a:t>Kualitas</a:t>
            </a:r>
            <a:r>
              <a:rPr lang="en-US" dirty="0"/>
              <a:t> </a:t>
            </a:r>
            <a:r>
              <a:rPr lang="en-US" dirty="0" err="1"/>
              <a:t>hidup</a:t>
            </a:r>
            <a:r>
              <a:rPr lang="en-US" dirty="0"/>
              <a:t> yang </a:t>
            </a:r>
            <a:r>
              <a:rPr lang="en-US" dirty="0" err="1"/>
              <a:t>diilhami</a:t>
            </a:r>
            <a:r>
              <a:rPr lang="en-US" dirty="0"/>
              <a:t> oleh </a:t>
            </a:r>
            <a:r>
              <a:rPr lang="en-US" dirty="0" err="1"/>
              <a:t>visi</a:t>
            </a:r>
            <a:r>
              <a:rPr lang="en-US" dirty="0"/>
              <a:t> dan </a:t>
            </a:r>
            <a:r>
              <a:rPr lang="en-US" dirty="0" err="1"/>
              <a:t>nilai-nilai</a:t>
            </a:r>
            <a:endParaRPr lang="en-US" dirty="0"/>
          </a:p>
          <a:p>
            <a:r>
              <a:rPr lang="en-US" dirty="0" err="1"/>
              <a:t>Keengganan</a:t>
            </a:r>
            <a:r>
              <a:rPr lang="en-US" dirty="0"/>
              <a:t> </a:t>
            </a:r>
            <a:r>
              <a:rPr lang="en-US" dirty="0" err="1"/>
              <a:t>untuk</a:t>
            </a:r>
            <a:r>
              <a:rPr lang="en-US" dirty="0"/>
              <a:t> </a:t>
            </a:r>
            <a:r>
              <a:rPr lang="en-US" dirty="0" err="1"/>
              <a:t>menyebabkan</a:t>
            </a:r>
            <a:r>
              <a:rPr lang="en-US" dirty="0"/>
              <a:t> </a:t>
            </a:r>
            <a:r>
              <a:rPr lang="en-US" dirty="0" err="1"/>
              <a:t>kerugian</a:t>
            </a:r>
            <a:r>
              <a:rPr lang="en-US" dirty="0"/>
              <a:t> yang </a:t>
            </a:r>
            <a:r>
              <a:rPr lang="en-US" dirty="0" err="1"/>
              <a:t>tidak</a:t>
            </a:r>
            <a:r>
              <a:rPr lang="en-US" dirty="0"/>
              <a:t> </a:t>
            </a:r>
            <a:r>
              <a:rPr lang="en-US" dirty="0" err="1"/>
              <a:t>perlu</a:t>
            </a:r>
            <a:endParaRPr lang="en-US" dirty="0"/>
          </a:p>
          <a:p>
            <a:endParaRPr lang="en-US" dirty="0"/>
          </a:p>
        </p:txBody>
      </p:sp>
    </p:spTree>
    <p:extLst>
      <p:ext uri="{BB962C8B-B14F-4D97-AF65-F5344CB8AC3E}">
        <p14:creationId xmlns:p14="http://schemas.microsoft.com/office/powerpoint/2010/main" val="275444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1D47-24A6-4766-8FDF-30E6E4A0822E}"/>
              </a:ext>
            </a:extLst>
          </p:cNvPr>
          <p:cNvSpPr>
            <a:spLocks noGrp="1"/>
          </p:cNvSpPr>
          <p:nvPr>
            <p:ph type="title"/>
          </p:nvPr>
        </p:nvSpPr>
        <p:spPr/>
        <p:txBody>
          <a:bodyPr/>
          <a:lstStyle/>
          <a:p>
            <a:r>
              <a:rPr lang="en-US" dirty="0" err="1"/>
              <a:t>Kontrol</a:t>
            </a:r>
            <a:r>
              <a:rPr lang="en-US" dirty="0"/>
              <a:t> </a:t>
            </a:r>
            <a:r>
              <a:rPr lang="en-US" dirty="0" err="1"/>
              <a:t>diri</a:t>
            </a:r>
            <a:endParaRPr lang="en-US" dirty="0"/>
          </a:p>
        </p:txBody>
      </p:sp>
      <p:sp>
        <p:nvSpPr>
          <p:cNvPr id="3" name="Content Placeholder 2">
            <a:extLst>
              <a:ext uri="{FF2B5EF4-FFF2-40B4-BE49-F238E27FC236}">
                <a16:creationId xmlns:a16="http://schemas.microsoft.com/office/drawing/2014/main" id="{9A80EFEC-9A2A-4B97-B2D7-D4A395125F3A}"/>
              </a:ext>
            </a:extLst>
          </p:cNvPr>
          <p:cNvSpPr>
            <a:spLocks noGrp="1"/>
          </p:cNvSpPr>
          <p:nvPr>
            <p:ph idx="1"/>
          </p:nvPr>
        </p:nvSpPr>
        <p:spPr/>
        <p:txBody>
          <a:bodyPr/>
          <a:lstStyle/>
          <a:p>
            <a:pPr marL="0" indent="0" algn="just">
              <a:buNone/>
            </a:pPr>
            <a:r>
              <a:rPr lang="en-US" dirty="0" err="1">
                <a:latin typeface="Arial" panose="020B0604020202020204" pitchFamily="34" charset="0"/>
                <a:ea typeface="Calibri" panose="020F0502020204030204" pitchFamily="34" charset="0"/>
              </a:rPr>
              <a:t>Kontrol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adalah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kemampuan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individu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menahan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atau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mengarahkan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arah</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lebih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baik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ketika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dihadapkan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dengan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godaan-godaan</a:t>
            </a:r>
            <a:r>
              <a:rPr lang="en-US" dirty="0">
                <a:latin typeface="Arial" panose="020B0604020202020204" pitchFamily="34" charset="0"/>
                <a:ea typeface="Calibri" panose="020F0502020204030204" pitchFamily="34" charset="0"/>
              </a:rPr>
              <a:t> (Hofmann </a:t>
            </a:r>
            <a:r>
              <a:rPr lang="en-US" i="1" dirty="0" err="1">
                <a:latin typeface="Arial" panose="020B0604020202020204" pitchFamily="34" charset="0"/>
                <a:ea typeface="Calibri" panose="020F0502020204030204" pitchFamily="34" charset="0"/>
              </a:rPr>
              <a:t>dkk</a:t>
            </a:r>
            <a:r>
              <a:rPr lang="en-US" dirty="0">
                <a:latin typeface="Arial" panose="020B0604020202020204" pitchFamily="34" charset="0"/>
                <a:ea typeface="Calibri" panose="020F0502020204030204" pitchFamily="34" charset="0"/>
              </a:rPr>
              <a:t>, 2012). </a:t>
            </a:r>
            <a:r>
              <a:rPr lang="en-US" dirty="0" err="1">
                <a:latin typeface="Arial" panose="020B0604020202020204" pitchFamily="34" charset="0"/>
                <a:ea typeface="Calibri" panose="020F0502020204030204" pitchFamily="34" charset="0"/>
              </a:rPr>
              <a:t>Kontrol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merupakan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suatu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kecakapan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individu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dalam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kepekaan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membaca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situasi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lingkungan</a:t>
            </a:r>
            <a:r>
              <a:rPr lang="en-US" dirty="0">
                <a:latin typeface="Arial" panose="020B0604020202020204" pitchFamily="34" charset="0"/>
                <a:ea typeface="Calibri" panose="020F0502020204030204" pitchFamily="34" charset="0"/>
              </a:rPr>
              <a:t>. </a:t>
            </a:r>
          </a:p>
          <a:p>
            <a:pPr marL="0" indent="0" algn="just">
              <a:buNone/>
            </a:pPr>
            <a:endParaRPr lang="en-US" dirty="0">
              <a:latin typeface="Arial" panose="020B0604020202020204" pitchFamily="34" charset="0"/>
            </a:endParaRPr>
          </a:p>
          <a:p>
            <a:pPr marL="0" indent="0" algn="just">
              <a:buNone/>
            </a:pPr>
            <a:r>
              <a:rPr lang="en-US" dirty="0">
                <a:latin typeface="Arial" panose="020B0604020202020204" pitchFamily="34" charset="0"/>
                <a:ea typeface="Calibri" panose="020F0502020204030204" pitchFamily="34" charset="0"/>
              </a:rPr>
              <a:t>Tangney, Baumeister dan Bone (</a:t>
            </a:r>
            <a:r>
              <a:rPr lang="en-US" dirty="0" err="1">
                <a:latin typeface="Arial" panose="020B0604020202020204" pitchFamily="34" charset="0"/>
                <a:ea typeface="Calibri" panose="020F0502020204030204" pitchFamily="34" charset="0"/>
              </a:rPr>
              <a:t>Tochkov</a:t>
            </a:r>
            <a:r>
              <a:rPr lang="en-US" dirty="0">
                <a:latin typeface="Arial" panose="020B0604020202020204" pitchFamily="34" charset="0"/>
                <a:ea typeface="Calibri" panose="020F0502020204030204" pitchFamily="34" charset="0"/>
              </a:rPr>
              <a:t>, 2010) </a:t>
            </a:r>
            <a:r>
              <a:rPr lang="en-US" dirty="0" err="1">
                <a:latin typeface="Arial" panose="020B0604020202020204" pitchFamily="34" charset="0"/>
                <a:ea typeface="Calibri" panose="020F0502020204030204" pitchFamily="34" charset="0"/>
              </a:rPr>
              <a:t>mendefinisikan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kontrol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sebagai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kemampuan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mengendalikan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atau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mengubah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respon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termasuk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mencegah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impuls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perilaku</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tidak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diinginkan</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menahan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tidak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melakukannya</a:t>
            </a:r>
            <a:r>
              <a:rPr lang="en-US" dirty="0">
                <a:latin typeface="Arial" panose="020B060402020202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123387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FA514-3F16-4904-B04A-9DD22247BD44}"/>
              </a:ext>
            </a:extLst>
          </p:cNvPr>
          <p:cNvSpPr>
            <a:spLocks noGrp="1"/>
          </p:cNvSpPr>
          <p:nvPr>
            <p:ph idx="1"/>
          </p:nvPr>
        </p:nvSpPr>
        <p:spPr/>
        <p:txBody>
          <a:bodyPr/>
          <a:lstStyle/>
          <a:p>
            <a:pPr marL="0" indent="0">
              <a:buNone/>
            </a:pPr>
            <a:r>
              <a:rPr lang="en-US" b="1" dirty="0"/>
              <a:t>A. </a:t>
            </a:r>
            <a:r>
              <a:rPr lang="en-US" b="1" dirty="0" err="1"/>
              <a:t>Latar</a:t>
            </a:r>
            <a:r>
              <a:rPr lang="en-US" b="1" dirty="0"/>
              <a:t> </a:t>
            </a:r>
            <a:r>
              <a:rPr lang="en-US" b="1" dirty="0" err="1"/>
              <a:t>Belakang</a:t>
            </a:r>
            <a:r>
              <a:rPr lang="en-US" b="1" dirty="0"/>
              <a:t> </a:t>
            </a:r>
            <a:r>
              <a:rPr lang="en-US" b="1" dirty="0" err="1"/>
              <a:t>Masalah</a:t>
            </a:r>
            <a:endParaRPr lang="en-US" b="1" dirty="0"/>
          </a:p>
          <a:p>
            <a:pPr marL="0" indent="0" algn="just">
              <a:buNone/>
            </a:pP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perlu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dipersiapkan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sejak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dini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baik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secara</a:t>
            </a:r>
            <a:r>
              <a:rPr lang="en-US" dirty="0">
                <a:latin typeface="Arial" panose="020B0604020202020204" pitchFamily="34" charset="0"/>
                <a:ea typeface="Calibri" panose="020F0502020204030204" pitchFamily="34" charset="0"/>
              </a:rPr>
              <a:t> mental </a:t>
            </a:r>
            <a:r>
              <a:rPr lang="en-US" dirty="0" err="1">
                <a:latin typeface="Arial" panose="020B0604020202020204" pitchFamily="34" charset="0"/>
                <a:ea typeface="Calibri" panose="020F0502020204030204" pitchFamily="34" charset="0"/>
              </a:rPr>
              <a:t>maupun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secara</a:t>
            </a:r>
            <a:r>
              <a:rPr lang="en-US" dirty="0">
                <a:latin typeface="Arial" panose="020B0604020202020204" pitchFamily="34" charset="0"/>
                <a:ea typeface="Calibri" panose="020F0502020204030204" pitchFamily="34" charset="0"/>
              </a:rPr>
              <a:t> spiritual. </a:t>
            </a:r>
            <a:r>
              <a:rPr lang="en-US" dirty="0" err="1">
                <a:latin typeface="Arial" panose="020B0604020202020204" pitchFamily="34" charset="0"/>
                <a:ea typeface="Calibri" panose="020F0502020204030204" pitchFamily="34" charset="0"/>
              </a:rPr>
              <a:t>Secara</a:t>
            </a:r>
            <a:r>
              <a:rPr lang="en-US" dirty="0">
                <a:latin typeface="Arial" panose="020B0604020202020204" pitchFamily="34" charset="0"/>
                <a:ea typeface="Calibri" panose="020F0502020204030204" pitchFamily="34" charset="0"/>
              </a:rPr>
              <a:t> mental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diharapkan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mampu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memecahkan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masalah</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dihadapi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diantaranya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hambatan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kesulitan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kendala</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penyimpangan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dalam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kehidupan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termasuk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dalam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kehidupan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sosial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sesuai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dengan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tugas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perkembangan</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dilaluinya</a:t>
            </a:r>
            <a:r>
              <a:rPr lang="en-US" dirty="0">
                <a:latin typeface="Arial" panose="020B0604020202020204" pitchFamily="34" charset="0"/>
                <a:ea typeface="Calibri" panose="020F0502020204030204" pitchFamily="34" charset="0"/>
              </a:rPr>
              <a:t>. </a:t>
            </a:r>
            <a:endParaRPr lang="en-US" dirty="0"/>
          </a:p>
        </p:txBody>
      </p:sp>
      <p:sp>
        <p:nvSpPr>
          <p:cNvPr id="4" name="Rectangle 2">
            <a:extLst>
              <a:ext uri="{FF2B5EF4-FFF2-40B4-BE49-F238E27FC236}">
                <a16:creationId xmlns:a16="http://schemas.microsoft.com/office/drawing/2014/main" id="{55238977-6931-40AC-A0C2-11FD4C7A7D6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857063C4-43F0-49D8-A64A-B9CB58160D2F}"/>
              </a:ext>
            </a:extLst>
          </p:cNvPr>
          <p:cNvSpPr/>
          <p:nvPr/>
        </p:nvSpPr>
        <p:spPr>
          <a:xfrm>
            <a:off x="6124575" y="381000"/>
            <a:ext cx="438150" cy="35242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3">
            <a:extLst>
              <a:ext uri="{FF2B5EF4-FFF2-40B4-BE49-F238E27FC236}">
                <a16:creationId xmlns:a16="http://schemas.microsoft.com/office/drawing/2014/main" id="{8E1C93A0-C1A6-45E7-80BC-F6B6827FE8D1}"/>
              </a:ext>
            </a:extLst>
          </p:cNvPr>
          <p:cNvSpPr>
            <a:spLocks noChangeArrowheads="1"/>
          </p:cNvSpPr>
          <p:nvPr/>
        </p:nvSpPr>
        <p:spPr bwMode="auto">
          <a:xfrm>
            <a:off x="4616267" y="208747"/>
            <a:ext cx="29594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BAB I</a:t>
            </a:r>
            <a:endParaRPr kumimoji="0" lang="en-US" altLang="en-US" sz="2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PENDAHULUAN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547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6AF9-F452-4EAF-9749-27115C4F962F}"/>
              </a:ext>
            </a:extLst>
          </p:cNvPr>
          <p:cNvSpPr>
            <a:spLocks noGrp="1"/>
          </p:cNvSpPr>
          <p:nvPr>
            <p:ph type="title"/>
          </p:nvPr>
        </p:nvSpPr>
        <p:spPr/>
        <p:txBody>
          <a:bodyPr/>
          <a:lstStyle/>
          <a:p>
            <a:r>
              <a:rPr lang="en-US" dirty="0" err="1"/>
              <a:t>Aspek-aspek</a:t>
            </a:r>
            <a:r>
              <a:rPr lang="en-US" dirty="0"/>
              <a:t> </a:t>
            </a:r>
            <a:r>
              <a:rPr lang="en-US" dirty="0" err="1"/>
              <a:t>kontrol</a:t>
            </a:r>
            <a:r>
              <a:rPr lang="en-US" dirty="0"/>
              <a:t> </a:t>
            </a:r>
            <a:r>
              <a:rPr lang="en-US" dirty="0" err="1"/>
              <a:t>diri</a:t>
            </a:r>
            <a:endParaRPr lang="en-US" dirty="0"/>
          </a:p>
        </p:txBody>
      </p:sp>
      <p:sp>
        <p:nvSpPr>
          <p:cNvPr id="3" name="Content Placeholder 2">
            <a:extLst>
              <a:ext uri="{FF2B5EF4-FFF2-40B4-BE49-F238E27FC236}">
                <a16:creationId xmlns:a16="http://schemas.microsoft.com/office/drawing/2014/main" id="{98795CB2-BF4A-4B37-9865-17B484386C8E}"/>
              </a:ext>
            </a:extLst>
          </p:cNvPr>
          <p:cNvSpPr>
            <a:spLocks noGrp="1"/>
          </p:cNvSpPr>
          <p:nvPr>
            <p:ph idx="1"/>
          </p:nvPr>
        </p:nvSpPr>
        <p:spPr/>
        <p:txBody>
          <a:bodyPr>
            <a:noAutofit/>
          </a:bodyPr>
          <a:lstStyle/>
          <a:p>
            <a:pPr marL="342900" marR="0" lvl="0" indent="-342900" algn="just">
              <a:lnSpc>
                <a:spcPct val="200000"/>
              </a:lnSpc>
              <a:spcBef>
                <a:spcPts val="0"/>
              </a:spcBef>
              <a:spcAft>
                <a:spcPts val="0"/>
              </a:spcAft>
              <a:buFont typeface="+mj-lt"/>
              <a:buAutoNum type="alphaLcPeriod"/>
            </a:pPr>
            <a:r>
              <a:rPr lang="en-US" sz="1600" i="1" dirty="0">
                <a:latin typeface="Arial" panose="020B0604020202020204" pitchFamily="34" charset="0"/>
                <a:ea typeface="Calibri" panose="020F0502020204030204" pitchFamily="34" charset="0"/>
                <a:cs typeface="Times New Roman" panose="02020603050405020304" pitchFamily="18" charset="0"/>
              </a:rPr>
              <a:t>Self-discipline</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yaitu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kemampuan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dalam</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melakuakan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disiplin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diri</a:t>
            </a:r>
            <a:r>
              <a:rPr lang="en-US" sz="1600" dirty="0">
                <a:latin typeface="Arial" panose="020B0604020202020204" pitchFamily="34" charset="0"/>
                <a:ea typeface="Calibri" panose="020F0502020204030204" pitchFamily="34" charset="0"/>
                <a:cs typeface="Times New Roman" panose="02020603050405020304" pitchFamily="18" charset="0"/>
              </a:rPr>
              <a:t>. Hal </a:t>
            </a:r>
            <a:r>
              <a:rPr lang="en-US" sz="1600" dirty="0" err="1">
                <a:latin typeface="Arial" panose="020B0604020202020204" pitchFamily="34" charset="0"/>
                <a:ea typeface="Calibri" panose="020F0502020204030204" pitchFamily="34" charset="0"/>
                <a:cs typeface="Times New Roman" panose="02020603050405020304" pitchFamily="18" charset="0"/>
              </a:rPr>
              <a:t>ini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berarti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dapat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fokus</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dalam</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melakukan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tugas</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dengan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i="1" dirty="0">
                <a:latin typeface="Arial" panose="020B0604020202020204" pitchFamily="34" charset="0"/>
                <a:ea typeface="Calibri" panose="020F0502020204030204" pitchFamily="34" charset="0"/>
                <a:cs typeface="Times New Roman" panose="02020603050405020304" pitchFamily="18" charset="0"/>
              </a:rPr>
              <a:t>self-discipline</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mampu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menahan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diri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dari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hal-hal</a:t>
            </a:r>
            <a:r>
              <a:rPr lang="en-US" sz="1600" dirty="0">
                <a:latin typeface="Arial" panose="020B0604020202020204" pitchFamily="34" charset="0"/>
                <a:ea typeface="Calibri" panose="020F0502020204030204" pitchFamily="34" charset="0"/>
                <a:cs typeface="Times New Roman" panose="02020603050405020304" pitchFamily="18" charset="0"/>
              </a:rPr>
              <a:t> yang </a:t>
            </a:r>
            <a:r>
              <a:rPr lang="en-US" sz="1600" dirty="0" err="1">
                <a:latin typeface="Arial" panose="020B0604020202020204" pitchFamily="34" charset="0"/>
                <a:ea typeface="Calibri" panose="020F0502020204030204" pitchFamily="34" charset="0"/>
                <a:cs typeface="Times New Roman" panose="02020603050405020304" pitchFamily="18" charset="0"/>
              </a:rPr>
              <a:t>mendorong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ataupun</a:t>
            </a:r>
            <a:r>
              <a:rPr lang="en-US" sz="1600" dirty="0">
                <a:latin typeface="Arial" panose="020B0604020202020204" pitchFamily="34" charset="0"/>
                <a:ea typeface="Calibri" panose="020F0502020204030204" pitchFamily="34" charset="0"/>
                <a:cs typeface="Times New Roman" panose="02020603050405020304" pitchFamily="18" charset="0"/>
              </a:rPr>
              <a:t> yang </a:t>
            </a:r>
            <a:r>
              <a:rPr lang="en-US" sz="1600" dirty="0" err="1">
                <a:latin typeface="Arial" panose="020B0604020202020204" pitchFamily="34" charset="0"/>
                <a:ea typeface="Calibri" panose="020F0502020204030204" pitchFamily="34" charset="0"/>
                <a:cs typeface="Times New Roman" panose="02020603050405020304" pitchFamily="18" charset="0"/>
              </a:rPr>
              <a:t>dapat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mengganggu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konsentrasi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LcPeriod"/>
            </a:pPr>
            <a:r>
              <a:rPr lang="en-US" sz="1600" i="1" dirty="0">
                <a:latin typeface="Arial" panose="020B0604020202020204" pitchFamily="34" charset="0"/>
                <a:ea typeface="Calibri" panose="020F0502020204030204" pitchFamily="34" charset="0"/>
                <a:cs typeface="Times New Roman" panose="02020603050405020304" pitchFamily="18" charset="0"/>
              </a:rPr>
              <a:t>Deliberate/</a:t>
            </a:r>
            <a:r>
              <a:rPr lang="en-US" sz="1600" i="1" dirty="0" err="1">
                <a:latin typeface="Arial" panose="020B0604020202020204" pitchFamily="34" charset="0"/>
                <a:ea typeface="Calibri" panose="020F0502020204030204" pitchFamily="34" charset="0"/>
                <a:cs typeface="Times New Roman" panose="02020603050405020304" pitchFamily="18" charset="0"/>
              </a:rPr>
              <a:t>nonimpulsive</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yaitu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kecenderungan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untuk</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melakukan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sesuatu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tidak</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tergesa-gesa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bersifat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hati-hati</a:t>
            </a:r>
            <a:r>
              <a:rPr lang="en-US" sz="1600" dirty="0">
                <a:latin typeface="Arial" panose="020B0604020202020204" pitchFamily="34" charset="0"/>
                <a:ea typeface="Calibri" panose="020F0502020204030204" pitchFamily="34" charset="0"/>
                <a:cs typeface="Times New Roman" panose="02020603050405020304" pitchFamily="18" charset="0"/>
              </a:rPr>
              <a:t> dan </a:t>
            </a:r>
            <a:r>
              <a:rPr lang="en-US" sz="1600" dirty="0" err="1">
                <a:latin typeface="Arial" panose="020B0604020202020204" pitchFamily="34" charset="0"/>
                <a:ea typeface="Calibri" panose="020F0502020204030204" pitchFamily="34" charset="0"/>
                <a:cs typeface="Times New Roman" panose="02020603050405020304" pitchFamily="18" charset="0"/>
              </a:rPr>
              <a:t>penuh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pertimbangan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Ketika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sedang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bekerja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cenderung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tidak</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teralihkan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 yang </a:t>
            </a:r>
            <a:r>
              <a:rPr lang="en-US" sz="1600" dirty="0" err="1">
                <a:latin typeface="Arial" panose="020B0604020202020204" pitchFamily="34" charset="0"/>
                <a:ea typeface="Calibri" panose="020F0502020204030204" pitchFamily="34" charset="0"/>
                <a:cs typeface="Times New Roman" panose="02020603050405020304" pitchFamily="18" charset="0"/>
              </a:rPr>
              <a:t>termasuk</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i="1" dirty="0" err="1">
                <a:latin typeface="Arial" panose="020B0604020202020204" pitchFamily="34" charset="0"/>
                <a:ea typeface="Calibri" panose="020F0502020204030204" pitchFamily="34" charset="0"/>
                <a:cs typeface="Times New Roman" panose="02020603050405020304" pitchFamily="18" charset="0"/>
              </a:rPr>
              <a:t>nonimpulsive</a:t>
            </a:r>
            <a:r>
              <a:rPr lang="en-US" sz="1600" i="1"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mampu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bersikap</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tenang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dalam</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mengambil</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keputusan</a:t>
            </a:r>
            <a:r>
              <a:rPr lang="en-US" sz="1600" dirty="0">
                <a:latin typeface="Arial" panose="020B0604020202020204" pitchFamily="34" charset="0"/>
                <a:ea typeface="Calibri" panose="020F0502020204030204" pitchFamily="34" charset="0"/>
                <a:cs typeface="Times New Roman" panose="02020603050405020304" pitchFamily="18" charset="0"/>
              </a:rPr>
              <a:t> dan </a:t>
            </a:r>
            <a:r>
              <a:rPr lang="en-US" sz="1600" dirty="0" err="1">
                <a:latin typeface="Arial" panose="020B0604020202020204" pitchFamily="34" charset="0"/>
                <a:ea typeface="Calibri" panose="020F0502020204030204" pitchFamily="34" charset="0"/>
                <a:cs typeface="Times New Roman" panose="02020603050405020304" pitchFamily="18" charset="0"/>
              </a:rPr>
              <a:t>tindakan</a:t>
            </a:r>
            <a:r>
              <a:rPr lang="en-US" sz="1600" dirty="0">
                <a:latin typeface="Arial" panose="020B060402020202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LcPeriod"/>
            </a:pPr>
            <a:r>
              <a:rPr lang="en-US" sz="1600" i="1" dirty="0" err="1">
                <a:latin typeface="Arial" panose="020B0604020202020204" pitchFamily="34" charset="0"/>
                <a:ea typeface="Calibri" panose="020F0502020204030204" pitchFamily="34" charset="0"/>
                <a:cs typeface="Times New Roman" panose="02020603050405020304" pitchFamily="18" charset="0"/>
              </a:rPr>
              <a:t>Healty</a:t>
            </a:r>
            <a:r>
              <a:rPr lang="en-US" sz="1600" i="1" dirty="0">
                <a:latin typeface="Arial" panose="020B0604020202020204" pitchFamily="34" charset="0"/>
                <a:ea typeface="Calibri" panose="020F0502020204030204" pitchFamily="34" charset="0"/>
                <a:cs typeface="Times New Roman" panose="02020603050405020304" pitchFamily="18" charset="0"/>
              </a:rPr>
              <a:t> habits</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yaitu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kemampuan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mengatur</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pola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perilaku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menjadi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kebiasaan</a:t>
            </a:r>
            <a:r>
              <a:rPr lang="en-US" sz="1600" dirty="0">
                <a:latin typeface="Arial" panose="020B0604020202020204" pitchFamily="34" charset="0"/>
                <a:ea typeface="Calibri" panose="020F0502020204030204" pitchFamily="34" charset="0"/>
                <a:cs typeface="Times New Roman" panose="02020603050405020304" pitchFamily="18" charset="0"/>
              </a:rPr>
              <a:t> yang </a:t>
            </a:r>
            <a:r>
              <a:rPr lang="en-US" sz="1600" dirty="0" err="1">
                <a:latin typeface="Arial" panose="020B0604020202020204" pitchFamily="34" charset="0"/>
                <a:ea typeface="Calibri" panose="020F0502020204030204" pitchFamily="34" charset="0"/>
                <a:cs typeface="Times New Roman" panose="02020603050405020304" pitchFamily="18" charset="0"/>
              </a:rPr>
              <a:t>menyehatkan</a:t>
            </a:r>
            <a:r>
              <a:rPr lang="en-US" sz="1600" dirty="0">
                <a:latin typeface="Arial" panose="020B0604020202020204" pitchFamily="34" charset="0"/>
                <a:ea typeface="Calibri" panose="020F0502020204030204" pitchFamily="34" charset="0"/>
                <a:cs typeface="Times New Roman" panose="02020603050405020304" pitchFamily="18" charset="0"/>
              </a:rPr>
              <a:t>. Oleh </a:t>
            </a:r>
            <a:r>
              <a:rPr lang="en-US" sz="1600" dirty="0" err="1">
                <a:latin typeface="Arial" panose="020B0604020202020204" pitchFamily="34" charset="0"/>
                <a:ea typeface="Calibri" panose="020F0502020204030204" pitchFamily="34" charset="0"/>
                <a:cs typeface="Times New Roman" panose="02020603050405020304" pitchFamily="18" charset="0"/>
              </a:rPr>
              <a:t>karena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itu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dengan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i="1" dirty="0" err="1">
                <a:latin typeface="Arial" panose="020B0604020202020204" pitchFamily="34" charset="0"/>
                <a:ea typeface="Calibri" panose="020F0502020204030204" pitchFamily="34" charset="0"/>
                <a:cs typeface="Times New Roman" panose="02020603050405020304" pitchFamily="18" charset="0"/>
              </a:rPr>
              <a:t>healty</a:t>
            </a:r>
            <a:r>
              <a:rPr lang="en-US" sz="1600" i="1" dirty="0">
                <a:latin typeface="Arial" panose="020B0604020202020204" pitchFamily="34" charset="0"/>
                <a:ea typeface="Calibri" panose="020F0502020204030204" pitchFamily="34" charset="0"/>
                <a:cs typeface="Times New Roman" panose="02020603050405020304" pitchFamily="18" charset="0"/>
              </a:rPr>
              <a:t> habits</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akan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menolak</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sesuatu</a:t>
            </a:r>
            <a:r>
              <a:rPr lang="en-US" sz="1600" dirty="0">
                <a:latin typeface="Arial" panose="020B0604020202020204" pitchFamily="34" charset="0"/>
                <a:ea typeface="Calibri" panose="020F0502020204030204" pitchFamily="34" charset="0"/>
                <a:cs typeface="Times New Roman" panose="02020603050405020304" pitchFamily="18" charset="0"/>
              </a:rPr>
              <a:t> yang </a:t>
            </a:r>
            <a:r>
              <a:rPr lang="en-US" sz="1600" dirty="0" err="1">
                <a:latin typeface="Arial" panose="020B0604020202020204" pitchFamily="34" charset="0"/>
                <a:ea typeface="Calibri" panose="020F0502020204030204" pitchFamily="34" charset="0"/>
                <a:cs typeface="Times New Roman" panose="02020603050405020304" pitchFamily="18" charset="0"/>
              </a:rPr>
              <a:t>berdampak</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buruk</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bagi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kesehatan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Individu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akan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mengutamakan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hal-hal</a:t>
            </a:r>
            <a:r>
              <a:rPr lang="en-US" sz="1600" dirty="0">
                <a:latin typeface="Arial" panose="020B0604020202020204" pitchFamily="34" charset="0"/>
                <a:ea typeface="Calibri" panose="020F0502020204030204" pitchFamily="34" charset="0"/>
                <a:cs typeface="Times New Roman" panose="02020603050405020304" pitchFamily="18" charset="0"/>
              </a:rPr>
              <a:t> yang </a:t>
            </a:r>
            <a:r>
              <a:rPr lang="en-US" sz="1600" dirty="0" err="1">
                <a:latin typeface="Arial" panose="020B0604020202020204" pitchFamily="34" charset="0"/>
                <a:ea typeface="Calibri" panose="020F0502020204030204" pitchFamily="34" charset="0"/>
                <a:cs typeface="Times New Roman" panose="02020603050405020304" pitchFamily="18" charset="0"/>
              </a:rPr>
              <a:t>baik</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bagi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kesehatannya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meskipun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itu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diterima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secara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tidak</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langsung</a:t>
            </a:r>
            <a:r>
              <a:rPr lang="en-US" sz="1600" dirty="0">
                <a:latin typeface="Arial" panose="020B060402020202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spTree>
    <p:extLst>
      <p:ext uri="{BB962C8B-B14F-4D97-AF65-F5344CB8AC3E}">
        <p14:creationId xmlns:p14="http://schemas.microsoft.com/office/powerpoint/2010/main" val="151204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C92A6-6B64-495F-A88A-08195C3F9852}"/>
              </a:ext>
            </a:extLst>
          </p:cNvPr>
          <p:cNvSpPr>
            <a:spLocks noGrp="1"/>
          </p:cNvSpPr>
          <p:nvPr>
            <p:ph idx="1"/>
          </p:nvPr>
        </p:nvSpPr>
        <p:spPr/>
        <p:txBody>
          <a:bodyPr/>
          <a:lstStyle/>
          <a:p>
            <a:pPr marL="0" lvl="0" indent="0" algn="just">
              <a:lnSpc>
                <a:spcPct val="200000"/>
              </a:lnSpc>
              <a:spcBef>
                <a:spcPts val="0"/>
              </a:spcBef>
              <a:buNone/>
            </a:pPr>
            <a:r>
              <a:rPr lang="en-US" sz="1400" i="1" dirty="0">
                <a:solidFill>
                  <a:prstClr val="black"/>
                </a:solidFill>
                <a:latin typeface="Arial" panose="020B0604020202020204" pitchFamily="34" charset="0"/>
                <a:ea typeface="Calibri" panose="020F0502020204030204" pitchFamily="34" charset="0"/>
                <a:cs typeface="Times New Roman" panose="02020603050405020304" pitchFamily="18" charset="0"/>
              </a:rPr>
              <a:t>d. Work ethic,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yaitu</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berkaitan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dengan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penilaian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individu</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terhadap</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regulasi</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diri</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mereka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didalam</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layanan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etika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kerja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Individu</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mampu</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menyelesaikan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tugas</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atau</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pekerjan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dengan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baik</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tanpa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terpengaruh</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oleh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hal-hal</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diluar</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tugasnya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meskipun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hal</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tersebut</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bersifat</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menyenangkan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200000"/>
              </a:lnSpc>
              <a:spcBef>
                <a:spcPts val="0"/>
              </a:spcBef>
              <a:spcAft>
                <a:spcPts val="800"/>
              </a:spcAft>
              <a:buNone/>
            </a:pPr>
            <a:r>
              <a:rPr lang="en-US" sz="1400" i="1" dirty="0">
                <a:solidFill>
                  <a:prstClr val="black"/>
                </a:solidFill>
                <a:latin typeface="Arial" panose="020B0604020202020204" pitchFamily="34" charset="0"/>
                <a:ea typeface="Calibri" panose="020F0502020204030204" pitchFamily="34" charset="0"/>
                <a:cs typeface="Times New Roman" panose="02020603050405020304" pitchFamily="18" charset="0"/>
              </a:rPr>
              <a:t>e. Reliability,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yaitu</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aspek</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yang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terkait</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dengan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penilaian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individu</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terhadap</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kemampuan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dirinya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dalam</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pelaksanaan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rancangan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jangka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Panjang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untuk</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pencapaian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tertentu</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Individu</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ini</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secara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konsisten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akan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mengatur</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perilakunya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untuk</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mewujudkan</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setiap</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4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perencanaannya</a:t>
            </a:r>
            <a:r>
              <a:rPr lang="en-US" sz="14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632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B8E1-B249-474C-9907-AE19BDB623C1}"/>
              </a:ext>
            </a:extLst>
          </p:cNvPr>
          <p:cNvSpPr>
            <a:spLocks noGrp="1"/>
          </p:cNvSpPr>
          <p:nvPr>
            <p:ph type="title"/>
          </p:nvPr>
        </p:nvSpPr>
        <p:spPr/>
        <p:txBody>
          <a:bodyPr/>
          <a:lstStyle/>
          <a:p>
            <a:r>
              <a:rPr lang="en-US" dirty="0" err="1"/>
              <a:t>Hipotesis</a:t>
            </a:r>
            <a:endParaRPr lang="en-US" dirty="0"/>
          </a:p>
        </p:txBody>
      </p:sp>
      <p:sp>
        <p:nvSpPr>
          <p:cNvPr id="3" name="Content Placeholder 2">
            <a:extLst>
              <a:ext uri="{FF2B5EF4-FFF2-40B4-BE49-F238E27FC236}">
                <a16:creationId xmlns:a16="http://schemas.microsoft.com/office/drawing/2014/main" id="{FD36D48B-C512-4285-8B9C-70870312ED2E}"/>
              </a:ext>
            </a:extLst>
          </p:cNvPr>
          <p:cNvSpPr>
            <a:spLocks noGrp="1"/>
          </p:cNvSpPr>
          <p:nvPr>
            <p:ph idx="1"/>
          </p:nvPr>
        </p:nvSpPr>
        <p:spPr/>
        <p:txBody>
          <a:bodyPr>
            <a:normAutofit fontScale="70000" lnSpcReduction="20000"/>
          </a:bodyPr>
          <a:lstStyle/>
          <a:p>
            <a:pPr marL="342900" marR="0" lvl="0" indent="-342900" algn="just">
              <a:lnSpc>
                <a:spcPct val="200000"/>
              </a:lnSpc>
              <a:spcBef>
                <a:spcPts val="0"/>
              </a:spcBef>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Ada </a:t>
            </a:r>
            <a:r>
              <a:rPr lang="en-US" dirty="0" err="1">
                <a:latin typeface="Arial" panose="020B0604020202020204" pitchFamily="34" charset="0"/>
                <a:ea typeface="Calibri" panose="020F0502020204030204" pitchFamily="34" charset="0"/>
                <a:cs typeface="Times New Roman" panose="02020603050405020304" pitchFamily="18" charset="0"/>
              </a:rPr>
              <a:t>hubungan</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negatif</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kecerdasan</a:t>
            </a:r>
            <a:r>
              <a:rPr lang="en-US" dirty="0">
                <a:latin typeface="Arial" panose="020B0604020202020204" pitchFamily="34" charset="0"/>
                <a:ea typeface="Calibri" panose="020F0502020204030204" pitchFamily="34" charset="0"/>
                <a:cs typeface="Times New Roman" panose="02020603050405020304" pitchFamily="18" charset="0"/>
              </a:rPr>
              <a:t> spiritual dan </a:t>
            </a:r>
            <a:r>
              <a:rPr lang="en-US" dirty="0" err="1">
                <a:latin typeface="Arial" panose="020B0604020202020204" pitchFamily="34" charset="0"/>
                <a:ea typeface="Calibri" panose="020F0502020204030204" pitchFamily="34" charset="0"/>
                <a:cs typeface="Times New Roman" panose="02020603050405020304" pitchFamily="18" charset="0"/>
              </a:rPr>
              <a:t>kontrol</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diri</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terhadap</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penyalahgunaan</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alkohol</a:t>
            </a:r>
            <a:r>
              <a:rPr lang="en-US" dirty="0">
                <a:latin typeface="Arial" panose="020B0604020202020204" pitchFamily="34" charset="0"/>
                <a:ea typeface="Calibri" panose="020F0502020204030204" pitchFamily="34" charset="0"/>
                <a:cs typeface="Times New Roman" panose="02020603050405020304" pitchFamily="18" charset="0"/>
              </a:rPr>
              <a:t> pada </a:t>
            </a:r>
            <a:r>
              <a:rPr lang="en-US" dirty="0" err="1">
                <a:latin typeface="Arial" panose="020B0604020202020204" pitchFamily="34" charset="0"/>
                <a:ea typeface="Calibri" panose="020F0502020204030204" pitchFamily="34" charset="0"/>
                <a:cs typeface="Times New Roman" panose="02020603050405020304" pitchFamily="18" charset="0"/>
              </a:rPr>
              <a:t>remaja</a:t>
            </a:r>
            <a:r>
              <a:rPr lang="en-US" dirty="0">
                <a:latin typeface="Arial" panose="020B0604020202020204" pitchFamily="34" charset="0"/>
                <a:ea typeface="Calibri" panose="020F0502020204030204" pitchFamily="34" charset="0"/>
                <a:cs typeface="Times New Roman" panose="02020603050405020304" pitchFamily="18" charset="0"/>
              </a:rPr>
              <a:t> di </a:t>
            </a:r>
            <a:r>
              <a:rPr lang="en-US" dirty="0" err="1">
                <a:latin typeface="Arial" panose="020B0604020202020204" pitchFamily="34" charset="0"/>
                <a:ea typeface="Calibri" panose="020F0502020204030204" pitchFamily="34" charset="0"/>
                <a:cs typeface="Times New Roman" panose="02020603050405020304" pitchFamily="18" charset="0"/>
              </a:rPr>
              <a:t>Desa</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Baru</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Kabupaten</a:t>
            </a:r>
            <a:r>
              <a:rPr lang="en-US" dirty="0">
                <a:latin typeface="Arial" panose="020B0604020202020204" pitchFamily="34" charset="0"/>
                <a:ea typeface="Calibri" panose="020F0502020204030204" pitchFamily="34" charset="0"/>
                <a:cs typeface="Times New Roman" panose="02020603050405020304" pitchFamily="18" charset="0"/>
              </a:rPr>
              <a:t> Barito Selatan </a:t>
            </a:r>
            <a:r>
              <a:rPr lang="en-US" dirty="0" err="1">
                <a:latin typeface="Arial" panose="020B0604020202020204" pitchFamily="34" charset="0"/>
                <a:ea typeface="Calibri" panose="020F0502020204030204" pitchFamily="34" charset="0"/>
                <a:cs typeface="Times New Roman" panose="02020603050405020304" pitchFamily="18" charset="0"/>
              </a:rPr>
              <a:t>Provinsi</a:t>
            </a:r>
            <a:r>
              <a:rPr lang="en-US" dirty="0">
                <a:latin typeface="Arial" panose="020B0604020202020204" pitchFamily="34" charset="0"/>
                <a:ea typeface="Calibri" panose="020F0502020204030204" pitchFamily="34" charset="0"/>
                <a:cs typeface="Times New Roman" panose="02020603050405020304" pitchFamily="18" charset="0"/>
              </a:rPr>
              <a:t> Kalimantan Tengah.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Ada </a:t>
            </a:r>
            <a:r>
              <a:rPr lang="en-US" dirty="0" err="1">
                <a:latin typeface="Arial" panose="020B0604020202020204" pitchFamily="34" charset="0"/>
                <a:ea typeface="Calibri" panose="020F0502020204030204" pitchFamily="34" charset="0"/>
                <a:cs typeface="Times New Roman" panose="02020603050405020304" pitchFamily="18" charset="0"/>
              </a:rPr>
              <a:t>hubungan</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negatif</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kecerdasan</a:t>
            </a:r>
            <a:r>
              <a:rPr lang="en-US" dirty="0">
                <a:latin typeface="Arial" panose="020B0604020202020204" pitchFamily="34" charset="0"/>
                <a:ea typeface="Calibri" panose="020F0502020204030204" pitchFamily="34" charset="0"/>
                <a:cs typeface="Times New Roman" panose="02020603050405020304" pitchFamily="18" charset="0"/>
              </a:rPr>
              <a:t> spiritual </a:t>
            </a:r>
            <a:r>
              <a:rPr lang="en-US" dirty="0" err="1">
                <a:latin typeface="Arial" panose="020B0604020202020204" pitchFamily="34" charset="0"/>
                <a:ea typeface="Calibri" panose="020F0502020204030204" pitchFamily="34" charset="0"/>
                <a:cs typeface="Times New Roman" panose="02020603050405020304" pitchFamily="18" charset="0"/>
              </a:rPr>
              <a:t>terhadap</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Penyalahgunaan</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Alkohol</a:t>
            </a:r>
            <a:r>
              <a:rPr lang="en-US" dirty="0">
                <a:latin typeface="Arial" panose="020B0604020202020204" pitchFamily="34" charset="0"/>
                <a:ea typeface="Calibri" panose="020F0502020204030204" pitchFamily="34" charset="0"/>
                <a:cs typeface="Times New Roman" panose="02020603050405020304" pitchFamily="18" charset="0"/>
              </a:rPr>
              <a:t> pada </a:t>
            </a:r>
            <a:r>
              <a:rPr lang="en-US" dirty="0" err="1">
                <a:latin typeface="Arial" panose="020B0604020202020204" pitchFamily="34" charset="0"/>
                <a:ea typeface="Calibri" panose="020F0502020204030204" pitchFamily="34" charset="0"/>
                <a:cs typeface="Times New Roman" panose="02020603050405020304" pitchFamily="18" charset="0"/>
              </a:rPr>
              <a:t>remaja</a:t>
            </a:r>
            <a:r>
              <a:rPr lang="en-US" dirty="0">
                <a:latin typeface="Arial" panose="020B0604020202020204" pitchFamily="34" charset="0"/>
                <a:ea typeface="Calibri" panose="020F0502020204030204" pitchFamily="34" charset="0"/>
                <a:cs typeface="Times New Roman" panose="02020603050405020304" pitchFamily="18" charset="0"/>
              </a:rPr>
              <a:t> di </a:t>
            </a:r>
            <a:r>
              <a:rPr lang="en-US" dirty="0" err="1">
                <a:latin typeface="Arial" panose="020B0604020202020204" pitchFamily="34" charset="0"/>
                <a:ea typeface="Calibri" panose="020F0502020204030204" pitchFamily="34" charset="0"/>
                <a:cs typeface="Times New Roman" panose="02020603050405020304" pitchFamily="18" charset="0"/>
              </a:rPr>
              <a:t>Desa</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Baru</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Kabupaten</a:t>
            </a:r>
            <a:r>
              <a:rPr lang="en-US" dirty="0">
                <a:latin typeface="Arial" panose="020B0604020202020204" pitchFamily="34" charset="0"/>
                <a:ea typeface="Calibri" panose="020F0502020204030204" pitchFamily="34" charset="0"/>
                <a:cs typeface="Times New Roman" panose="02020603050405020304" pitchFamily="18" charset="0"/>
              </a:rPr>
              <a:t> Barito Selatan </a:t>
            </a:r>
            <a:r>
              <a:rPr lang="en-US" dirty="0" err="1">
                <a:latin typeface="Arial" panose="020B0604020202020204" pitchFamily="34" charset="0"/>
                <a:ea typeface="Calibri" panose="020F0502020204030204" pitchFamily="34" charset="0"/>
                <a:cs typeface="Times New Roman" panose="02020603050405020304" pitchFamily="18" charset="0"/>
              </a:rPr>
              <a:t>Provinsi</a:t>
            </a:r>
            <a:r>
              <a:rPr lang="en-US" dirty="0">
                <a:latin typeface="Arial" panose="020B0604020202020204" pitchFamily="34" charset="0"/>
                <a:ea typeface="Calibri" panose="020F0502020204030204" pitchFamily="34" charset="0"/>
                <a:cs typeface="Times New Roman" panose="02020603050405020304" pitchFamily="18" charset="0"/>
              </a:rPr>
              <a:t> Kalimantan Tengah.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eriod"/>
            </a:pPr>
            <a:r>
              <a:rPr lang="en-US" dirty="0">
                <a:latin typeface="Arial" panose="020B0604020202020204" pitchFamily="34" charset="0"/>
                <a:ea typeface="Calibri" panose="020F0502020204030204" pitchFamily="34" charset="0"/>
                <a:cs typeface="Times New Roman" panose="02020603050405020304" pitchFamily="18" charset="0"/>
              </a:rPr>
              <a:t>Ada </a:t>
            </a:r>
            <a:r>
              <a:rPr lang="en-US" dirty="0" err="1">
                <a:latin typeface="Arial" panose="020B0604020202020204" pitchFamily="34" charset="0"/>
                <a:ea typeface="Calibri" panose="020F0502020204030204" pitchFamily="34" charset="0"/>
                <a:cs typeface="Times New Roman" panose="02020603050405020304" pitchFamily="18" charset="0"/>
              </a:rPr>
              <a:t>hubungan</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negatif</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kontrol</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diri</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terhadap</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penyalahgunaan</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alkohol</a:t>
            </a:r>
            <a:r>
              <a:rPr lang="en-US" dirty="0">
                <a:latin typeface="Arial" panose="020B0604020202020204" pitchFamily="34" charset="0"/>
                <a:ea typeface="Calibri" panose="020F0502020204030204" pitchFamily="34" charset="0"/>
                <a:cs typeface="Times New Roman" panose="02020603050405020304" pitchFamily="18" charset="0"/>
              </a:rPr>
              <a:t> pada </a:t>
            </a:r>
            <a:r>
              <a:rPr lang="en-US" dirty="0" err="1">
                <a:latin typeface="Arial" panose="020B0604020202020204" pitchFamily="34" charset="0"/>
                <a:ea typeface="Calibri" panose="020F0502020204030204" pitchFamily="34" charset="0"/>
                <a:cs typeface="Times New Roman" panose="02020603050405020304" pitchFamily="18" charset="0"/>
              </a:rPr>
              <a:t>remaja</a:t>
            </a:r>
            <a:r>
              <a:rPr lang="en-US" dirty="0">
                <a:latin typeface="Arial" panose="020B0604020202020204" pitchFamily="34" charset="0"/>
                <a:ea typeface="Calibri" panose="020F0502020204030204" pitchFamily="34" charset="0"/>
                <a:cs typeface="Times New Roman" panose="02020603050405020304" pitchFamily="18" charset="0"/>
              </a:rPr>
              <a:t> di </a:t>
            </a:r>
            <a:r>
              <a:rPr lang="en-US" dirty="0" err="1">
                <a:latin typeface="Arial" panose="020B0604020202020204" pitchFamily="34" charset="0"/>
                <a:ea typeface="Calibri" panose="020F0502020204030204" pitchFamily="34" charset="0"/>
                <a:cs typeface="Times New Roman" panose="02020603050405020304" pitchFamily="18" charset="0"/>
              </a:rPr>
              <a:t>Desa</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Baru</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Kabupaten</a:t>
            </a:r>
            <a:r>
              <a:rPr lang="en-US" dirty="0">
                <a:latin typeface="Arial" panose="020B0604020202020204" pitchFamily="34" charset="0"/>
                <a:ea typeface="Calibri" panose="020F0502020204030204" pitchFamily="34" charset="0"/>
                <a:cs typeface="Times New Roman" panose="02020603050405020304" pitchFamily="18" charset="0"/>
              </a:rPr>
              <a:t> Barito Selatan </a:t>
            </a:r>
            <a:r>
              <a:rPr lang="en-US" dirty="0" err="1">
                <a:latin typeface="Arial" panose="020B0604020202020204" pitchFamily="34" charset="0"/>
                <a:ea typeface="Calibri" panose="020F0502020204030204" pitchFamily="34" charset="0"/>
                <a:cs typeface="Times New Roman" panose="02020603050405020304" pitchFamily="18" charset="0"/>
              </a:rPr>
              <a:t>Provinsi</a:t>
            </a:r>
            <a:r>
              <a:rPr lang="en-US" dirty="0">
                <a:latin typeface="Arial" panose="020B0604020202020204" pitchFamily="34" charset="0"/>
                <a:ea typeface="Calibri" panose="020F0502020204030204" pitchFamily="34" charset="0"/>
                <a:cs typeface="Times New Roman" panose="02020603050405020304" pitchFamily="18" charset="0"/>
              </a:rPr>
              <a:t> Kalimantan Tengah.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0" algn="just">
              <a:lnSpc>
                <a:spcPct val="200000"/>
              </a:lnSpc>
              <a:spcBef>
                <a:spcPts val="0"/>
              </a:spcBef>
              <a:spcAft>
                <a:spcPts val="800"/>
              </a:spcAf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72104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6D697-AD28-486C-A7B7-8691FA80E5EC}"/>
              </a:ext>
            </a:extLst>
          </p:cNvPr>
          <p:cNvSpPr>
            <a:spLocks noGrp="1"/>
          </p:cNvSpPr>
          <p:nvPr>
            <p:ph idx="1"/>
          </p:nvPr>
        </p:nvSpPr>
        <p:spPr/>
        <p:txBody>
          <a:bodyPr>
            <a:normAutofit/>
          </a:bodyPr>
          <a:lstStyle/>
          <a:p>
            <a:pPr marL="0" indent="0">
              <a:buNone/>
            </a:pPr>
            <a:r>
              <a:rPr lang="en-US" b="1" dirty="0" err="1"/>
              <a:t>Identifikasi</a:t>
            </a:r>
            <a:r>
              <a:rPr lang="en-US" b="1" dirty="0"/>
              <a:t> </a:t>
            </a:r>
            <a:r>
              <a:rPr lang="en-US" b="1" dirty="0" err="1"/>
              <a:t>Variabel</a:t>
            </a:r>
            <a:endParaRPr lang="en-US" dirty="0"/>
          </a:p>
          <a:p>
            <a:pPr marL="0" indent="0">
              <a:buNone/>
            </a:pPr>
            <a:endParaRPr lang="en-US" dirty="0"/>
          </a:p>
          <a:p>
            <a:pPr marL="342900" marR="0" lvl="0" indent="-342900" algn="just">
              <a:lnSpc>
                <a:spcPct val="200000"/>
              </a:lnSpc>
              <a:spcBef>
                <a:spcPts val="0"/>
              </a:spcBef>
              <a:spcAft>
                <a:spcPts val="0"/>
              </a:spcAft>
              <a:buFont typeface="+mj-lt"/>
              <a:buAutoNum type="arabicPeriod"/>
            </a:pPr>
            <a:r>
              <a:rPr lang="en-US" dirty="0" err="1">
                <a:latin typeface="Arial" panose="020B0604020202020204" pitchFamily="34" charset="0"/>
                <a:ea typeface="Calibri" panose="020F0502020204030204" pitchFamily="34" charset="0"/>
                <a:cs typeface="Times New Roman" panose="02020603050405020304" pitchFamily="18" charset="0"/>
              </a:rPr>
              <a:t>Variabel</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Independen</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Bebas</a:t>
            </a:r>
            <a:r>
              <a:rPr lang="en-US" dirty="0">
                <a:latin typeface="Arial" panose="020B0604020202020204" pitchFamily="34" charset="0"/>
                <a:ea typeface="Calibri" panose="020F0502020204030204" pitchFamily="34" charset="0"/>
                <a:cs typeface="Times New Roman" panose="02020603050405020304" pitchFamily="18" charset="0"/>
              </a:rPr>
              <a:t>)	: a. </a:t>
            </a:r>
            <a:r>
              <a:rPr lang="en-US" dirty="0" err="1">
                <a:latin typeface="Arial" panose="020B0604020202020204" pitchFamily="34" charset="0"/>
                <a:ea typeface="Calibri" panose="020F0502020204030204" pitchFamily="34" charset="0"/>
                <a:cs typeface="Times New Roman" panose="02020603050405020304" pitchFamily="18" charset="0"/>
              </a:rPr>
              <a:t>Kecerdasan</a:t>
            </a:r>
            <a:r>
              <a:rPr lang="en-US" dirty="0">
                <a:latin typeface="Arial" panose="020B0604020202020204" pitchFamily="34" charset="0"/>
                <a:ea typeface="Calibri" panose="020F0502020204030204" pitchFamily="34" charset="0"/>
                <a:cs typeface="Times New Roman" panose="02020603050405020304" pitchFamily="18" charset="0"/>
              </a:rPr>
              <a:t> Spiritual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057400" marR="0" indent="0" algn="just">
              <a:lnSpc>
                <a:spcPct val="200000"/>
              </a:lnSpc>
              <a:spcBef>
                <a:spcPts val="0"/>
              </a:spcBef>
              <a:spcAft>
                <a:spcPts val="0"/>
              </a:spcAft>
              <a:buNone/>
              <a:tabLst>
                <a:tab pos="2457450" algn="l"/>
              </a:tabLst>
            </a:pPr>
            <a:r>
              <a:rPr lang="en-US" dirty="0">
                <a:latin typeface="Arial" panose="020B0604020202020204" pitchFamily="34" charset="0"/>
                <a:ea typeface="Calibri" panose="020F0502020204030204" pitchFamily="34" charset="0"/>
                <a:cs typeface="Times New Roman" panose="02020603050405020304" pitchFamily="18" charset="0"/>
              </a:rPr>
              <a:t>					  b. </a:t>
            </a:r>
            <a:r>
              <a:rPr lang="en-US" dirty="0" err="1">
                <a:latin typeface="Arial" panose="020B0604020202020204" pitchFamily="34" charset="0"/>
                <a:ea typeface="Calibri" panose="020F0502020204030204" pitchFamily="34" charset="0"/>
                <a:cs typeface="Times New Roman" panose="02020603050405020304" pitchFamily="18" charset="0"/>
              </a:rPr>
              <a:t>Kontrol</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diri</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57150" marR="0" indent="0" algn="just">
              <a:lnSpc>
                <a:spcPct val="200000"/>
              </a:lnSpc>
              <a:spcBef>
                <a:spcPts val="0"/>
              </a:spcBef>
              <a:spcAft>
                <a:spcPts val="800"/>
              </a:spcAft>
              <a:buNone/>
              <a:tabLst>
                <a:tab pos="2457450" algn="l"/>
              </a:tabLst>
            </a:pPr>
            <a:r>
              <a:rPr lang="en-US" dirty="0">
                <a:latin typeface="Arial" panose="020B0604020202020204" pitchFamily="34" charset="0"/>
                <a:ea typeface="Calibri" panose="020F0502020204030204" pitchFamily="34" charset="0"/>
                <a:cs typeface="Times New Roman" panose="02020603050405020304" pitchFamily="18" charset="0"/>
              </a:rPr>
              <a:t>2. </a:t>
            </a:r>
            <a:r>
              <a:rPr lang="en-US" dirty="0" err="1">
                <a:latin typeface="Arial" panose="020B0604020202020204" pitchFamily="34" charset="0"/>
                <a:ea typeface="Calibri" panose="020F0502020204030204" pitchFamily="34" charset="0"/>
                <a:cs typeface="Times New Roman" panose="02020603050405020304" pitchFamily="18" charset="0"/>
              </a:rPr>
              <a:t>Variabel</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Dependen</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Terikat</a:t>
            </a:r>
            <a:r>
              <a:rPr lang="en-US" dirty="0">
                <a:latin typeface="Arial" panose="020B0604020202020204" pitchFamily="34" charset="0"/>
                <a:ea typeface="Calibri" panose="020F0502020204030204" pitchFamily="34" charset="0"/>
                <a:cs typeface="Times New Roman" panose="02020603050405020304" pitchFamily="18" charset="0"/>
              </a:rPr>
              <a:t>)	: </a:t>
            </a:r>
            <a:r>
              <a:rPr lang="en-US" dirty="0" err="1">
                <a:latin typeface="Arial" panose="020B0604020202020204" pitchFamily="34" charset="0"/>
                <a:ea typeface="Calibri" panose="020F0502020204030204" pitchFamily="34" charset="0"/>
                <a:cs typeface="Times New Roman" panose="02020603050405020304" pitchFamily="18" charset="0"/>
              </a:rPr>
              <a:t>Penyalahgunaan</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err="1">
                <a:latin typeface="Arial" panose="020B0604020202020204" pitchFamily="34" charset="0"/>
                <a:ea typeface="Calibri" panose="020F0502020204030204" pitchFamily="34" charset="0"/>
                <a:cs typeface="Times New Roman" panose="02020603050405020304" pitchFamily="18" charset="0"/>
              </a:rPr>
              <a:t>Alkohol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sp>
        <p:nvSpPr>
          <p:cNvPr id="4" name="Rectangle 2">
            <a:extLst>
              <a:ext uri="{FF2B5EF4-FFF2-40B4-BE49-F238E27FC236}">
                <a16:creationId xmlns:a16="http://schemas.microsoft.com/office/drawing/2014/main" id="{72AA85C3-C3C1-443F-A0BD-78687822D91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E9B74D32-A3F4-46EC-AAB9-51AF6B430FEB}"/>
              </a:ext>
            </a:extLst>
          </p:cNvPr>
          <p:cNvSpPr/>
          <p:nvPr/>
        </p:nvSpPr>
        <p:spPr>
          <a:xfrm>
            <a:off x="6076950" y="409575"/>
            <a:ext cx="876300" cy="504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3">
            <a:extLst>
              <a:ext uri="{FF2B5EF4-FFF2-40B4-BE49-F238E27FC236}">
                <a16:creationId xmlns:a16="http://schemas.microsoft.com/office/drawing/2014/main" id="{FF69BA25-1A0C-4535-B78B-0D357EF08966}"/>
              </a:ext>
            </a:extLst>
          </p:cNvPr>
          <p:cNvSpPr>
            <a:spLocks noChangeArrowheads="1"/>
          </p:cNvSpPr>
          <p:nvPr/>
        </p:nvSpPr>
        <p:spPr bwMode="auto">
          <a:xfrm>
            <a:off x="0" y="208747"/>
            <a:ext cx="1219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BAB III</a:t>
            </a:r>
            <a:endParaRPr kumimoji="0" lang="en-US" altLang="en-US" sz="2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METODE PENELITIAN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29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A549-AAC7-4CF1-AE76-89A6EF06E5C8}"/>
              </a:ext>
            </a:extLst>
          </p:cNvPr>
          <p:cNvSpPr>
            <a:spLocks noGrp="1"/>
          </p:cNvSpPr>
          <p:nvPr>
            <p:ph type="title"/>
          </p:nvPr>
        </p:nvSpPr>
        <p:spPr>
          <a:xfrm>
            <a:off x="838200" y="365125"/>
            <a:ext cx="9974580" cy="937895"/>
          </a:xfrm>
        </p:spPr>
        <p:txBody>
          <a:bodyPr/>
          <a:lstStyle/>
          <a:p>
            <a:r>
              <a:rPr lang="en-US" b="1" dirty="0" err="1"/>
              <a:t>Definisi</a:t>
            </a:r>
            <a:r>
              <a:rPr lang="en-US" b="1" dirty="0"/>
              <a:t> </a:t>
            </a:r>
            <a:r>
              <a:rPr lang="en-US" b="1" dirty="0" err="1"/>
              <a:t>operasional</a:t>
            </a:r>
            <a:endParaRPr lang="en-US" b="1" dirty="0"/>
          </a:p>
        </p:txBody>
      </p:sp>
      <p:sp>
        <p:nvSpPr>
          <p:cNvPr id="3" name="Content Placeholder 2">
            <a:extLst>
              <a:ext uri="{FF2B5EF4-FFF2-40B4-BE49-F238E27FC236}">
                <a16:creationId xmlns:a16="http://schemas.microsoft.com/office/drawing/2014/main" id="{13237C7D-16E2-4B9F-AA05-3CDE24972F2D}"/>
              </a:ext>
            </a:extLst>
          </p:cNvPr>
          <p:cNvSpPr>
            <a:spLocks noGrp="1"/>
          </p:cNvSpPr>
          <p:nvPr>
            <p:ph idx="1"/>
          </p:nvPr>
        </p:nvSpPr>
        <p:spPr/>
        <p:txBody>
          <a:bodyPr/>
          <a:lstStyle/>
          <a:p>
            <a:pPr marL="0" indent="0" algn="just">
              <a:buNone/>
            </a:pPr>
            <a:r>
              <a:rPr lang="en-US" b="1" dirty="0" err="1"/>
              <a:t>Penyalahgunaan</a:t>
            </a:r>
            <a:r>
              <a:rPr lang="en-US" b="1" dirty="0"/>
              <a:t> </a:t>
            </a:r>
            <a:r>
              <a:rPr lang="en-US" b="1" dirty="0" err="1"/>
              <a:t>alkohol</a:t>
            </a:r>
            <a:endParaRPr lang="en-US" b="1" dirty="0"/>
          </a:p>
          <a:p>
            <a:pPr marL="0" indent="0" algn="just">
              <a:buNone/>
            </a:pPr>
            <a:r>
              <a:rPr lang="en-US" dirty="0" err="1"/>
              <a:t>Penyalahgunaan</a:t>
            </a:r>
            <a:r>
              <a:rPr lang="en-US" dirty="0"/>
              <a:t> </a:t>
            </a:r>
            <a:r>
              <a:rPr lang="en-US" dirty="0" err="1"/>
              <a:t>alkohol</a:t>
            </a:r>
            <a:r>
              <a:rPr lang="en-US" dirty="0"/>
              <a:t> </a:t>
            </a:r>
            <a:r>
              <a:rPr lang="en-US" dirty="0" err="1"/>
              <a:t>adalah</a:t>
            </a:r>
            <a:r>
              <a:rPr lang="en-US" dirty="0"/>
              <a:t> </a:t>
            </a:r>
            <a:r>
              <a:rPr lang="en-US" dirty="0" err="1"/>
              <a:t>pemakaian</a:t>
            </a:r>
            <a:r>
              <a:rPr lang="en-US" dirty="0"/>
              <a:t> </a:t>
            </a:r>
            <a:r>
              <a:rPr lang="en-US" dirty="0" err="1"/>
              <a:t>alkohol</a:t>
            </a:r>
            <a:r>
              <a:rPr lang="en-US" dirty="0"/>
              <a:t> </a:t>
            </a:r>
            <a:r>
              <a:rPr lang="en-US" dirty="0" err="1"/>
              <a:t>tanpa</a:t>
            </a:r>
            <a:r>
              <a:rPr lang="en-US" dirty="0"/>
              <a:t> </a:t>
            </a:r>
            <a:r>
              <a:rPr lang="en-US" dirty="0" err="1"/>
              <a:t>petunjuk</a:t>
            </a:r>
            <a:r>
              <a:rPr lang="en-US" dirty="0"/>
              <a:t> </a:t>
            </a:r>
            <a:r>
              <a:rPr lang="en-US" dirty="0" err="1"/>
              <a:t>medis</a:t>
            </a:r>
            <a:r>
              <a:rPr lang="en-US" dirty="0"/>
              <a:t> </a:t>
            </a:r>
            <a:r>
              <a:rPr lang="en-US" dirty="0" err="1"/>
              <a:t>atau</a:t>
            </a:r>
            <a:r>
              <a:rPr lang="en-US" dirty="0"/>
              <a:t> </a:t>
            </a:r>
            <a:r>
              <a:rPr lang="en-US" dirty="0" err="1"/>
              <a:t>penggunaan</a:t>
            </a:r>
            <a:r>
              <a:rPr lang="en-US" dirty="0"/>
              <a:t> yang </a:t>
            </a:r>
            <a:r>
              <a:rPr lang="en-US" dirty="0" err="1"/>
              <a:t>tidak</a:t>
            </a:r>
            <a:r>
              <a:rPr lang="en-US" dirty="0"/>
              <a:t> pada </a:t>
            </a:r>
            <a:r>
              <a:rPr lang="en-US" dirty="0" err="1"/>
              <a:t>tempatnya</a:t>
            </a:r>
            <a:r>
              <a:rPr lang="en-US" dirty="0"/>
              <a:t> yang </a:t>
            </a:r>
            <a:r>
              <a:rPr lang="en-US" dirty="0" err="1"/>
              <a:t>akan</a:t>
            </a:r>
            <a:r>
              <a:rPr lang="en-US" dirty="0"/>
              <a:t> </a:t>
            </a:r>
            <a:r>
              <a:rPr lang="en-US" dirty="0" err="1"/>
              <a:t>membahayakan</a:t>
            </a:r>
            <a:r>
              <a:rPr lang="en-US" dirty="0"/>
              <a:t> </a:t>
            </a:r>
            <a:r>
              <a:rPr lang="en-US" dirty="0" err="1"/>
              <a:t>diri</a:t>
            </a:r>
            <a:r>
              <a:rPr lang="en-US" dirty="0"/>
              <a:t> </a:t>
            </a:r>
            <a:r>
              <a:rPr lang="en-US" dirty="0" err="1"/>
              <a:t>penggunanya</a:t>
            </a:r>
            <a:r>
              <a:rPr lang="en-US" dirty="0"/>
              <a:t> </a:t>
            </a:r>
            <a:r>
              <a:rPr lang="en-US" dirty="0" err="1"/>
              <a:t>maupun</a:t>
            </a:r>
            <a:r>
              <a:rPr lang="en-US" dirty="0"/>
              <a:t> orang lain.</a:t>
            </a:r>
          </a:p>
          <a:p>
            <a:pPr marL="0" indent="0" algn="just">
              <a:buNone/>
            </a:pPr>
            <a:endParaRPr lang="en-US" dirty="0"/>
          </a:p>
          <a:p>
            <a:pPr marL="0" indent="0" algn="just">
              <a:buNone/>
            </a:pPr>
            <a:r>
              <a:rPr lang="en-US" dirty="0" err="1">
                <a:latin typeface="Arial" panose="020B0604020202020204" pitchFamily="34" charset="0"/>
                <a:ea typeface="Calibri" panose="020F0502020204030204" pitchFamily="34" charset="0"/>
              </a:rPr>
              <a:t>Aspek</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menjadi</a:t>
            </a:r>
            <a:r>
              <a:rPr lang="en-US" dirty="0">
                <a:latin typeface="Arial" panose="020B0604020202020204" pitchFamily="34" charset="0"/>
                <a:ea typeface="Calibri" panose="020F0502020204030204" pitchFamily="34" charset="0"/>
              </a:rPr>
              <a:t> parameter </a:t>
            </a:r>
            <a:r>
              <a:rPr lang="en-US" dirty="0" err="1">
                <a:latin typeface="Arial" panose="020B0604020202020204" pitchFamily="34" charset="0"/>
                <a:ea typeface="Calibri" panose="020F0502020204030204" pitchFamily="34" charset="0"/>
              </a:rPr>
              <a:t>adalah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Frekuensi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minum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Durasi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atau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lamanya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berlangsung</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Intensitas</a:t>
            </a:r>
            <a:r>
              <a:rPr lang="en-US" dirty="0">
                <a:latin typeface="Arial" panose="020B0604020202020204" pitchFamily="34" charset="0"/>
                <a:ea typeface="Calibri" panose="020F0502020204030204" pitchFamily="34" charset="0"/>
              </a:rPr>
              <a:t>.</a:t>
            </a:r>
            <a:endParaRPr lang="en-US" dirty="0"/>
          </a:p>
        </p:txBody>
      </p:sp>
    </p:spTree>
    <p:extLst>
      <p:ext uri="{BB962C8B-B14F-4D97-AF65-F5344CB8AC3E}">
        <p14:creationId xmlns:p14="http://schemas.microsoft.com/office/powerpoint/2010/main" val="3779523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38AC6-6B2F-42AD-9F67-2827BF46DA8D}"/>
              </a:ext>
            </a:extLst>
          </p:cNvPr>
          <p:cNvSpPr>
            <a:spLocks noGrp="1"/>
          </p:cNvSpPr>
          <p:nvPr>
            <p:ph idx="1"/>
          </p:nvPr>
        </p:nvSpPr>
        <p:spPr>
          <a:xfrm>
            <a:off x="777240" y="640080"/>
            <a:ext cx="10576560" cy="5536883"/>
          </a:xfrm>
        </p:spPr>
        <p:txBody>
          <a:bodyPr>
            <a:normAutofit fontScale="92500"/>
          </a:bodyPr>
          <a:lstStyle/>
          <a:p>
            <a:pPr marL="0" indent="0">
              <a:buNone/>
            </a:pPr>
            <a:r>
              <a:rPr lang="en-US" b="1" dirty="0" err="1"/>
              <a:t>Kecerdasan</a:t>
            </a:r>
            <a:r>
              <a:rPr lang="en-US" b="1" dirty="0"/>
              <a:t> spiritual</a:t>
            </a:r>
          </a:p>
          <a:p>
            <a:pPr marL="0" indent="0" algn="just">
              <a:buNone/>
            </a:pPr>
            <a:r>
              <a:rPr lang="en-US" dirty="0" err="1">
                <a:latin typeface="Arial" panose="020B0604020202020204" pitchFamily="34" charset="0"/>
                <a:ea typeface="Calibri" panose="020F0502020204030204" pitchFamily="34" charset="0"/>
              </a:rPr>
              <a:t>Kecerdasan</a:t>
            </a:r>
            <a:r>
              <a:rPr lang="en-US" dirty="0">
                <a:latin typeface="Arial" panose="020B0604020202020204" pitchFamily="34" charset="0"/>
                <a:ea typeface="Calibri" panose="020F0502020204030204" pitchFamily="34" charset="0"/>
              </a:rPr>
              <a:t> spiritual (SQ) </a:t>
            </a:r>
            <a:r>
              <a:rPr lang="en-US" dirty="0" err="1">
                <a:latin typeface="Arial" panose="020B0604020202020204" pitchFamily="34" charset="0"/>
                <a:ea typeface="Calibri" panose="020F0502020204030204" pitchFamily="34" charset="0"/>
              </a:rPr>
              <a:t>merupakan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kemampuan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sesorang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mendengarkan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hati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nuraninya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baik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buruk</a:t>
            </a:r>
            <a:r>
              <a:rPr lang="en-US" dirty="0">
                <a:latin typeface="Arial" panose="020B0604020202020204" pitchFamily="34" charset="0"/>
                <a:ea typeface="Calibri" panose="020F0502020204030204" pitchFamily="34" charset="0"/>
              </a:rPr>
              <a:t> dan rasa moral </a:t>
            </a:r>
            <a:r>
              <a:rPr lang="en-US" dirty="0" err="1">
                <a:latin typeface="Arial" panose="020B0604020202020204" pitchFamily="34" charset="0"/>
                <a:ea typeface="Calibri" panose="020F0502020204030204" pitchFamily="34" charset="0"/>
              </a:rPr>
              <a:t>dalam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caranya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menempatkan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dalam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pergaulan</a:t>
            </a:r>
            <a:r>
              <a:rPr lang="en-US" dirty="0">
                <a:latin typeface="Arial" panose="020B0604020202020204" pitchFamily="34" charset="0"/>
                <a:ea typeface="Calibri" panose="020F0502020204030204" pitchFamily="34" charset="0"/>
              </a:rPr>
              <a:t>.</a:t>
            </a:r>
          </a:p>
          <a:p>
            <a:pPr marL="0" indent="0" algn="just">
              <a:buNone/>
            </a:pPr>
            <a:endParaRPr lang="en-US" dirty="0">
              <a:latin typeface="Arial" panose="020B0604020202020204" pitchFamily="34" charset="0"/>
            </a:endParaRPr>
          </a:p>
          <a:p>
            <a:pPr marL="0" indent="0" algn="just">
              <a:buNone/>
            </a:pPr>
            <a:r>
              <a:rPr lang="en-US" dirty="0" err="1">
                <a:latin typeface="Arial" panose="020B0604020202020204" pitchFamily="34" charset="0"/>
                <a:ea typeface="Calibri" panose="020F0502020204030204" pitchFamily="34" charset="0"/>
              </a:rPr>
              <a:t>Terdapat</a:t>
            </a:r>
            <a:r>
              <a:rPr lang="en-US" dirty="0">
                <a:latin typeface="Arial" panose="020B0604020202020204" pitchFamily="34" charset="0"/>
                <a:ea typeface="Calibri" panose="020F0502020204030204" pitchFamily="34" charset="0"/>
              </a:rPr>
              <a:t> lima </a:t>
            </a:r>
            <a:r>
              <a:rPr lang="en-US" dirty="0" err="1">
                <a:latin typeface="Arial" panose="020B0604020202020204" pitchFamily="34" charset="0"/>
                <a:ea typeface="Calibri" panose="020F0502020204030204" pitchFamily="34" charset="0"/>
              </a:rPr>
              <a:t>aspek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kecerdasan</a:t>
            </a:r>
            <a:r>
              <a:rPr lang="en-US" dirty="0">
                <a:latin typeface="Arial" panose="020B0604020202020204" pitchFamily="34" charset="0"/>
                <a:ea typeface="Calibri" panose="020F0502020204030204" pitchFamily="34" charset="0"/>
              </a:rPr>
              <a:t> spiritual </a:t>
            </a:r>
            <a:r>
              <a:rPr lang="en-US" dirty="0" err="1">
                <a:latin typeface="Arial" panose="020B0604020202020204" pitchFamily="34" charset="0"/>
                <a:ea typeface="Calibri" panose="020F0502020204030204" pitchFamily="34" charset="0"/>
              </a:rPr>
              <a:t>yaitu</a:t>
            </a:r>
            <a:r>
              <a:rPr lang="en-US" dirty="0">
                <a:latin typeface="Arial" panose="020B0604020202020204" pitchFamily="34" charset="0"/>
                <a:ea typeface="Calibri" panose="020F0502020204030204" pitchFamily="34" charset="0"/>
              </a:rPr>
              <a:t>: </a:t>
            </a:r>
          </a:p>
          <a:p>
            <a:pPr marL="0" indent="0" algn="just">
              <a:buNone/>
            </a:pPr>
            <a:r>
              <a:rPr lang="en-US" dirty="0">
                <a:latin typeface="Arial" panose="020B0604020202020204" pitchFamily="34" charset="0"/>
                <a:ea typeface="Calibri" panose="020F0502020204030204" pitchFamily="34" charset="0"/>
              </a:rPr>
              <a:t>(a) </a:t>
            </a:r>
            <a:r>
              <a:rPr lang="en-US" dirty="0" err="1">
                <a:latin typeface="Arial" panose="020B0604020202020204" pitchFamily="34" charset="0"/>
                <a:ea typeface="Calibri" panose="020F0502020204030204" pitchFamily="34" charset="0"/>
              </a:rPr>
              <a:t>kemampuan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bersikap</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fleksibel</a:t>
            </a:r>
            <a:r>
              <a:rPr lang="en-US" dirty="0">
                <a:latin typeface="Arial" panose="020B0604020202020204" pitchFamily="34" charset="0"/>
                <a:ea typeface="Calibri" panose="020F0502020204030204" pitchFamily="34" charset="0"/>
              </a:rPr>
              <a:t>, </a:t>
            </a:r>
          </a:p>
          <a:p>
            <a:pPr marL="0" indent="0" algn="just">
              <a:buNone/>
            </a:pPr>
            <a:r>
              <a:rPr lang="en-US" dirty="0">
                <a:latin typeface="Arial" panose="020B0604020202020204" pitchFamily="34" charset="0"/>
                <a:ea typeface="Calibri" panose="020F0502020204030204" pitchFamily="34" charset="0"/>
              </a:rPr>
              <a:t>(b) </a:t>
            </a:r>
            <a:r>
              <a:rPr lang="en-US" dirty="0" err="1">
                <a:latin typeface="Arial" panose="020B0604020202020204" pitchFamily="34" charset="0"/>
                <a:ea typeface="Calibri" panose="020F0502020204030204" pitchFamily="34" charset="0"/>
              </a:rPr>
              <a:t>kemampuan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menghadapi</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memanfaatkan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penderitanan</a:t>
            </a:r>
            <a:r>
              <a:rPr lang="en-US" dirty="0">
                <a:latin typeface="Arial" panose="020B0604020202020204" pitchFamily="34" charset="0"/>
                <a:ea typeface="Calibri" panose="020F0502020204030204" pitchFamily="34" charset="0"/>
              </a:rPr>
              <a:t>, </a:t>
            </a:r>
          </a:p>
          <a:p>
            <a:pPr marL="0" indent="0" algn="just">
              <a:buNone/>
            </a:pPr>
            <a:r>
              <a:rPr lang="en-US" dirty="0">
                <a:latin typeface="Arial" panose="020B0604020202020204" pitchFamily="34" charset="0"/>
                <a:ea typeface="Calibri" panose="020F0502020204030204" pitchFamily="34" charset="0"/>
              </a:rPr>
              <a:t>(c) </a:t>
            </a:r>
            <a:r>
              <a:rPr lang="en-US" dirty="0" err="1">
                <a:latin typeface="Arial" panose="020B0604020202020204" pitchFamily="34" charset="0"/>
                <a:ea typeface="Calibri" panose="020F0502020204030204" pitchFamily="34" charset="0"/>
              </a:rPr>
              <a:t>kemampuan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menghadapi</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melampaui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perasaan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sakit</a:t>
            </a:r>
            <a:r>
              <a:rPr lang="en-US" dirty="0">
                <a:latin typeface="Arial" panose="020B0604020202020204" pitchFamily="34" charset="0"/>
                <a:ea typeface="Calibri" panose="020F0502020204030204" pitchFamily="34" charset="0"/>
              </a:rPr>
              <a:t>, </a:t>
            </a:r>
          </a:p>
          <a:p>
            <a:pPr marL="0" indent="0" algn="just">
              <a:buNone/>
            </a:pPr>
            <a:r>
              <a:rPr lang="en-US" dirty="0">
                <a:latin typeface="Arial" panose="020B0604020202020204" pitchFamily="34" charset="0"/>
                <a:ea typeface="Calibri" panose="020F0502020204030204" pitchFamily="34" charset="0"/>
              </a:rPr>
              <a:t>(d) </a:t>
            </a:r>
            <a:r>
              <a:rPr lang="en-US" dirty="0" err="1">
                <a:latin typeface="Arial" panose="020B0604020202020204" pitchFamily="34" charset="0"/>
                <a:ea typeface="Calibri" panose="020F0502020204030204" pitchFamily="34" charset="0"/>
              </a:rPr>
              <a:t>kualitas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hidup</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diilhami</a:t>
            </a:r>
            <a:r>
              <a:rPr lang="en-US" dirty="0">
                <a:latin typeface="Arial" panose="020B0604020202020204" pitchFamily="34" charset="0"/>
                <a:ea typeface="Calibri" panose="020F0502020204030204" pitchFamily="34" charset="0"/>
              </a:rPr>
              <a:t> oleh </a:t>
            </a:r>
            <a:r>
              <a:rPr lang="en-US" dirty="0" err="1">
                <a:latin typeface="Arial" panose="020B0604020202020204" pitchFamily="34" charset="0"/>
                <a:ea typeface="Calibri" panose="020F0502020204030204" pitchFamily="34" charset="0"/>
              </a:rPr>
              <a:t>visi</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nilai-nilai</a:t>
            </a:r>
            <a:r>
              <a:rPr lang="en-US" dirty="0">
                <a:latin typeface="Arial" panose="020B0604020202020204" pitchFamily="34" charset="0"/>
                <a:ea typeface="Calibri" panose="020F0502020204030204" pitchFamily="34" charset="0"/>
              </a:rPr>
              <a:t>, dan </a:t>
            </a:r>
          </a:p>
          <a:p>
            <a:pPr marL="0" indent="0" algn="just">
              <a:buNone/>
            </a:pPr>
            <a:r>
              <a:rPr lang="en-US" dirty="0">
                <a:latin typeface="Arial" panose="020B0604020202020204" pitchFamily="34" charset="0"/>
                <a:ea typeface="Calibri" panose="020F0502020204030204" pitchFamily="34" charset="0"/>
              </a:rPr>
              <a:t>(e) </a:t>
            </a:r>
            <a:r>
              <a:rPr lang="en-US" dirty="0" err="1">
                <a:latin typeface="Arial" panose="020B0604020202020204" pitchFamily="34" charset="0"/>
                <a:ea typeface="Calibri" panose="020F0502020204030204" pitchFamily="34" charset="0"/>
              </a:rPr>
              <a:t>keengganan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menyebabkan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kerugian</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tidak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perlu</a:t>
            </a:r>
            <a:r>
              <a:rPr lang="en-US" dirty="0">
                <a:latin typeface="Arial" panose="020B060402020202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830562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5889E-6E91-4430-B1F0-5091B9B919F9}"/>
              </a:ext>
            </a:extLst>
          </p:cNvPr>
          <p:cNvSpPr>
            <a:spLocks noGrp="1"/>
          </p:cNvSpPr>
          <p:nvPr>
            <p:ph idx="1"/>
          </p:nvPr>
        </p:nvSpPr>
        <p:spPr>
          <a:xfrm>
            <a:off x="838200" y="525780"/>
            <a:ext cx="10515600" cy="5651183"/>
          </a:xfrm>
        </p:spPr>
        <p:txBody>
          <a:bodyPr/>
          <a:lstStyle/>
          <a:p>
            <a:pPr marL="0" indent="0">
              <a:buNone/>
            </a:pPr>
            <a:r>
              <a:rPr lang="en-US" b="1" dirty="0" err="1"/>
              <a:t>Kontrol</a:t>
            </a:r>
            <a:r>
              <a:rPr lang="en-US" b="1" dirty="0"/>
              <a:t> </a:t>
            </a:r>
            <a:r>
              <a:rPr lang="en-US" b="1" dirty="0" err="1"/>
              <a:t>Diri</a:t>
            </a:r>
            <a:endParaRPr lang="en-US" b="1" dirty="0"/>
          </a:p>
          <a:p>
            <a:pPr marL="0" indent="0">
              <a:buNone/>
            </a:pPr>
            <a:r>
              <a:rPr lang="en-US" dirty="0" err="1">
                <a:latin typeface="Arial" panose="020B0604020202020204" pitchFamily="34" charset="0"/>
                <a:ea typeface="Calibri" panose="020F0502020204030204" pitchFamily="34" charset="0"/>
              </a:rPr>
              <a:t>Kontrol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i="1" dirty="0">
                <a:latin typeface="Arial" panose="020B0604020202020204" pitchFamily="34" charset="0"/>
                <a:ea typeface="Calibri" panose="020F0502020204030204" pitchFamily="34" charset="0"/>
              </a:rPr>
              <a:t>self-control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adalah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suatu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kemampuan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dalam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individu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dalam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mengendalikan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tingkah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laku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yaitu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dengan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melakukan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pertimbangan-pertimbangan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terlebih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dahulu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sebelum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berperilaku</a:t>
            </a:r>
            <a:r>
              <a:rPr lang="en-US" dirty="0">
                <a:latin typeface="Arial" panose="020B0604020202020204" pitchFamily="34" charset="0"/>
                <a:ea typeface="Calibri" panose="020F0502020204030204" pitchFamily="34" charset="0"/>
              </a:rPr>
              <a:t>. </a:t>
            </a:r>
          </a:p>
          <a:p>
            <a:pPr marL="0" indent="0">
              <a:buNone/>
            </a:pPr>
            <a:endParaRPr lang="en-US" b="1" dirty="0">
              <a:latin typeface="Arial" panose="020B0604020202020204" pitchFamily="34" charset="0"/>
            </a:endParaRPr>
          </a:p>
          <a:p>
            <a:pPr marL="514350" indent="-514350">
              <a:buAutoNum type="alphaLcParenBoth"/>
            </a:pPr>
            <a:r>
              <a:rPr lang="en-US" i="1" dirty="0">
                <a:latin typeface="Arial" panose="020B0604020202020204" pitchFamily="34" charset="0"/>
                <a:ea typeface="Calibri" panose="020F0502020204030204" pitchFamily="34" charset="0"/>
              </a:rPr>
              <a:t>Self-discipline</a:t>
            </a:r>
            <a:r>
              <a:rPr lang="en-US" dirty="0">
                <a:latin typeface="Arial" panose="020B0604020202020204" pitchFamily="34" charset="0"/>
                <a:ea typeface="Calibri" panose="020F0502020204030204" pitchFamily="34" charset="0"/>
              </a:rPr>
              <a:t>, </a:t>
            </a:r>
          </a:p>
          <a:p>
            <a:pPr marL="514350" indent="-514350">
              <a:buAutoNum type="alphaLcParenBoth"/>
            </a:pPr>
            <a:r>
              <a:rPr lang="en-US" i="1" dirty="0">
                <a:latin typeface="Arial" panose="020B0604020202020204" pitchFamily="34" charset="0"/>
                <a:ea typeface="Calibri" panose="020F0502020204030204" pitchFamily="34" charset="0"/>
              </a:rPr>
              <a:t>Deliberate/</a:t>
            </a:r>
            <a:r>
              <a:rPr lang="en-US" i="1" dirty="0" err="1">
                <a:latin typeface="Arial" panose="020B0604020202020204" pitchFamily="34" charset="0"/>
                <a:ea typeface="Calibri" panose="020F0502020204030204" pitchFamily="34" charset="0"/>
              </a:rPr>
              <a:t>nonimpulsive</a:t>
            </a:r>
            <a:r>
              <a:rPr lang="en-US" dirty="0">
                <a:latin typeface="Arial" panose="020B0604020202020204" pitchFamily="34" charset="0"/>
                <a:ea typeface="Calibri" panose="020F0502020204030204" pitchFamily="34" charset="0"/>
              </a:rPr>
              <a:t>, </a:t>
            </a:r>
          </a:p>
          <a:p>
            <a:pPr marL="514350" indent="-514350">
              <a:buAutoNum type="alphaLcParenBoth"/>
            </a:pPr>
            <a:r>
              <a:rPr lang="en-US" i="1" dirty="0" err="1">
                <a:latin typeface="Arial" panose="020B0604020202020204" pitchFamily="34" charset="0"/>
                <a:ea typeface="Calibri" panose="020F0502020204030204" pitchFamily="34" charset="0"/>
              </a:rPr>
              <a:t>Healty</a:t>
            </a:r>
            <a:r>
              <a:rPr lang="en-US" i="1" dirty="0">
                <a:latin typeface="Arial" panose="020B0604020202020204" pitchFamily="34" charset="0"/>
                <a:ea typeface="Calibri" panose="020F0502020204030204" pitchFamily="34" charset="0"/>
              </a:rPr>
              <a:t> habits</a:t>
            </a:r>
            <a:r>
              <a:rPr lang="en-US" dirty="0">
                <a:latin typeface="Arial" panose="020B0604020202020204" pitchFamily="34" charset="0"/>
                <a:ea typeface="Calibri" panose="020F0502020204030204" pitchFamily="34" charset="0"/>
              </a:rPr>
              <a:t>, </a:t>
            </a:r>
          </a:p>
          <a:p>
            <a:pPr marL="514350" indent="-514350">
              <a:buAutoNum type="alphaLcParenBoth"/>
            </a:pPr>
            <a:r>
              <a:rPr lang="en-US" i="1" dirty="0">
                <a:latin typeface="Arial" panose="020B0604020202020204" pitchFamily="34" charset="0"/>
                <a:ea typeface="Calibri" panose="020F0502020204030204" pitchFamily="34" charset="0"/>
              </a:rPr>
              <a:t>Work ethic</a:t>
            </a:r>
            <a:r>
              <a:rPr lang="en-US" dirty="0">
                <a:latin typeface="Arial" panose="020B0604020202020204" pitchFamily="34" charset="0"/>
                <a:ea typeface="Calibri" panose="020F0502020204030204" pitchFamily="34" charset="0"/>
              </a:rPr>
              <a:t>, </a:t>
            </a:r>
          </a:p>
          <a:p>
            <a:pPr marL="514350" indent="-514350">
              <a:buAutoNum type="alphaLcParenBoth"/>
            </a:pPr>
            <a:r>
              <a:rPr lang="en-US" i="1" dirty="0">
                <a:latin typeface="Arial" panose="020B0604020202020204" pitchFamily="34" charset="0"/>
                <a:ea typeface="Calibri" panose="020F0502020204030204" pitchFamily="34" charset="0"/>
              </a:rPr>
              <a:t>Reliability</a:t>
            </a:r>
            <a:endParaRPr lang="en-US" b="1" dirty="0"/>
          </a:p>
        </p:txBody>
      </p:sp>
    </p:spTree>
    <p:extLst>
      <p:ext uri="{BB962C8B-B14F-4D97-AF65-F5344CB8AC3E}">
        <p14:creationId xmlns:p14="http://schemas.microsoft.com/office/powerpoint/2010/main" val="1250928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8AD7-3A20-4804-90B4-278555627574}"/>
              </a:ext>
            </a:extLst>
          </p:cNvPr>
          <p:cNvSpPr>
            <a:spLocks noGrp="1"/>
          </p:cNvSpPr>
          <p:nvPr>
            <p:ph type="title"/>
          </p:nvPr>
        </p:nvSpPr>
        <p:spPr/>
        <p:txBody>
          <a:bodyPr>
            <a:normAutofit fontScale="90000"/>
          </a:bodyPr>
          <a:lstStyle/>
          <a:p>
            <a:pPr marL="285750" marR="0" indent="171450" algn="ctr">
              <a:lnSpc>
                <a:spcPct val="200000"/>
              </a:lnSpc>
              <a:spcBef>
                <a:spcPts val="0"/>
              </a:spcBef>
              <a:spcAft>
                <a:spcPts val="800"/>
              </a:spcAft>
            </a:pPr>
            <a:r>
              <a:rPr lang="en-US" sz="3100" b="1" dirty="0">
                <a:latin typeface="Arial" panose="020B0604020202020204" pitchFamily="34" charset="0"/>
                <a:ea typeface="Calibri" panose="020F0502020204030204" pitchFamily="34" charset="0"/>
                <a:cs typeface="Times New Roman" panose="02020603050405020304" pitchFamily="18" charset="0"/>
              </a:rPr>
              <a:t>C. </a:t>
            </a:r>
            <a:r>
              <a:rPr lang="en-US" sz="3100" b="1" dirty="0" err="1">
                <a:latin typeface="Arial" panose="020B0604020202020204" pitchFamily="34" charset="0"/>
                <a:ea typeface="Calibri" panose="020F0502020204030204" pitchFamily="34" charset="0"/>
                <a:cs typeface="Times New Roman" panose="02020603050405020304" pitchFamily="18" charset="0"/>
              </a:rPr>
              <a:t>Populasi</a:t>
            </a:r>
            <a:r>
              <a:rPr lang="en-US" sz="3100" b="1" dirty="0">
                <a:latin typeface="Arial" panose="020B0604020202020204" pitchFamily="34" charset="0"/>
                <a:ea typeface="Calibri" panose="020F0502020204030204" pitchFamily="34" charset="0"/>
                <a:cs typeface="Times New Roman" panose="02020603050405020304" pitchFamily="18" charset="0"/>
              </a:rPr>
              <a:t> dan </a:t>
            </a:r>
            <a:r>
              <a:rPr lang="en-US" sz="3100" b="1" dirty="0" err="1">
                <a:latin typeface="Arial" panose="020B0604020202020204" pitchFamily="34" charset="0"/>
                <a:ea typeface="Calibri" panose="020F0502020204030204" pitchFamily="34" charset="0"/>
                <a:cs typeface="Times New Roman" panose="02020603050405020304" pitchFamily="18" charset="0"/>
              </a:rPr>
              <a:t>Sampel</a:t>
            </a:r>
            <a:br>
              <a:rPr lang="en-US" sz="4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53BA90A-3FFE-4A09-8049-EF1478490A33}"/>
              </a:ext>
            </a:extLst>
          </p:cNvPr>
          <p:cNvSpPr>
            <a:spLocks noGrp="1"/>
          </p:cNvSpPr>
          <p:nvPr>
            <p:ph idx="1"/>
          </p:nvPr>
        </p:nvSpPr>
        <p:spPr/>
        <p:txBody>
          <a:bodyPr/>
          <a:lstStyle/>
          <a:p>
            <a:pPr marL="0" indent="0">
              <a:buNone/>
            </a:pPr>
            <a:r>
              <a:rPr lang="en-US" b="1" dirty="0" err="1"/>
              <a:t>Populasi</a:t>
            </a:r>
            <a:r>
              <a:rPr lang="en-US" b="1" dirty="0"/>
              <a:t> </a:t>
            </a:r>
          </a:p>
          <a:p>
            <a:pPr marL="0" indent="0" algn="just">
              <a:buNone/>
            </a:pPr>
            <a:r>
              <a:rPr lang="en-US" dirty="0" err="1"/>
              <a:t>Populasi</a:t>
            </a:r>
            <a:r>
              <a:rPr lang="en-US" dirty="0"/>
              <a:t> </a:t>
            </a:r>
            <a:r>
              <a:rPr lang="en-US" dirty="0" err="1"/>
              <a:t>dalam</a:t>
            </a:r>
            <a:r>
              <a:rPr lang="en-US" dirty="0"/>
              <a:t> </a:t>
            </a:r>
            <a:r>
              <a:rPr lang="en-US" dirty="0" err="1"/>
              <a:t>penelitian</a:t>
            </a:r>
            <a:r>
              <a:rPr lang="en-US" dirty="0"/>
              <a:t> </a:t>
            </a:r>
            <a:r>
              <a:rPr lang="en-US" dirty="0" err="1"/>
              <a:t>ini</a:t>
            </a:r>
            <a:r>
              <a:rPr lang="en-US" dirty="0"/>
              <a:t> </a:t>
            </a:r>
            <a:r>
              <a:rPr lang="en-US" dirty="0" err="1"/>
              <a:t>adalah</a:t>
            </a:r>
            <a:r>
              <a:rPr lang="en-US" dirty="0"/>
              <a:t> </a:t>
            </a:r>
            <a:r>
              <a:rPr lang="en-US" dirty="0" err="1"/>
              <a:t>remaja</a:t>
            </a:r>
            <a:r>
              <a:rPr lang="en-US" dirty="0"/>
              <a:t> </a:t>
            </a:r>
            <a:r>
              <a:rPr lang="en-US" dirty="0" err="1"/>
              <a:t>Desa</a:t>
            </a:r>
            <a:r>
              <a:rPr lang="en-US" dirty="0"/>
              <a:t> </a:t>
            </a:r>
            <a:r>
              <a:rPr lang="en-US" dirty="0" err="1"/>
              <a:t>Baru</a:t>
            </a:r>
            <a:r>
              <a:rPr lang="en-US" dirty="0"/>
              <a:t> </a:t>
            </a:r>
            <a:r>
              <a:rPr lang="en-US" dirty="0" err="1"/>
              <a:t>yaitu</a:t>
            </a:r>
            <a:r>
              <a:rPr lang="en-US" dirty="0"/>
              <a:t> yang </a:t>
            </a:r>
            <a:r>
              <a:rPr lang="en-US" dirty="0" err="1"/>
              <a:t>memasuki</a:t>
            </a:r>
            <a:r>
              <a:rPr lang="en-US" dirty="0"/>
              <a:t> masa </a:t>
            </a:r>
            <a:r>
              <a:rPr lang="en-US" dirty="0" err="1"/>
              <a:t>remaja</a:t>
            </a:r>
            <a:r>
              <a:rPr lang="en-US" dirty="0"/>
              <a:t> </a:t>
            </a:r>
            <a:r>
              <a:rPr lang="en-US" dirty="0" err="1"/>
              <a:t>pertengahan</a:t>
            </a:r>
            <a:r>
              <a:rPr lang="en-US" dirty="0"/>
              <a:t> (15-18 </a:t>
            </a:r>
            <a:r>
              <a:rPr lang="en-US" dirty="0" err="1"/>
              <a:t>tahun</a:t>
            </a:r>
            <a:r>
              <a:rPr lang="en-US" dirty="0"/>
              <a:t>) dan masa </a:t>
            </a:r>
            <a:r>
              <a:rPr lang="en-US" dirty="0" err="1"/>
              <a:t>remaja</a:t>
            </a:r>
            <a:r>
              <a:rPr lang="en-US" dirty="0"/>
              <a:t> </a:t>
            </a:r>
            <a:r>
              <a:rPr lang="en-US" dirty="0" err="1"/>
              <a:t>akhir</a:t>
            </a:r>
            <a:r>
              <a:rPr lang="en-US" dirty="0"/>
              <a:t> (19-22 </a:t>
            </a:r>
            <a:r>
              <a:rPr lang="en-US" dirty="0" err="1"/>
              <a:t>tahun</a:t>
            </a:r>
            <a:r>
              <a:rPr lang="en-US" dirty="0"/>
              <a:t>). </a:t>
            </a:r>
            <a:r>
              <a:rPr lang="en-US" dirty="0" err="1"/>
              <a:t>Populasi</a:t>
            </a:r>
            <a:r>
              <a:rPr lang="en-US" dirty="0"/>
              <a:t> yang </a:t>
            </a:r>
            <a:r>
              <a:rPr lang="en-US" dirty="0" err="1"/>
              <a:t>didapat</a:t>
            </a:r>
            <a:r>
              <a:rPr lang="en-US" dirty="0"/>
              <a:t> </a:t>
            </a:r>
            <a:r>
              <a:rPr lang="en-US" dirty="0" err="1"/>
              <a:t>yaitu</a:t>
            </a:r>
            <a:r>
              <a:rPr lang="en-US" dirty="0"/>
              <a:t> 394 orang.</a:t>
            </a:r>
          </a:p>
          <a:p>
            <a:pPr marL="0" indent="0" algn="just">
              <a:buNone/>
            </a:pPr>
            <a:endParaRPr lang="en-US" dirty="0"/>
          </a:p>
          <a:p>
            <a:pPr marL="0" indent="0" algn="just">
              <a:buNone/>
            </a:pPr>
            <a:r>
              <a:rPr lang="en-US" b="1" dirty="0" err="1"/>
              <a:t>Sampel</a:t>
            </a:r>
            <a:endParaRPr lang="en-US" b="1" dirty="0"/>
          </a:p>
          <a:p>
            <a:pPr marL="0" indent="0" algn="just">
              <a:buNone/>
            </a:pPr>
            <a:r>
              <a:rPr lang="en-US" dirty="0" err="1"/>
              <a:t>Penelitian</a:t>
            </a:r>
            <a:r>
              <a:rPr lang="en-US" dirty="0"/>
              <a:t> </a:t>
            </a:r>
            <a:r>
              <a:rPr lang="en-US" dirty="0" err="1"/>
              <a:t>ini</a:t>
            </a:r>
            <a:r>
              <a:rPr lang="en-US" dirty="0"/>
              <a:t> </a:t>
            </a:r>
            <a:r>
              <a:rPr lang="en-US" dirty="0" err="1"/>
              <a:t>menggunakan</a:t>
            </a:r>
            <a:r>
              <a:rPr lang="en-US" dirty="0"/>
              <a:t> </a:t>
            </a:r>
            <a:r>
              <a:rPr lang="en-US" dirty="0" err="1"/>
              <a:t>teknik</a:t>
            </a:r>
            <a:r>
              <a:rPr lang="en-US" dirty="0"/>
              <a:t> </a:t>
            </a:r>
            <a:r>
              <a:rPr lang="en-US" i="1" dirty="0"/>
              <a:t>simple random sampling </a:t>
            </a:r>
          </a:p>
          <a:p>
            <a:pPr marL="0" indent="0" algn="just">
              <a:buNone/>
            </a:pPr>
            <a:endParaRPr lang="en-US" i="1" dirty="0"/>
          </a:p>
        </p:txBody>
      </p:sp>
    </p:spTree>
    <p:extLst>
      <p:ext uri="{BB962C8B-B14F-4D97-AF65-F5344CB8AC3E}">
        <p14:creationId xmlns:p14="http://schemas.microsoft.com/office/powerpoint/2010/main" val="1180248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009EDA-F960-4B4E-A045-E106C3949D15}"/>
                  </a:ext>
                </a:extLst>
              </p:cNvPr>
              <p:cNvSpPr>
                <a:spLocks noGrp="1"/>
              </p:cNvSpPr>
              <p:nvPr>
                <p:ph idx="1"/>
              </p:nvPr>
            </p:nvSpPr>
            <p:spPr>
              <a:xfrm>
                <a:off x="838200" y="502920"/>
                <a:ext cx="10515600" cy="5674043"/>
              </a:xfrm>
            </p:spPr>
            <p:txBody>
              <a:bodyPr/>
              <a:lstStyle/>
              <a:p>
                <a:pPr marL="171450" marR="0" algn="just">
                  <a:lnSpc>
                    <a:spcPct val="150000"/>
                  </a:lnSpc>
                  <a:spcBef>
                    <a:spcPts val="0"/>
                  </a:spcBef>
                  <a:spcAft>
                    <a:spcPts val="0"/>
                  </a:spcAft>
                </a:pPr>
                <a14:m>
                  <m:oMath xmlns:m="http://schemas.openxmlformats.org/officeDocument/2006/math">
                    <m:r>
                      <a:rPr lang="en-US" i="1" baseline="-25000" smtClean="0">
                        <a:latin typeface="Cambria Math" panose="02040503050406030204" pitchFamily="18" charset="0"/>
                        <a:ea typeface="Times New Roman" panose="02020603050405020304" pitchFamily="18" charset="0"/>
                        <a:cs typeface="Times New Roman" panose="02020603050405020304" pitchFamily="18" charset="0"/>
                      </a:rPr>
                      <m:t> </m:t>
                    </m:r>
                    <m:r>
                      <a:rPr lang="en-US" i="1" baseline="-25000" smtClean="0">
                        <a:latin typeface="Cambria Math" panose="02040503050406030204" pitchFamily="18" charset="0"/>
                        <a:ea typeface="Times New Roman" panose="02020603050405020304" pitchFamily="18" charset="0"/>
                        <a:cs typeface="Times New Roman" panose="02020603050405020304" pitchFamily="18" charset="0"/>
                      </a:rPr>
                      <m:t>𝑛</m:t>
                    </m:r>
                    <m:r>
                      <a:rPr lang="en-US" i="1" baseline="-25000"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fPr>
                      <m:num>
                        <m:r>
                          <a:rPr lang="en-US" i="1" baseline="-25000">
                            <a:latin typeface="Cambria Math" panose="02040503050406030204" pitchFamily="18" charset="0"/>
                            <a:ea typeface="Times New Roman" panose="02020603050405020304" pitchFamily="18" charset="0"/>
                            <a:cs typeface="Times New Roman" panose="02020603050405020304" pitchFamily="18" charset="0"/>
                          </a:rPr>
                          <m:t>𝑁</m:t>
                        </m:r>
                      </m:num>
                      <m:den>
                        <m:r>
                          <a:rPr lang="en-US" i="1" baseline="-25000">
                            <a:latin typeface="Cambria Math" panose="02040503050406030204" pitchFamily="18" charset="0"/>
                            <a:ea typeface="Times New Roman" panose="02020603050405020304" pitchFamily="18" charset="0"/>
                            <a:cs typeface="Times New Roman" panose="02020603050405020304" pitchFamily="18" charset="0"/>
                          </a:rPr>
                          <m:t>1+</m:t>
                        </m:r>
                        <m:r>
                          <a:rPr lang="en-US" i="1" baseline="-25000">
                            <a:latin typeface="Cambria Math" panose="02040503050406030204" pitchFamily="18" charset="0"/>
                            <a:ea typeface="Times New Roman" panose="02020603050405020304" pitchFamily="18" charset="0"/>
                            <a:cs typeface="Times New Roman" panose="02020603050405020304" pitchFamily="18" charset="0"/>
                          </a:rPr>
                          <m:t>𝑁</m:t>
                        </m:r>
                        <m:d>
                          <m:d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sSupPr>
                              <m:e>
                                <m:r>
                                  <a:rPr lang="en-US" i="1" baseline="-25000">
                                    <a:latin typeface="Cambria Math" panose="02040503050406030204" pitchFamily="18" charset="0"/>
                                    <a:ea typeface="Times New Roman" panose="02020603050405020304" pitchFamily="18" charset="0"/>
                                    <a:cs typeface="Times New Roman" panose="02020603050405020304" pitchFamily="18" charset="0"/>
                                  </a:rPr>
                                  <m:t>𝑑</m:t>
                                </m:r>
                              </m:e>
                              <m:sup>
                                <m:r>
                                  <a:rPr lang="en-US" i="1" baseline="-25000">
                                    <a:latin typeface="Cambria Math" panose="02040503050406030204" pitchFamily="18" charset="0"/>
                                    <a:ea typeface="Times New Roman" panose="02020603050405020304" pitchFamily="18" charset="0"/>
                                    <a:cs typeface="Times New Roman" panose="02020603050405020304" pitchFamily="18" charset="0"/>
                                  </a:rPr>
                                  <m:t>2</m:t>
                                </m:r>
                              </m:sup>
                            </m:sSup>
                          </m:e>
                        </m:d>
                      </m:den>
                    </m:f>
                  </m:oMath>
                </a14:m>
                <a:endParaRPr lang="en-US" dirty="0"/>
              </a:p>
              <a:p>
                <a:pPr indent="342900" algn="just">
                  <a:lnSpc>
                    <a:spcPct val="150000"/>
                  </a:lnSpc>
                  <a:spcAft>
                    <a:spcPts val="0"/>
                  </a:spcAft>
                </a:pPr>
                <a14:m>
                  <m:oMath xmlns:m="http://schemas.openxmlformats.org/officeDocument/2006/math">
                    <m:r>
                      <a:rPr lang="en-US" i="1" baseline="-25000">
                        <a:latin typeface="Cambria Math" panose="02040503050406030204" pitchFamily="18" charset="0"/>
                        <a:ea typeface="Times New Roman" panose="02020603050405020304" pitchFamily="18" charset="0"/>
                        <a:cs typeface="Times New Roman" panose="02020603050405020304" pitchFamily="18" charset="0"/>
                      </a:rPr>
                      <m:t>𝑛</m:t>
                    </m:r>
                    <m:r>
                      <a:rPr lang="en-US" i="1" baseline="-25000">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fPr>
                      <m:num>
                        <m:r>
                          <a:rPr lang="en-US" i="1" baseline="-25000">
                            <a:latin typeface="Cambria Math" panose="02040503050406030204" pitchFamily="18" charset="0"/>
                            <a:ea typeface="Times New Roman" panose="02020603050405020304" pitchFamily="18" charset="0"/>
                            <a:cs typeface="Times New Roman" panose="02020603050405020304" pitchFamily="18" charset="0"/>
                          </a:rPr>
                          <m:t>394</m:t>
                        </m:r>
                      </m:num>
                      <m:den>
                        <m:r>
                          <a:rPr lang="en-US" i="1" baseline="-25000">
                            <a:latin typeface="Cambria Math" panose="02040503050406030204" pitchFamily="18" charset="0"/>
                            <a:ea typeface="Times New Roman" panose="02020603050405020304" pitchFamily="18" charset="0"/>
                            <a:cs typeface="Times New Roman" panose="02020603050405020304" pitchFamily="18" charset="0"/>
                          </a:rPr>
                          <m:t>1+394 </m:t>
                        </m:r>
                        <m:d>
                          <m:d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sSupPr>
                              <m:e>
                                <m:r>
                                  <a:rPr lang="en-US" i="1" baseline="-25000">
                                    <a:latin typeface="Cambria Math" panose="02040503050406030204" pitchFamily="18" charset="0"/>
                                    <a:ea typeface="Times New Roman" panose="02020603050405020304" pitchFamily="18" charset="0"/>
                                    <a:cs typeface="Times New Roman" panose="02020603050405020304" pitchFamily="18" charset="0"/>
                                  </a:rPr>
                                  <m:t>0,10</m:t>
                                </m:r>
                              </m:e>
                              <m:sup>
                                <m:r>
                                  <a:rPr lang="en-US" i="1" baseline="-25000">
                                    <a:latin typeface="Cambria Math" panose="02040503050406030204" pitchFamily="18" charset="0"/>
                                    <a:ea typeface="Times New Roman" panose="02020603050405020304" pitchFamily="18" charset="0"/>
                                    <a:cs typeface="Times New Roman" panose="02020603050405020304" pitchFamily="18" charset="0"/>
                                  </a:rPr>
                                  <m:t>2</m:t>
                                </m:r>
                              </m:sup>
                            </m:sSup>
                          </m:e>
                        </m:d>
                      </m:den>
                    </m:f>
                  </m:oMath>
                </a14:m>
                <a:r>
                  <a:rPr lang="en-US" baseline="-25000" dirty="0">
                    <a:latin typeface="Times New Roman" panose="02020603050405020304" pitchFamily="18" charset="0"/>
                    <a:ea typeface="Times New Roman" panose="02020603050405020304" pitchFamily="18" charset="0"/>
                  </a:rPr>
                  <a:t>		</a:t>
                </a:r>
                <a14:m>
                  <m:oMath xmlns:m="http://schemas.openxmlformats.org/officeDocument/2006/math">
                    <m:r>
                      <a:rPr lang="id-ID" i="1" baseline="-25000">
                        <a:latin typeface="Cambria Math" panose="02040503050406030204" pitchFamily="18" charset="0"/>
                        <a:ea typeface="Times New Roman" panose="02020603050405020304" pitchFamily="18" charset="0"/>
                        <a:cs typeface="Times New Roman" panose="02020603050405020304" pitchFamily="18" charset="0"/>
                      </a:rPr>
                      <m:t>𝑛</m:t>
                    </m:r>
                    <m:r>
                      <a:rPr lang="id-ID" baseline="-25000">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fPr>
                      <m:num>
                        <m:r>
                          <a:rPr lang="id-ID" baseline="-25000">
                            <a:latin typeface="Cambria Math" panose="02040503050406030204" pitchFamily="18" charset="0"/>
                            <a:ea typeface="Times New Roman" panose="02020603050405020304" pitchFamily="18" charset="0"/>
                            <a:cs typeface="Times New Roman" panose="02020603050405020304" pitchFamily="18" charset="0"/>
                          </a:rPr>
                          <m:t>394</m:t>
                        </m:r>
                      </m:num>
                      <m:den>
                        <m:r>
                          <a:rPr lang="id-ID" baseline="-25000">
                            <a:latin typeface="Cambria Math" panose="02040503050406030204" pitchFamily="18" charset="0"/>
                            <a:ea typeface="Times New Roman" panose="02020603050405020304" pitchFamily="18" charset="0"/>
                            <a:cs typeface="Times New Roman" panose="02020603050405020304" pitchFamily="18" charset="0"/>
                          </a:rPr>
                          <m:t>1+394 </m:t>
                        </m:r>
                        <m:d>
                          <m:d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dPr>
                          <m:e>
                            <m:r>
                              <a:rPr lang="id-ID" baseline="-25000">
                                <a:latin typeface="Cambria Math" panose="02040503050406030204" pitchFamily="18" charset="0"/>
                                <a:ea typeface="Times New Roman" panose="02020603050405020304" pitchFamily="18" charset="0"/>
                                <a:cs typeface="Times New Roman" panose="02020603050405020304" pitchFamily="18" charset="0"/>
                              </a:rPr>
                              <m:t>0,01</m:t>
                            </m:r>
                          </m:e>
                        </m:d>
                      </m:den>
                    </m:f>
                  </m:oMath>
                </a14:m>
                <a:endParaRPr lang="en-US" dirty="0"/>
              </a:p>
              <a:p>
                <a:pPr marL="342900" marR="0" algn="just">
                  <a:lnSpc>
                    <a:spcPct val="150000"/>
                  </a:lnSpc>
                  <a:spcBef>
                    <a:spcPts val="0"/>
                  </a:spcBef>
                  <a:spcAft>
                    <a:spcPts val="0"/>
                  </a:spcAft>
                </a:pPr>
                <a14:m>
                  <m:oMath xmlns:m="http://schemas.openxmlformats.org/officeDocument/2006/math">
                    <m:r>
                      <a:rPr lang="en-US" i="1" baseline="-25000">
                        <a:latin typeface="Cambria Math" panose="02040503050406030204" pitchFamily="18" charset="0"/>
                        <a:ea typeface="Times New Roman" panose="02020603050405020304" pitchFamily="18" charset="0"/>
                        <a:cs typeface="Times New Roman" panose="02020603050405020304" pitchFamily="18" charset="0"/>
                      </a:rPr>
                      <m:t>𝑛</m:t>
                    </m:r>
                    <m:r>
                      <a:rPr lang="en-US" i="1" baseline="-25000">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fPr>
                      <m:num>
                        <m:r>
                          <a:rPr lang="en-US" b="0" i="1" baseline="-25000" smtClean="0">
                            <a:latin typeface="Cambria Math" panose="02040503050406030204" pitchFamily="18" charset="0"/>
                            <a:ea typeface="Times New Roman" panose="02020603050405020304" pitchFamily="18" charset="0"/>
                            <a:cs typeface="Times New Roman" panose="02020603050405020304" pitchFamily="18" charset="0"/>
                          </a:rPr>
                          <m:t>3</m:t>
                        </m:r>
                        <m:r>
                          <a:rPr lang="en-US" i="1" baseline="-25000">
                            <a:latin typeface="Cambria Math" panose="02040503050406030204" pitchFamily="18" charset="0"/>
                            <a:ea typeface="Times New Roman" panose="02020603050405020304" pitchFamily="18" charset="0"/>
                            <a:cs typeface="Times New Roman" panose="02020603050405020304" pitchFamily="18" charset="0"/>
                          </a:rPr>
                          <m:t>94</m:t>
                        </m:r>
                      </m:num>
                      <m:den>
                        <m:r>
                          <a:rPr lang="en-US" i="1" baseline="-25000">
                            <a:latin typeface="Cambria Math" panose="02040503050406030204" pitchFamily="18" charset="0"/>
                            <a:ea typeface="Times New Roman" panose="02020603050405020304" pitchFamily="18" charset="0"/>
                            <a:cs typeface="Times New Roman" panose="02020603050405020304" pitchFamily="18" charset="0"/>
                          </a:rPr>
                          <m:t>1+</m:t>
                        </m:r>
                        <m:r>
                          <a:rPr lang="en-US" b="0" i="1" baseline="-25000" smtClean="0">
                            <a:latin typeface="Cambria Math" panose="02040503050406030204" pitchFamily="18" charset="0"/>
                            <a:ea typeface="Times New Roman" panose="02020603050405020304" pitchFamily="18" charset="0"/>
                            <a:cs typeface="Times New Roman" panose="02020603050405020304" pitchFamily="18" charset="0"/>
                          </a:rPr>
                          <m:t>3</m:t>
                        </m:r>
                        <m:r>
                          <a:rPr lang="en-US" i="1" baseline="-25000">
                            <a:latin typeface="Cambria Math" panose="02040503050406030204" pitchFamily="18" charset="0"/>
                            <a:ea typeface="Times New Roman" panose="02020603050405020304" pitchFamily="18" charset="0"/>
                            <a:cs typeface="Times New Roman" panose="02020603050405020304" pitchFamily="18" charset="0"/>
                          </a:rPr>
                          <m:t>,94</m:t>
                        </m:r>
                      </m:den>
                    </m:f>
                  </m:oMath>
                </a14:m>
                <a:endParaRPr lang="en-US" dirty="0"/>
              </a:p>
              <a:p>
                <a:pPr algn="just">
                  <a:lnSpc>
                    <a:spcPct val="150000"/>
                  </a:lnSpc>
                  <a:spcAft>
                    <a:spcPts val="0"/>
                  </a:spcAft>
                </a:pPr>
                <a:r>
                  <a:rPr lang="en-US" baseline="-25000" dirty="0">
                    <a:latin typeface="Times New Roman" panose="02020603050405020304" pitchFamily="18" charset="0"/>
                    <a:ea typeface="Times New Roman" panose="02020603050405020304" pitchFamily="18" charset="0"/>
                  </a:rPr>
                  <a:t> </a:t>
                </a:r>
                <a:endParaRPr lang="en-US" dirty="0"/>
              </a:p>
              <a:p>
                <a:pPr marL="342900" marR="0" algn="just">
                  <a:lnSpc>
                    <a:spcPct val="150000"/>
                  </a:lnSpc>
                  <a:spcBef>
                    <a:spcPts val="0"/>
                  </a:spcBef>
                  <a:spcAft>
                    <a:spcPts val="0"/>
                  </a:spcAft>
                </a:pPr>
                <a14:m>
                  <m:oMath xmlns:m="http://schemas.openxmlformats.org/officeDocument/2006/math">
                    <m:r>
                      <a:rPr lang="en-US" i="1" baseline="-25000">
                        <a:latin typeface="Cambria Math" panose="02040503050406030204" pitchFamily="18" charset="0"/>
                        <a:ea typeface="Times New Roman" panose="02020603050405020304" pitchFamily="18" charset="0"/>
                        <a:cs typeface="Times New Roman" panose="02020603050405020304" pitchFamily="18" charset="0"/>
                      </a:rPr>
                      <m:t>𝑛</m:t>
                    </m:r>
                    <m:r>
                      <a:rPr lang="en-US" i="1" baseline="-25000">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baseline="-25000">
                            <a:latin typeface="Cambria Math" panose="02040503050406030204" pitchFamily="18" charset="0"/>
                            <a:ea typeface="Times New Roman" panose="02020603050405020304" pitchFamily="18" charset="0"/>
                            <a:cs typeface="Times New Roman" panose="02020603050405020304" pitchFamily="18" charset="0"/>
                          </a:rPr>
                        </m:ctrlPr>
                      </m:fPr>
                      <m:num>
                        <m:r>
                          <a:rPr lang="en-US" i="1" baseline="-25000">
                            <a:latin typeface="Cambria Math" panose="02040503050406030204" pitchFamily="18" charset="0"/>
                            <a:ea typeface="Times New Roman" panose="02020603050405020304" pitchFamily="18" charset="0"/>
                            <a:cs typeface="Times New Roman" panose="02020603050405020304" pitchFamily="18" charset="0"/>
                          </a:rPr>
                          <m:t>394</m:t>
                        </m:r>
                      </m:num>
                      <m:den>
                        <m:r>
                          <a:rPr lang="en-US" i="1" baseline="-25000">
                            <a:latin typeface="Cambria Math" panose="02040503050406030204" pitchFamily="18" charset="0"/>
                            <a:ea typeface="Times New Roman" panose="02020603050405020304" pitchFamily="18" charset="0"/>
                            <a:cs typeface="Times New Roman" panose="02020603050405020304" pitchFamily="18" charset="0"/>
                          </a:rPr>
                          <m:t>4,94</m:t>
                        </m:r>
                      </m:den>
                    </m:f>
                    <m:r>
                      <a:rPr lang="en-US" i="1" baseline="-25000">
                        <a:latin typeface="Cambria Math" panose="02040503050406030204" pitchFamily="18" charset="0"/>
                        <a:ea typeface="Times New Roman" panose="02020603050405020304" pitchFamily="18" charset="0"/>
                        <a:cs typeface="Times New Roman" panose="02020603050405020304" pitchFamily="18" charset="0"/>
                      </a:rPr>
                      <m:t>    </m:t>
                    </m:r>
                    <m:r>
                      <a:rPr lang="en-US" i="1" baseline="-25000">
                        <a:latin typeface="Cambria Math" panose="02040503050406030204" pitchFamily="18" charset="0"/>
                        <a:ea typeface="Times New Roman" panose="02020603050405020304" pitchFamily="18" charset="0"/>
                        <a:cs typeface="Times New Roman" panose="02020603050405020304" pitchFamily="18" charset="0"/>
                      </a:rPr>
                      <m:t>𝑛</m:t>
                    </m:r>
                    <m:r>
                      <a:rPr lang="en-US" i="1" baseline="-25000">
                        <a:latin typeface="Cambria Math" panose="02040503050406030204" pitchFamily="18" charset="0"/>
                        <a:ea typeface="Times New Roman" panose="02020603050405020304" pitchFamily="18" charset="0"/>
                        <a:cs typeface="Times New Roman" panose="02020603050405020304" pitchFamily="18" charset="0"/>
                      </a:rPr>
                      <m:t>= </m:t>
                    </m:r>
                  </m:oMath>
                </a14:m>
                <a:r>
                  <a:rPr lang="en-US" baseline="-25000" dirty="0">
                    <a:latin typeface="Times New Roman" panose="02020603050405020304" pitchFamily="18" charset="0"/>
                    <a:ea typeface="Times New Roman" panose="02020603050405020304" pitchFamily="18" charset="0"/>
                  </a:rPr>
                  <a:t>80 orang</a:t>
                </a:r>
                <a:endParaRPr lang="en-US" dirty="0"/>
              </a:p>
            </p:txBody>
          </p:sp>
        </mc:Choice>
        <mc:Fallback xmlns="">
          <p:sp>
            <p:nvSpPr>
              <p:cNvPr id="3" name="Content Placeholder 2">
                <a:extLst>
                  <a:ext uri="{FF2B5EF4-FFF2-40B4-BE49-F238E27FC236}">
                    <a16:creationId xmlns:a16="http://schemas.microsoft.com/office/drawing/2014/main" id="{38009EDA-F960-4B4E-A045-E106C3949D15}"/>
                  </a:ext>
                </a:extLst>
              </p:cNvPr>
              <p:cNvSpPr>
                <a:spLocks noGrp="1" noRot="1" noChangeAspect="1" noMove="1" noResize="1" noEditPoints="1" noAdjustHandles="1" noChangeArrowheads="1" noChangeShapeType="1" noTextEdit="1"/>
              </p:cNvSpPr>
              <p:nvPr>
                <p:ph idx="1"/>
              </p:nvPr>
            </p:nvSpPr>
            <p:spPr>
              <a:xfrm>
                <a:off x="838200" y="502920"/>
                <a:ext cx="10515600" cy="5674043"/>
              </a:xfrm>
              <a:blipFill>
                <a:blip r:embed="rId2"/>
                <a:stretch>
                  <a:fillRect l="-1043"/>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69720E3F-4D81-44D3-8048-3AC7E949CD5C}"/>
              </a:ext>
            </a:extLst>
          </p:cNvPr>
          <p:cNvSpPr/>
          <p:nvPr/>
        </p:nvSpPr>
        <p:spPr>
          <a:xfrm>
            <a:off x="4396740" y="3429000"/>
            <a:ext cx="6957060" cy="1889620"/>
          </a:xfrm>
          <a:prstGeom prst="rect">
            <a:avLst/>
          </a:prstGeom>
        </p:spPr>
        <p:txBody>
          <a:bodyPr wrap="square">
            <a:spAutoFit/>
          </a:bodyPr>
          <a:lstStyle/>
          <a:p>
            <a:pPr marL="685800" marR="0" indent="-57150" algn="just">
              <a:lnSpc>
                <a:spcPct val="150000"/>
              </a:lnSpc>
              <a:spcBef>
                <a:spcPts val="0"/>
              </a:spcBef>
              <a:spcAft>
                <a:spcPts val="0"/>
              </a:spcAft>
              <a:tabLst>
                <a:tab pos="285750" algn="l"/>
                <a:tab pos="685800" algn="l"/>
              </a:tabLst>
            </a:pP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Keterangan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628650" marR="0" algn="just">
              <a:lnSpc>
                <a:spcPct val="150000"/>
              </a:lnSpc>
              <a:spcBef>
                <a:spcPts val="0"/>
              </a:spcBef>
              <a:spcAft>
                <a:spcPts val="0"/>
              </a:spcAft>
              <a:tabLst>
                <a:tab pos="6858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Jumlah</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Sampel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628650" marR="0" algn="just">
              <a:lnSpc>
                <a:spcPct val="150000"/>
              </a:lnSpc>
              <a:spcBef>
                <a:spcPts val="0"/>
              </a:spcBef>
              <a:spcAft>
                <a:spcPts val="0"/>
              </a:spcAft>
              <a:tabLst>
                <a:tab pos="6858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Jumlah</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Populasi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628650" marR="0" algn="just">
              <a:lnSpc>
                <a:spcPct val="150000"/>
              </a:lnSpc>
              <a:spcBef>
                <a:spcPts val="0"/>
              </a:spcBef>
              <a:spcAft>
                <a:spcPts val="0"/>
              </a:spcAft>
              <a:tabLst>
                <a:tab pos="6858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 Tingkat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Signifikansi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10% (0,10)</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163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21F7-77BC-4216-8AB8-B3B1BA6B6731}"/>
              </a:ext>
            </a:extLst>
          </p:cNvPr>
          <p:cNvSpPr>
            <a:spLocks noGrp="1"/>
          </p:cNvSpPr>
          <p:nvPr>
            <p:ph type="title"/>
          </p:nvPr>
        </p:nvSpPr>
        <p:spPr/>
        <p:txBody>
          <a:bodyPr>
            <a:normAutofit fontScale="90000"/>
          </a:bodyPr>
          <a:lstStyle/>
          <a:p>
            <a:pPr marL="57150" marR="0" indent="400050">
              <a:lnSpc>
                <a:spcPct val="200000"/>
              </a:lnSpc>
              <a:spcBef>
                <a:spcPts val="0"/>
              </a:spcBef>
              <a:spcAft>
                <a:spcPts val="800"/>
              </a:spcAft>
            </a:pPr>
            <a:r>
              <a:rPr lang="en-US" sz="2700" b="1" dirty="0">
                <a:latin typeface="Arial" panose="020B0604020202020204" pitchFamily="34" charset="0"/>
                <a:ea typeface="Calibri" panose="020F0502020204030204" pitchFamily="34" charset="0"/>
                <a:cs typeface="Times New Roman" panose="02020603050405020304" pitchFamily="18" charset="0"/>
              </a:rPr>
              <a:t>D. </a:t>
            </a:r>
            <a:r>
              <a:rPr lang="en-US" sz="2700" b="1" dirty="0" err="1">
                <a:latin typeface="Arial" panose="020B0604020202020204" pitchFamily="34" charset="0"/>
                <a:ea typeface="Calibri" panose="020F0502020204030204" pitchFamily="34" charset="0"/>
                <a:cs typeface="Times New Roman" panose="02020603050405020304" pitchFamily="18" charset="0"/>
              </a:rPr>
              <a:t>Metode</a:t>
            </a:r>
            <a:r>
              <a:rPr lang="en-US" sz="2700" b="1" dirty="0">
                <a:latin typeface="Arial" panose="020B0604020202020204" pitchFamily="34" charset="0"/>
                <a:ea typeface="Calibri" panose="020F0502020204030204" pitchFamily="34" charset="0"/>
                <a:cs typeface="Times New Roman" panose="02020603050405020304" pitchFamily="18" charset="0"/>
              </a:rPr>
              <a:t> </a:t>
            </a:r>
            <a:r>
              <a:rPr lang="en-US" sz="2700" b="1" dirty="0" err="1">
                <a:latin typeface="Arial" panose="020B0604020202020204" pitchFamily="34" charset="0"/>
                <a:ea typeface="Calibri" panose="020F0502020204030204" pitchFamily="34" charset="0"/>
                <a:cs typeface="Times New Roman" panose="02020603050405020304" pitchFamily="18" charset="0"/>
              </a:rPr>
              <a:t>Pengumpulan</a:t>
            </a:r>
            <a:r>
              <a:rPr lang="en-US" sz="2700" b="1" dirty="0">
                <a:latin typeface="Arial" panose="020B0604020202020204" pitchFamily="34" charset="0"/>
                <a:ea typeface="Calibri" panose="020F0502020204030204" pitchFamily="34" charset="0"/>
                <a:cs typeface="Times New Roman" panose="02020603050405020304" pitchFamily="18" charset="0"/>
              </a:rPr>
              <a:t> Data</a:t>
            </a:r>
            <a:br>
              <a:rPr lang="en-US" sz="4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1179B7C-553F-4864-BDEF-CE7216180AAC}"/>
              </a:ext>
            </a:extLst>
          </p:cNvPr>
          <p:cNvSpPr>
            <a:spLocks noGrp="1"/>
          </p:cNvSpPr>
          <p:nvPr>
            <p:ph idx="1"/>
          </p:nvPr>
        </p:nvSpPr>
        <p:spPr>
          <a:xfrm>
            <a:off x="838200" y="1188720"/>
            <a:ext cx="10515600" cy="4988243"/>
          </a:xfrm>
        </p:spPr>
        <p:txBody>
          <a:bodyPr/>
          <a:lstStyle/>
          <a:p>
            <a:pPr marL="0" indent="0">
              <a:buNone/>
            </a:pPr>
            <a:r>
              <a:rPr lang="en-US" b="1" dirty="0" err="1"/>
              <a:t>Jenis</a:t>
            </a:r>
            <a:r>
              <a:rPr lang="en-US" b="1" dirty="0"/>
              <a:t> Dan </a:t>
            </a:r>
            <a:r>
              <a:rPr lang="en-US" b="1" dirty="0" err="1"/>
              <a:t>Sumber</a:t>
            </a:r>
            <a:r>
              <a:rPr lang="en-US" b="1" dirty="0"/>
              <a:t> Data </a:t>
            </a:r>
            <a:endParaRPr lang="en-US" dirty="0"/>
          </a:p>
          <a:p>
            <a:pPr marL="0" indent="0">
              <a:buNone/>
            </a:pPr>
            <a:endParaRPr lang="en-US" dirty="0"/>
          </a:p>
          <a:p>
            <a:r>
              <a:rPr lang="en-US" dirty="0"/>
              <a:t> Data Primer </a:t>
            </a:r>
          </a:p>
          <a:p>
            <a:r>
              <a:rPr lang="en-US" dirty="0"/>
              <a:t> Data </a:t>
            </a:r>
            <a:r>
              <a:rPr lang="en-US" dirty="0" err="1"/>
              <a:t>Sekunder</a:t>
            </a:r>
            <a:endParaRPr lang="en-US" dirty="0"/>
          </a:p>
        </p:txBody>
      </p:sp>
    </p:spTree>
    <p:extLst>
      <p:ext uri="{BB962C8B-B14F-4D97-AF65-F5344CB8AC3E}">
        <p14:creationId xmlns:p14="http://schemas.microsoft.com/office/powerpoint/2010/main" val="161394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592E6-9E74-4654-A28D-88003D587EFE}"/>
              </a:ext>
            </a:extLst>
          </p:cNvPr>
          <p:cNvSpPr>
            <a:spLocks noGrp="1"/>
          </p:cNvSpPr>
          <p:nvPr>
            <p:ph idx="1"/>
          </p:nvPr>
        </p:nvSpPr>
        <p:spPr>
          <a:xfrm>
            <a:off x="838200" y="891540"/>
            <a:ext cx="10515600" cy="5285423"/>
          </a:xfrm>
        </p:spPr>
        <p:txBody>
          <a:bodyPr/>
          <a:lstStyle/>
          <a:p>
            <a:pPr marL="0" indent="0" algn="just">
              <a:buNone/>
            </a:pPr>
            <a:r>
              <a:rPr lang="en-US" dirty="0" err="1">
                <a:latin typeface="Arial" panose="020B0604020202020204" pitchFamily="34" charset="0"/>
                <a:ea typeface="Calibri" panose="020F0502020204030204" pitchFamily="34" charset="0"/>
              </a:rPr>
              <a:t>Semenjak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terjadinya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perubahan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fisiologis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kondisi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emosi-sosial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mengalami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perubahan</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drastis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Agustiani</a:t>
            </a:r>
            <a:r>
              <a:rPr lang="en-US" dirty="0">
                <a:latin typeface="Arial" panose="020B0604020202020204" pitchFamily="34" charset="0"/>
                <a:ea typeface="Calibri" panose="020F0502020204030204" pitchFamily="34" charset="0"/>
              </a:rPr>
              <a:t>, 2009). Pada masa </a:t>
            </a:r>
            <a:r>
              <a:rPr lang="en-US" dirty="0" err="1">
                <a:latin typeface="Arial" panose="020B0604020202020204" pitchFamily="34" charset="0"/>
                <a:ea typeface="Calibri" panose="020F0502020204030204" pitchFamily="34" charset="0"/>
              </a:rPr>
              <a:t>ini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kemungkinan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melakukan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perilaku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menyimpang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sangatlah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besar</a:t>
            </a:r>
            <a:r>
              <a:rPr lang="en-US" dirty="0">
                <a:latin typeface="Arial" panose="020B0604020202020204" pitchFamily="34" charset="0"/>
                <a:ea typeface="Calibri" panose="020F0502020204030204" pitchFamily="34" charset="0"/>
              </a:rPr>
              <a:t>. Salah </a:t>
            </a:r>
            <a:r>
              <a:rPr lang="en-US" dirty="0" err="1">
                <a:latin typeface="Arial" panose="020B0604020202020204" pitchFamily="34" charset="0"/>
                <a:ea typeface="Calibri" panose="020F0502020204030204" pitchFamily="34" charset="0"/>
              </a:rPr>
              <a:t>satunya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adalah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perilaku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mengonsumsi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karena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bagi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sebagian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mengonsumsi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adalah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hal</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lumrah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baik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itu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meningkatkan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kesan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keren</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terlihat</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seperti</a:t>
            </a:r>
            <a:r>
              <a:rPr lang="en-US" dirty="0">
                <a:latin typeface="Arial" panose="020B0604020202020204" pitchFamily="34" charset="0"/>
                <a:ea typeface="Calibri" panose="020F0502020204030204" pitchFamily="34" charset="0"/>
              </a:rPr>
              <a:t> </a:t>
            </a:r>
            <a:r>
              <a:rPr lang="en-US" i="1" dirty="0">
                <a:latin typeface="Arial" panose="020B0604020202020204" pitchFamily="34" charset="0"/>
                <a:ea typeface="Calibri" panose="020F0502020204030204" pitchFamily="34" charset="0"/>
              </a:rPr>
              <a:t>macho</a:t>
            </a:r>
            <a:r>
              <a:rPr lang="en-US" dirty="0">
                <a:latin typeface="Arial" panose="020B0604020202020204" pitchFamily="34" charset="0"/>
                <a:ea typeface="Calibri" panose="020F0502020204030204" pitchFamily="34" charset="0"/>
              </a:rPr>
              <a:t>.</a:t>
            </a:r>
          </a:p>
          <a:p>
            <a:pPr marL="0" indent="0" algn="just">
              <a:buNone/>
            </a:pPr>
            <a:endParaRPr lang="en-US" dirty="0">
              <a:latin typeface="Arial" panose="020B0604020202020204" pitchFamily="34" charset="0"/>
            </a:endParaRPr>
          </a:p>
          <a:p>
            <a:pPr marL="0" indent="0" algn="just">
              <a:buNone/>
            </a:pPr>
            <a:r>
              <a:rPr lang="en-US" i="1" dirty="0">
                <a:latin typeface="Arial" panose="020B0604020202020204" pitchFamily="34" charset="0"/>
                <a:ea typeface="Calibri" panose="020F0502020204030204" pitchFamily="34" charset="0"/>
              </a:rPr>
              <a:t>World Health Organization</a:t>
            </a:r>
            <a:r>
              <a:rPr lang="en-US" dirty="0">
                <a:latin typeface="Arial" panose="020B0604020202020204" pitchFamily="34" charset="0"/>
                <a:ea typeface="Calibri" panose="020F0502020204030204" pitchFamily="34" charset="0"/>
              </a:rPr>
              <a:t> (WHO) </a:t>
            </a:r>
            <a:r>
              <a:rPr lang="en-US" dirty="0" err="1">
                <a:latin typeface="Arial" panose="020B0604020202020204" pitchFamily="34" charset="0"/>
                <a:ea typeface="Calibri" panose="020F0502020204030204" pitchFamily="34" charset="0"/>
              </a:rPr>
              <a:t>mengeluarkan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laporan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terbaru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tentang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jumlah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kematian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didunia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akibat</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minuman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beralkohol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yaitu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sepanjang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tahun</a:t>
            </a:r>
            <a:r>
              <a:rPr lang="en-US" dirty="0">
                <a:latin typeface="Arial" panose="020B0604020202020204" pitchFamily="34" charset="0"/>
                <a:ea typeface="Calibri" panose="020F0502020204030204" pitchFamily="34" charset="0"/>
              </a:rPr>
              <a:t> 2014 </a:t>
            </a:r>
            <a:r>
              <a:rPr lang="en-US" dirty="0" err="1">
                <a:latin typeface="Arial" panose="020B0604020202020204" pitchFamily="34" charset="0"/>
                <a:ea typeface="Calibri" panose="020F0502020204030204" pitchFamily="34" charset="0"/>
              </a:rPr>
              <a:t>tercatat</a:t>
            </a:r>
            <a:r>
              <a:rPr lang="en-US" dirty="0">
                <a:latin typeface="Arial" panose="020B0604020202020204" pitchFamily="34" charset="0"/>
                <a:ea typeface="Calibri" panose="020F0502020204030204" pitchFamily="34" charset="0"/>
              </a:rPr>
              <a:t> 775 </a:t>
            </a:r>
            <a:r>
              <a:rPr lang="en-US" dirty="0" err="1">
                <a:latin typeface="Arial" panose="020B0604020202020204" pitchFamily="34" charset="0"/>
                <a:ea typeface="Calibri" panose="020F0502020204030204" pitchFamily="34" charset="0"/>
              </a:rPr>
              <a:t>ribu</a:t>
            </a:r>
            <a:r>
              <a:rPr lang="en-US" dirty="0">
                <a:latin typeface="Arial" panose="020B0604020202020204" pitchFamily="34" charset="0"/>
                <a:ea typeface="Calibri" panose="020F0502020204030204" pitchFamily="34" charset="0"/>
              </a:rPr>
              <a:t> orang. </a:t>
            </a:r>
            <a:endParaRPr lang="en-US" dirty="0"/>
          </a:p>
        </p:txBody>
      </p:sp>
    </p:spTree>
    <p:extLst>
      <p:ext uri="{BB962C8B-B14F-4D97-AF65-F5344CB8AC3E}">
        <p14:creationId xmlns:p14="http://schemas.microsoft.com/office/powerpoint/2010/main" val="630887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287B-7676-424E-A019-17816F3989FB}"/>
              </a:ext>
            </a:extLst>
          </p:cNvPr>
          <p:cNvSpPr>
            <a:spLocks noGrp="1"/>
          </p:cNvSpPr>
          <p:nvPr>
            <p:ph type="title"/>
          </p:nvPr>
        </p:nvSpPr>
        <p:spPr/>
        <p:txBody>
          <a:bodyPr/>
          <a:lstStyle/>
          <a:p>
            <a:r>
              <a:rPr lang="en-US" b="1" dirty="0" err="1">
                <a:latin typeface="Arial" panose="020B0604020202020204" pitchFamily="34" charset="0"/>
                <a:ea typeface="Calibri" panose="020F0502020204030204" pitchFamily="34" charset="0"/>
              </a:rPr>
              <a:t>Instrumen</a:t>
            </a:r>
            <a:r>
              <a:rPr lang="en-US" b="1" dirty="0">
                <a:latin typeface="Arial" panose="020B0604020202020204" pitchFamily="34" charset="0"/>
                <a:ea typeface="Calibri" panose="020F0502020204030204" pitchFamily="34" charset="0"/>
              </a:rPr>
              <a:t> </a:t>
            </a:r>
            <a:r>
              <a:rPr lang="en-US" b="1" dirty="0" err="1">
                <a:latin typeface="Arial" panose="020B0604020202020204" pitchFamily="34" charset="0"/>
                <a:ea typeface="Calibri" panose="020F0502020204030204" pitchFamily="34" charset="0"/>
              </a:rPr>
              <a:t>pengumpulan</a:t>
            </a:r>
            <a:r>
              <a:rPr lang="en-US" b="1" dirty="0">
                <a:latin typeface="Arial" panose="020B0604020202020204" pitchFamily="34" charset="0"/>
                <a:ea typeface="Calibri" panose="020F0502020204030204" pitchFamily="34" charset="0"/>
              </a:rPr>
              <a:t> data </a:t>
            </a:r>
            <a:endParaRPr lang="en-US" dirty="0"/>
          </a:p>
        </p:txBody>
      </p:sp>
      <p:sp>
        <p:nvSpPr>
          <p:cNvPr id="3" name="Content Placeholder 2">
            <a:extLst>
              <a:ext uri="{FF2B5EF4-FFF2-40B4-BE49-F238E27FC236}">
                <a16:creationId xmlns:a16="http://schemas.microsoft.com/office/drawing/2014/main" id="{8860C722-7B8F-48E3-8EBC-3902910F3431}"/>
              </a:ext>
            </a:extLst>
          </p:cNvPr>
          <p:cNvSpPr>
            <a:spLocks noGrp="1"/>
          </p:cNvSpPr>
          <p:nvPr>
            <p:ph idx="1"/>
          </p:nvPr>
        </p:nvSpPr>
        <p:spPr/>
        <p:txBody>
          <a:bodyPr/>
          <a:lstStyle/>
          <a:p>
            <a:pPr marL="0" indent="0">
              <a:buNone/>
            </a:pPr>
            <a:r>
              <a:rPr lang="en-US" dirty="0" err="1"/>
              <a:t>Penyalahgunaan</a:t>
            </a:r>
            <a:r>
              <a:rPr lang="en-US" dirty="0"/>
              <a:t> </a:t>
            </a:r>
            <a:r>
              <a:rPr lang="en-US" dirty="0" err="1"/>
              <a:t>alkohol</a:t>
            </a: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375717A3-326F-4F49-AAD7-D824228EB31D}"/>
              </a:ext>
            </a:extLst>
          </p:cNvPr>
          <p:cNvGraphicFramePr>
            <a:graphicFrameLocks noGrp="1"/>
          </p:cNvGraphicFramePr>
          <p:nvPr>
            <p:extLst>
              <p:ext uri="{D42A27DB-BD31-4B8C-83A1-F6EECF244321}">
                <p14:modId xmlns:p14="http://schemas.microsoft.com/office/powerpoint/2010/main" val="405638749"/>
              </p:ext>
            </p:extLst>
          </p:nvPr>
        </p:nvGraphicFramePr>
        <p:xfrm>
          <a:off x="594360" y="2766060"/>
          <a:ext cx="10812481" cy="3592316"/>
        </p:xfrm>
        <a:graphic>
          <a:graphicData uri="http://schemas.openxmlformats.org/drawingml/2006/table">
            <a:tbl>
              <a:tblPr firstRow="1" firstCol="1" bandRow="1"/>
              <a:tblGrid>
                <a:gridCol w="414341">
                  <a:extLst>
                    <a:ext uri="{9D8B030D-6E8A-4147-A177-3AD203B41FA5}">
                      <a16:colId xmlns:a16="http://schemas.microsoft.com/office/drawing/2014/main" val="1468100276"/>
                    </a:ext>
                  </a:extLst>
                </a:gridCol>
                <a:gridCol w="3281643">
                  <a:extLst>
                    <a:ext uri="{9D8B030D-6E8A-4147-A177-3AD203B41FA5}">
                      <a16:colId xmlns:a16="http://schemas.microsoft.com/office/drawing/2014/main" val="2488195318"/>
                    </a:ext>
                  </a:extLst>
                </a:gridCol>
                <a:gridCol w="414341">
                  <a:extLst>
                    <a:ext uri="{9D8B030D-6E8A-4147-A177-3AD203B41FA5}">
                      <a16:colId xmlns:a16="http://schemas.microsoft.com/office/drawing/2014/main" val="1600814776"/>
                    </a:ext>
                  </a:extLst>
                </a:gridCol>
                <a:gridCol w="2397025">
                  <a:extLst>
                    <a:ext uri="{9D8B030D-6E8A-4147-A177-3AD203B41FA5}">
                      <a16:colId xmlns:a16="http://schemas.microsoft.com/office/drawing/2014/main" val="388076942"/>
                    </a:ext>
                  </a:extLst>
                </a:gridCol>
                <a:gridCol w="1096752">
                  <a:extLst>
                    <a:ext uri="{9D8B030D-6E8A-4147-A177-3AD203B41FA5}">
                      <a16:colId xmlns:a16="http://schemas.microsoft.com/office/drawing/2014/main" val="315800372"/>
                    </a:ext>
                  </a:extLst>
                </a:gridCol>
                <a:gridCol w="1626425">
                  <a:extLst>
                    <a:ext uri="{9D8B030D-6E8A-4147-A177-3AD203B41FA5}">
                      <a16:colId xmlns:a16="http://schemas.microsoft.com/office/drawing/2014/main" val="3124288042"/>
                    </a:ext>
                  </a:extLst>
                </a:gridCol>
                <a:gridCol w="338931">
                  <a:extLst>
                    <a:ext uri="{9D8B030D-6E8A-4147-A177-3AD203B41FA5}">
                      <a16:colId xmlns:a16="http://schemas.microsoft.com/office/drawing/2014/main" val="292337236"/>
                    </a:ext>
                  </a:extLst>
                </a:gridCol>
                <a:gridCol w="828682">
                  <a:extLst>
                    <a:ext uri="{9D8B030D-6E8A-4147-A177-3AD203B41FA5}">
                      <a16:colId xmlns:a16="http://schemas.microsoft.com/office/drawing/2014/main" val="1677668533"/>
                    </a:ext>
                  </a:extLst>
                </a:gridCol>
                <a:gridCol w="414341">
                  <a:extLst>
                    <a:ext uri="{9D8B030D-6E8A-4147-A177-3AD203B41FA5}">
                      <a16:colId xmlns:a16="http://schemas.microsoft.com/office/drawing/2014/main" val="3140759746"/>
                    </a:ext>
                  </a:extLst>
                </a:gridCol>
              </a:tblGrid>
              <a:tr h="968295">
                <a:tc gridSpan="3">
                  <a:txBody>
                    <a:bodyPr/>
                    <a:lstStyle/>
                    <a:p>
                      <a:pPr marL="0" marR="0" algn="ctr">
                        <a:lnSpc>
                          <a:spcPct val="107000"/>
                        </a:lnSpc>
                        <a:spcBef>
                          <a:spcPts val="0"/>
                        </a:spcBef>
                        <a:spcAft>
                          <a:spcPts val="0"/>
                        </a:spcAft>
                      </a:pP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Aspek-aspek</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Penyalahgunaan</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Alkohol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2800" b="1" dirty="0">
                          <a:effectLst/>
                          <a:latin typeface="Arial" panose="020B0604020202020204" pitchFamily="34" charset="0"/>
                          <a:ea typeface="Times New Roman" panose="02020603050405020304" pitchFamily="18" charset="0"/>
                          <a:cs typeface="Times New Roman" panose="02020603050405020304" pitchFamily="18" charset="0"/>
                        </a:rPr>
                        <a:t>F</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b="1">
                          <a:effectLst/>
                          <a:latin typeface="Arial" panose="020B0604020202020204" pitchFamily="34" charset="0"/>
                          <a:ea typeface="Times New Roman" panose="02020603050405020304" pitchFamily="18" charset="0"/>
                          <a:cs typeface="Times New Roman" panose="02020603050405020304" pitchFamily="18" charset="0"/>
                        </a:rPr>
                        <a:t>U</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Bobot</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r>
                        <a:rPr lang="en-US" sz="2800">
                          <a:effectLst/>
                          <a:latin typeface="Arial" panose="020B0604020202020204" pitchFamily="34" charset="0"/>
                          <a:ea typeface="Times New Roman" panose="02020603050405020304" pitchFamily="18" charset="0"/>
                          <a:cs typeface="Times New Roman" panose="02020603050405020304" pitchFamily="18" charset="0"/>
                        </a:rPr>
                        <a:t>Jumlah aitem</a:t>
                      </a:r>
                      <a:endParaRPr lang="en-US"/>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3708119754"/>
                  </a:ext>
                </a:extLst>
              </a:tr>
              <a:tr h="477975">
                <a:tc gridSpan="3">
                  <a:txBody>
                    <a:bodyPr/>
                    <a:lstStyle/>
                    <a:p>
                      <a:pPr marL="0" marR="0" algn="just">
                        <a:lnSpc>
                          <a:spcPct val="107000"/>
                        </a:lnSpc>
                        <a:spcBef>
                          <a:spcPts val="0"/>
                        </a:spcBef>
                        <a:spcAft>
                          <a:spcPts val="0"/>
                        </a:spcAft>
                      </a:pPr>
                      <a:r>
                        <a:rPr lang="en-US" sz="2800">
                          <a:effectLst/>
                          <a:latin typeface="Arial" panose="020B0604020202020204" pitchFamily="34" charset="0"/>
                          <a:ea typeface="Times New Roman" panose="02020603050405020304" pitchFamily="18" charset="0"/>
                          <a:cs typeface="Times New Roman" panose="02020603050405020304" pitchFamily="18" charset="0"/>
                        </a:rPr>
                        <a:t>Frekuensi</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1,2,3,4,5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a:effectLst/>
                          <a:latin typeface="Arial" panose="020B0604020202020204" pitchFamily="34" charset="0"/>
                          <a:ea typeface="Times New Roman" panose="02020603050405020304" pitchFamily="18"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a:effectLst/>
                          <a:latin typeface="Arial" panose="020B0604020202020204" pitchFamily="34" charset="0"/>
                          <a:ea typeface="Times New Roman" panose="02020603050405020304" pitchFamily="18" charset="0"/>
                          <a:cs typeface="Times New Roman" panose="02020603050405020304" pitchFamily="18" charset="0"/>
                        </a:rPr>
                        <a:t>33,33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3">
                  <a:txBody>
                    <a:bodyPr/>
                    <a:lstStyle/>
                    <a:p>
                      <a:r>
                        <a:rPr lang="en-US" sz="2800">
                          <a:effectLst/>
                          <a:latin typeface="Arial" panose="020B0604020202020204" pitchFamily="34" charset="0"/>
                          <a:ea typeface="Times New Roman" panose="02020603050405020304" pitchFamily="18" charset="0"/>
                          <a:cs typeface="Times New Roman" panose="02020603050405020304" pitchFamily="18" charset="0"/>
                        </a:rPr>
                        <a:t>5</a:t>
                      </a:r>
                      <a:endParaRPr lang="en-US"/>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101500116"/>
                  </a:ext>
                </a:extLst>
              </a:tr>
              <a:tr h="677663">
                <a:tc gridSpan="3">
                  <a:txBody>
                    <a:bodyPr/>
                    <a:lstStyle/>
                    <a:p>
                      <a:pPr marL="0" marR="0" algn="just">
                        <a:lnSpc>
                          <a:spcPct val="107000"/>
                        </a:lnSpc>
                        <a:spcBef>
                          <a:spcPts val="0"/>
                        </a:spcBef>
                        <a:spcAft>
                          <a:spcPts val="0"/>
                        </a:spcAft>
                      </a:pP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Durasi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6,7,8,9,10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a:effectLst/>
                          <a:latin typeface="Arial" panose="020B0604020202020204" pitchFamily="34" charset="0"/>
                          <a:ea typeface="Times New Roman" panose="02020603050405020304" pitchFamily="18" charset="0"/>
                          <a:cs typeface="Times New Roman" panose="02020603050405020304" pitchFamily="18" charset="0"/>
                        </a:rPr>
                        <a:t>33,33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3">
                  <a:txBody>
                    <a:bodyPr/>
                    <a:lstStyle/>
                    <a:p>
                      <a:r>
                        <a:rPr lang="en-US" sz="2800">
                          <a:effectLst/>
                          <a:latin typeface="Arial" panose="020B0604020202020204" pitchFamily="34" charset="0"/>
                          <a:ea typeface="Times New Roman" panose="02020603050405020304" pitchFamily="18" charset="0"/>
                          <a:cs typeface="Times New Roman" panose="02020603050405020304" pitchFamily="18" charset="0"/>
                        </a:rPr>
                        <a:t>5</a:t>
                      </a:r>
                      <a:endParaRPr lang="en-US"/>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1535424254"/>
                  </a:ext>
                </a:extLst>
              </a:tr>
              <a:tr h="477975">
                <a:tc gridSpan="3">
                  <a:txBody>
                    <a:bodyPr/>
                    <a:lstStyle/>
                    <a:p>
                      <a:pPr marL="0" marR="0" algn="just">
                        <a:lnSpc>
                          <a:spcPct val="107000"/>
                        </a:lnSpc>
                        <a:spcBef>
                          <a:spcPts val="0"/>
                        </a:spcBef>
                        <a:spcAft>
                          <a:spcPts val="0"/>
                        </a:spcAft>
                      </a:pP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Intensitas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2800">
                          <a:effectLst/>
                          <a:latin typeface="Arial" panose="020B0604020202020204" pitchFamily="34" charset="0"/>
                          <a:ea typeface="Times New Roman" panose="02020603050405020304" pitchFamily="18" charset="0"/>
                          <a:cs typeface="Times New Roman" panose="02020603050405020304" pitchFamily="18" charset="0"/>
                        </a:rPr>
                        <a:t>11,12,13,14,15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33,33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3">
                  <a:txBody>
                    <a:bodyPr/>
                    <a:lstStyle/>
                    <a:p>
                      <a:r>
                        <a:rPr lang="en-US" sz="2800" dirty="0">
                          <a:effectLst/>
                          <a:latin typeface="Arial" panose="020B0604020202020204" pitchFamily="34" charset="0"/>
                          <a:ea typeface="Times New Roman" panose="02020603050405020304" pitchFamily="18" charset="0"/>
                          <a:cs typeface="Times New Roman" panose="02020603050405020304" pitchFamily="18" charset="0"/>
                        </a:rPr>
                        <a:t>5</a:t>
                      </a:r>
                      <a:endParaRPr lang="en-US" dirty="0"/>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1687464713"/>
                  </a:ext>
                </a:extLst>
              </a:tr>
              <a:tr h="278452">
                <a:tc>
                  <a:txBody>
                    <a:bodyPr/>
                    <a:lstStyle/>
                    <a:p>
                      <a:endParaRPr lang="en-US" dirty="0"/>
                    </a:p>
                  </a:txBody>
                  <a:tcPr>
                    <a:lnT w="12700" cap="flat" cmpd="sng" algn="ctr">
                      <a:solidFill>
                        <a:srgbClr val="FFFFFF"/>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Total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ct val="107000"/>
                        </a:lnSpc>
                        <a:spcBef>
                          <a:spcPts val="0"/>
                        </a:spcBef>
                        <a:spcAft>
                          <a:spcPts val="0"/>
                        </a:spcAft>
                      </a:pP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100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15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039" marR="53039"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102070"/>
                  </a:ext>
                </a:extLst>
              </a:tr>
            </a:tbl>
          </a:graphicData>
        </a:graphic>
      </p:graphicFrame>
      <p:sp>
        <p:nvSpPr>
          <p:cNvPr id="5" name="Rectangle 1">
            <a:extLst>
              <a:ext uri="{FF2B5EF4-FFF2-40B4-BE49-F238E27FC236}">
                <a16:creationId xmlns:a16="http://schemas.microsoft.com/office/drawing/2014/main" id="{6B6310DA-0417-4FB4-90C0-A842732280F7}"/>
              </a:ext>
            </a:extLst>
          </p:cNvPr>
          <p:cNvSpPr>
            <a:spLocks noChangeArrowheads="1"/>
          </p:cNvSpPr>
          <p:nvPr/>
        </p:nvSpPr>
        <p:spPr bwMode="auto">
          <a:xfrm>
            <a:off x="4181475" y="1792615"/>
            <a:ext cx="22280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561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C1EEC9-4036-4BB8-8F36-14F20511F91B}"/>
              </a:ext>
            </a:extLst>
          </p:cNvPr>
          <p:cNvSpPr>
            <a:spLocks noGrp="1"/>
          </p:cNvSpPr>
          <p:nvPr>
            <p:ph idx="1"/>
          </p:nvPr>
        </p:nvSpPr>
        <p:spPr>
          <a:xfrm>
            <a:off x="838200" y="800100"/>
            <a:ext cx="10515600" cy="5376863"/>
          </a:xfrm>
        </p:spPr>
        <p:txBody>
          <a:bodyPr/>
          <a:lstStyle/>
          <a:p>
            <a:pPr marL="0" indent="0">
              <a:buNone/>
            </a:pPr>
            <a:r>
              <a:rPr lang="en-US" dirty="0" err="1"/>
              <a:t>Kecerdasan</a:t>
            </a:r>
            <a:r>
              <a:rPr lang="en-US" dirty="0"/>
              <a:t> spiritual</a:t>
            </a:r>
          </a:p>
          <a:p>
            <a:pPr marL="0" indent="0">
              <a:buNone/>
            </a:pPr>
            <a:endParaRPr lang="en-US" dirty="0"/>
          </a:p>
        </p:txBody>
      </p:sp>
      <p:graphicFrame>
        <p:nvGraphicFramePr>
          <p:cNvPr id="4" name="Table 3">
            <a:extLst>
              <a:ext uri="{FF2B5EF4-FFF2-40B4-BE49-F238E27FC236}">
                <a16:creationId xmlns:a16="http://schemas.microsoft.com/office/drawing/2014/main" id="{BCFBF08A-F749-4D68-AE67-52E5A1BE3C3E}"/>
              </a:ext>
            </a:extLst>
          </p:cNvPr>
          <p:cNvGraphicFramePr>
            <a:graphicFrameLocks noGrp="1"/>
          </p:cNvGraphicFramePr>
          <p:nvPr>
            <p:extLst>
              <p:ext uri="{D42A27DB-BD31-4B8C-83A1-F6EECF244321}">
                <p14:modId xmlns:p14="http://schemas.microsoft.com/office/powerpoint/2010/main" val="1281115248"/>
              </p:ext>
            </p:extLst>
          </p:nvPr>
        </p:nvGraphicFramePr>
        <p:xfrm>
          <a:off x="1234440" y="1600200"/>
          <a:ext cx="10119360" cy="4682300"/>
        </p:xfrm>
        <a:graphic>
          <a:graphicData uri="http://schemas.openxmlformats.org/drawingml/2006/table">
            <a:tbl>
              <a:tblPr firstRow="1" firstCol="1" bandRow="1"/>
              <a:tblGrid>
                <a:gridCol w="894079">
                  <a:extLst>
                    <a:ext uri="{9D8B030D-6E8A-4147-A177-3AD203B41FA5}">
                      <a16:colId xmlns:a16="http://schemas.microsoft.com/office/drawing/2014/main" val="840317937"/>
                    </a:ext>
                  </a:extLst>
                </a:gridCol>
                <a:gridCol w="4879510">
                  <a:extLst>
                    <a:ext uri="{9D8B030D-6E8A-4147-A177-3AD203B41FA5}">
                      <a16:colId xmlns:a16="http://schemas.microsoft.com/office/drawing/2014/main" val="2183476322"/>
                    </a:ext>
                  </a:extLst>
                </a:gridCol>
                <a:gridCol w="1996779">
                  <a:extLst>
                    <a:ext uri="{9D8B030D-6E8A-4147-A177-3AD203B41FA5}">
                      <a16:colId xmlns:a16="http://schemas.microsoft.com/office/drawing/2014/main" val="1674721740"/>
                    </a:ext>
                  </a:extLst>
                </a:gridCol>
                <a:gridCol w="1495552">
                  <a:extLst>
                    <a:ext uri="{9D8B030D-6E8A-4147-A177-3AD203B41FA5}">
                      <a16:colId xmlns:a16="http://schemas.microsoft.com/office/drawing/2014/main" val="1542124727"/>
                    </a:ext>
                  </a:extLst>
                </a:gridCol>
                <a:gridCol w="853440">
                  <a:extLst>
                    <a:ext uri="{9D8B030D-6E8A-4147-A177-3AD203B41FA5}">
                      <a16:colId xmlns:a16="http://schemas.microsoft.com/office/drawing/2014/main" val="3041137332"/>
                    </a:ext>
                  </a:extLst>
                </a:gridCol>
              </a:tblGrid>
              <a:tr h="1200996">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Aspek-aspek</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Kecerdasan</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Spiritual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Bobot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Jumlah aitem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722069"/>
                  </a:ext>
                </a:extLst>
              </a:tr>
              <a:tr h="230438">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kemampuan</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bersikap</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fleksibel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1,2,3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0222373"/>
                  </a:ext>
                </a:extLst>
              </a:tr>
              <a:tr h="473077">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kemampuan</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untuk</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menghadapi</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dan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memanfaatkan</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penderitaan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4,5,6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516690555"/>
                  </a:ext>
                </a:extLst>
              </a:tr>
              <a:tr h="473077">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kemampuan</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untuk</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menghadapi</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dan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melampaui</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perasaan</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sakit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7,8,9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751188203"/>
                  </a:ext>
                </a:extLst>
              </a:tr>
              <a:tr h="473077">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kualitas</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hidup</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yang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diilhami</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oleh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visi</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dan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nilai-nilai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10,11,12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66244395"/>
                  </a:ext>
                </a:extLst>
              </a:tr>
              <a:tr h="1033698">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dan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keengganan</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untuk</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menyebabkan</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kerugian</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yang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tidak</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err="1">
                          <a:effectLst/>
                          <a:latin typeface="Arial" panose="020B0604020202020204" pitchFamily="34" charset="0"/>
                          <a:ea typeface="Times New Roman" panose="02020603050405020304" pitchFamily="18" charset="0"/>
                          <a:cs typeface="Times New Roman" panose="02020603050405020304" pitchFamily="18" charset="0"/>
                        </a:rPr>
                        <a:t>perlu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13,14,15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99791"/>
                  </a:ext>
                </a:extLst>
              </a:tr>
              <a:tr h="230438">
                <a:tc gridSpan="2">
                  <a:txBody>
                    <a:bodyPr/>
                    <a:lstStyle/>
                    <a:p>
                      <a:pPr marL="0" marR="0" algn="ctr">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999424"/>
                  </a:ext>
                </a:extLst>
              </a:tr>
            </a:tbl>
          </a:graphicData>
        </a:graphic>
      </p:graphicFrame>
    </p:spTree>
    <p:extLst>
      <p:ext uri="{BB962C8B-B14F-4D97-AF65-F5344CB8AC3E}">
        <p14:creationId xmlns:p14="http://schemas.microsoft.com/office/powerpoint/2010/main" val="187263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23A55F-7131-4240-B6AB-4E647588E999}"/>
              </a:ext>
            </a:extLst>
          </p:cNvPr>
          <p:cNvGraphicFramePr>
            <a:graphicFrameLocks noGrp="1"/>
          </p:cNvGraphicFramePr>
          <p:nvPr>
            <p:ph idx="1"/>
            <p:extLst>
              <p:ext uri="{D42A27DB-BD31-4B8C-83A1-F6EECF244321}">
                <p14:modId xmlns:p14="http://schemas.microsoft.com/office/powerpoint/2010/main" val="1004640561"/>
              </p:ext>
            </p:extLst>
          </p:nvPr>
        </p:nvGraphicFramePr>
        <p:xfrm>
          <a:off x="0" y="316865"/>
          <a:ext cx="11887200" cy="7132320"/>
        </p:xfrm>
        <a:graphic>
          <a:graphicData uri="http://schemas.openxmlformats.org/drawingml/2006/table">
            <a:tbl>
              <a:tblPr firstRow="1" firstCol="1" bandRow="1"/>
              <a:tblGrid>
                <a:gridCol w="2803516">
                  <a:extLst>
                    <a:ext uri="{9D8B030D-6E8A-4147-A177-3AD203B41FA5}">
                      <a16:colId xmlns:a16="http://schemas.microsoft.com/office/drawing/2014/main" val="4250650482"/>
                    </a:ext>
                  </a:extLst>
                </a:gridCol>
                <a:gridCol w="5826515">
                  <a:extLst>
                    <a:ext uri="{9D8B030D-6E8A-4147-A177-3AD203B41FA5}">
                      <a16:colId xmlns:a16="http://schemas.microsoft.com/office/drawing/2014/main" val="1485791281"/>
                    </a:ext>
                  </a:extLst>
                </a:gridCol>
                <a:gridCol w="122376">
                  <a:extLst>
                    <a:ext uri="{9D8B030D-6E8A-4147-A177-3AD203B41FA5}">
                      <a16:colId xmlns:a16="http://schemas.microsoft.com/office/drawing/2014/main" val="592792208"/>
                    </a:ext>
                  </a:extLst>
                </a:gridCol>
                <a:gridCol w="2380413">
                  <a:extLst>
                    <a:ext uri="{9D8B030D-6E8A-4147-A177-3AD203B41FA5}">
                      <a16:colId xmlns:a16="http://schemas.microsoft.com/office/drawing/2014/main" val="778477965"/>
                    </a:ext>
                  </a:extLst>
                </a:gridCol>
                <a:gridCol w="754380">
                  <a:extLst>
                    <a:ext uri="{9D8B030D-6E8A-4147-A177-3AD203B41FA5}">
                      <a16:colId xmlns:a16="http://schemas.microsoft.com/office/drawing/2014/main" val="3327966475"/>
                    </a:ext>
                  </a:extLst>
                </a:gridCol>
              </a:tblGrid>
              <a:tr h="451113">
                <a:tc rowSpan="2">
                  <a:txBody>
                    <a:bodyPr/>
                    <a:lstStyle/>
                    <a:p>
                      <a:pPr algn="ctr">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Aspek</a:t>
                      </a: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Indikator Perilaku</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Aitem</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just">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Jumlah</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768229"/>
                  </a:ext>
                </a:extLst>
              </a:tr>
              <a:tr h="225556">
                <a:tc vMerge="1">
                  <a:txBody>
                    <a:bodyPr/>
                    <a:lstStyle/>
                    <a:p>
                      <a:endParaRPr lang="en-US"/>
                    </a:p>
                  </a:txBody>
                  <a:tcPr/>
                </a:tc>
                <a:tc vMerge="1">
                  <a:txBody>
                    <a:bodyPr/>
                    <a:lstStyle/>
                    <a:p>
                      <a:endParaRPr lang="en-US"/>
                    </a:p>
                  </a:txBody>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F</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UF</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011916"/>
                  </a:ext>
                </a:extLst>
              </a:tr>
              <a:tr h="1353338">
                <a:tc>
                  <a:txBody>
                    <a:bodyPr/>
                    <a:lstStyle/>
                    <a:p>
                      <a:pPr>
                        <a:spcAft>
                          <a:spcPts val="0"/>
                        </a:spcAf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Self-discipline</a:t>
                      </a:r>
                      <a:endParaRPr lang="en-US" sz="1800" dirty="0">
                        <a:effectLst/>
                        <a:latin typeface="Calibri" panose="020F0502020204030204" pitchFamily="34" charset="0"/>
                        <a:cs typeface="Times New Roman" panose="02020603050405020304" pitchFamily="18" charset="0"/>
                      </a:endParaRPr>
                    </a:p>
                    <a:p>
                      <a:pP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Kedisiplinan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diri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Mampu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menghilangkan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kebiasaan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buruk</a:t>
                      </a:r>
                      <a:endParaRPr lang="en-US" sz="1800" dirty="0">
                        <a:effectLst/>
                        <a:latin typeface="Calibri" panose="020F0502020204030204" pitchFamily="34" charset="0"/>
                        <a:cs typeface="Times New Roman" panose="02020603050405020304" pitchFamily="18" charset="0"/>
                      </a:endParaRPr>
                    </a:p>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Mampu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mengontrol</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diri</a:t>
                      </a:r>
                      <a:endParaRPr lang="en-US" sz="1800" dirty="0">
                        <a:effectLst/>
                        <a:latin typeface="Calibri" panose="020F0502020204030204" pitchFamily="34" charset="0"/>
                        <a:cs typeface="Times New Roman" panose="02020603050405020304" pitchFamily="18" charset="0"/>
                      </a:endParaRPr>
                    </a:p>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Memiliki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sifat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disiplin</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5</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1,2,19</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3,4,18</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7</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416205"/>
                  </a:ext>
                </a:extLst>
              </a:tr>
              <a:tr h="1127782">
                <a:tc>
                  <a:txBody>
                    <a:bodyPr/>
                    <a:lstStyle/>
                    <a:p>
                      <a:pPr>
                        <a:spcAft>
                          <a:spcPts val="0"/>
                        </a:spcAft>
                      </a:pPr>
                      <a:r>
                        <a:rPr lang="en-US" sz="1800" i="1">
                          <a:effectLst/>
                          <a:latin typeface="Arial" panose="020B0604020202020204" pitchFamily="34" charset="0"/>
                          <a:ea typeface="Times New Roman" panose="02020603050405020304" pitchFamily="18" charset="0"/>
                          <a:cs typeface="Times New Roman" panose="02020603050405020304" pitchFamily="18" charset="0"/>
                        </a:rPr>
                        <a:t>Deliberate/</a:t>
                      </a:r>
                      <a:endParaRPr lang="en-US" sz="1800">
                        <a:effectLst/>
                        <a:latin typeface="Calibri" panose="020F0502020204030204" pitchFamily="34" charset="0"/>
                        <a:cs typeface="Times New Roman" panose="02020603050405020304" pitchFamily="18" charset="0"/>
                      </a:endParaRPr>
                    </a:p>
                    <a:p>
                      <a:pPr>
                        <a:spcAft>
                          <a:spcPts val="0"/>
                        </a:spcAft>
                      </a:pPr>
                      <a:r>
                        <a:rPr lang="en-US" sz="1800" i="1">
                          <a:effectLst/>
                          <a:latin typeface="Arial" panose="020B0604020202020204" pitchFamily="34" charset="0"/>
                          <a:ea typeface="Times New Roman" panose="02020603050405020304" pitchFamily="18" charset="0"/>
                          <a:cs typeface="Times New Roman" panose="02020603050405020304" pitchFamily="18" charset="0"/>
                        </a:rPr>
                        <a:t>Nonimposive</a:t>
                      </a:r>
                      <a:endParaRPr lang="en-US" sz="1800">
                        <a:effectLst/>
                        <a:latin typeface="Calibri" panose="020F0502020204030204" pitchFamily="34" charset="0"/>
                        <a:cs typeface="Times New Roman" panose="02020603050405020304" pitchFamily="18" charset="0"/>
                      </a:endParaRPr>
                    </a:p>
                    <a:p>
                      <a:pP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(aksi yang tidak impulsive)</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Berpikir</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sebelum</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bertindak</a:t>
                      </a:r>
                      <a:endParaRPr lang="en-US" sz="1800" dirty="0">
                        <a:effectLst/>
                        <a:latin typeface="Calibri" panose="020F0502020204030204" pitchFamily="34" charset="0"/>
                        <a:cs typeface="Times New Roman" panose="02020603050405020304" pitchFamily="18" charset="0"/>
                      </a:endParaRPr>
                    </a:p>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Tidak</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terbawa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perasaan</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2</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13, 17</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3</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2803592"/>
                  </a:ext>
                </a:extLst>
              </a:tr>
              <a:tr h="676669">
                <a:tc>
                  <a:txBody>
                    <a:bodyPr/>
                    <a:lstStyle/>
                    <a:p>
                      <a:pPr>
                        <a:spcAft>
                          <a:spcPts val="0"/>
                        </a:spcAft>
                      </a:pPr>
                      <a:r>
                        <a:rPr lang="en-US" sz="1800" i="1">
                          <a:effectLst/>
                          <a:latin typeface="Arial" panose="020B0604020202020204" pitchFamily="34" charset="0"/>
                          <a:ea typeface="Times New Roman" panose="02020603050405020304" pitchFamily="18" charset="0"/>
                          <a:cs typeface="Times New Roman" panose="02020603050405020304" pitchFamily="18" charset="0"/>
                        </a:rPr>
                        <a:t>Healty habits </a:t>
                      </a:r>
                      <a:r>
                        <a:rPr lang="en-US" sz="1800">
                          <a:effectLst/>
                          <a:latin typeface="Arial" panose="020B0604020202020204" pitchFamily="34" charset="0"/>
                          <a:ea typeface="Times New Roman" panose="02020603050405020304" pitchFamily="18" charset="0"/>
                          <a:cs typeface="Times New Roman" panose="02020603050405020304" pitchFamily="18" charset="0"/>
                        </a:rPr>
                        <a:t>(Pola hidup sehat)</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Menjaga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diri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agar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tetap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sehat</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20</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1</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021127"/>
                  </a:ext>
                </a:extLst>
              </a:tr>
              <a:tr h="2030007">
                <a:tc>
                  <a:txBody>
                    <a:bodyPr/>
                    <a:lstStyle/>
                    <a:p>
                      <a:pPr>
                        <a:spcAft>
                          <a:spcPts val="0"/>
                        </a:spcAf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Work ethic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etika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kerja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Memiliki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sifat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rajin</a:t>
                      </a:r>
                      <a:endParaRPr lang="en-US" sz="1800" dirty="0">
                        <a:effectLst/>
                        <a:latin typeface="Calibri" panose="020F0502020204030204" pitchFamily="34" charset="0"/>
                        <a:cs typeface="Times New Roman" panose="02020603050405020304" pitchFamily="18" charset="0"/>
                      </a:endParaRPr>
                    </a:p>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Tidak</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bekerja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secara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mendadak</a:t>
                      </a:r>
                      <a:endParaRPr lang="en-US" sz="1800" dirty="0">
                        <a:effectLst/>
                        <a:latin typeface="Calibri" panose="020F0502020204030204" pitchFamily="34" charset="0"/>
                        <a:cs typeface="Times New Roman" panose="02020603050405020304" pitchFamily="18" charset="0"/>
                      </a:endParaRPr>
                    </a:p>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Giat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dalam</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menyelesaikan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tugas</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pekerjaan</a:t>
                      </a:r>
                      <a:endParaRPr lang="en-US" sz="1800" dirty="0">
                        <a:effectLst/>
                        <a:latin typeface="Calibri" panose="020F0502020204030204" pitchFamily="34" charset="0"/>
                        <a:cs typeface="Times New Roman" panose="02020603050405020304" pitchFamily="18" charset="0"/>
                      </a:endParaRPr>
                    </a:p>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Memiliki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konsentrasi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yang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baik</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11</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9,12</a:t>
                      </a:r>
                      <a:endParaRPr lang="en-US" sz="1800">
                        <a:effectLst/>
                        <a:latin typeface="Calibri" panose="020F0502020204030204" pitchFamily="34" charset="0"/>
                        <a:cs typeface="Times New Roman" panose="02020603050405020304" pitchFamily="18" charset="0"/>
                      </a:endParaRPr>
                    </a:p>
                    <a:p>
                      <a:pP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cs typeface="Times New Roman" panose="02020603050405020304" pitchFamily="18" charset="0"/>
                      </a:endParaRPr>
                    </a:p>
                    <a:p>
                      <a:pPr algn="ctr">
                        <a:spcAft>
                          <a:spcPts val="0"/>
                        </a:spcAft>
                      </a:pPr>
                      <a:r>
                        <a:rPr lang="en-US" sz="1800">
                          <a:effectLst/>
                          <a:latin typeface="Arial" panose="020B0604020202020204" pitchFamily="34" charset="0"/>
                          <a:ea typeface="Times New Roman" panose="02020603050405020304" pitchFamily="18" charset="0"/>
                          <a:cs typeface="Times New Roman" panose="02020603050405020304" pitchFamily="18" charset="0"/>
                        </a:rPr>
                        <a:t>4,15</a:t>
                      </a:r>
                      <a:endParaRPr lang="en-US" sz="180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6</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4526178"/>
                  </a:ext>
                </a:extLst>
              </a:tr>
            </a:tbl>
          </a:graphicData>
        </a:graphic>
      </p:graphicFrame>
    </p:spTree>
    <p:extLst>
      <p:ext uri="{BB962C8B-B14F-4D97-AF65-F5344CB8AC3E}">
        <p14:creationId xmlns:p14="http://schemas.microsoft.com/office/powerpoint/2010/main" val="3152581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F896DE2-1FEE-4889-BC98-A0A3D92C911A}"/>
              </a:ext>
            </a:extLst>
          </p:cNvPr>
          <p:cNvGraphicFramePr>
            <a:graphicFrameLocks noGrp="1"/>
          </p:cNvGraphicFramePr>
          <p:nvPr>
            <p:ph idx="1"/>
            <p:extLst>
              <p:ext uri="{D42A27DB-BD31-4B8C-83A1-F6EECF244321}">
                <p14:modId xmlns:p14="http://schemas.microsoft.com/office/powerpoint/2010/main" val="2724923384"/>
              </p:ext>
            </p:extLst>
          </p:nvPr>
        </p:nvGraphicFramePr>
        <p:xfrm>
          <a:off x="0" y="842645"/>
          <a:ext cx="11887200" cy="822960"/>
        </p:xfrm>
        <a:graphic>
          <a:graphicData uri="http://schemas.openxmlformats.org/drawingml/2006/table">
            <a:tbl>
              <a:tblPr firstRow="1" firstCol="1" bandRow="1"/>
              <a:tblGrid>
                <a:gridCol w="2803516">
                  <a:extLst>
                    <a:ext uri="{9D8B030D-6E8A-4147-A177-3AD203B41FA5}">
                      <a16:colId xmlns:a16="http://schemas.microsoft.com/office/drawing/2014/main" val="1139123412"/>
                    </a:ext>
                  </a:extLst>
                </a:gridCol>
                <a:gridCol w="5826515">
                  <a:extLst>
                    <a:ext uri="{9D8B030D-6E8A-4147-A177-3AD203B41FA5}">
                      <a16:colId xmlns:a16="http://schemas.microsoft.com/office/drawing/2014/main" val="2079072484"/>
                    </a:ext>
                  </a:extLst>
                </a:gridCol>
                <a:gridCol w="122376">
                  <a:extLst>
                    <a:ext uri="{9D8B030D-6E8A-4147-A177-3AD203B41FA5}">
                      <a16:colId xmlns:a16="http://schemas.microsoft.com/office/drawing/2014/main" val="1740394429"/>
                    </a:ext>
                  </a:extLst>
                </a:gridCol>
                <a:gridCol w="2380413">
                  <a:extLst>
                    <a:ext uri="{9D8B030D-6E8A-4147-A177-3AD203B41FA5}">
                      <a16:colId xmlns:a16="http://schemas.microsoft.com/office/drawing/2014/main" val="3764350735"/>
                    </a:ext>
                  </a:extLst>
                </a:gridCol>
                <a:gridCol w="754380">
                  <a:extLst>
                    <a:ext uri="{9D8B030D-6E8A-4147-A177-3AD203B41FA5}">
                      <a16:colId xmlns:a16="http://schemas.microsoft.com/office/drawing/2014/main" val="2428209765"/>
                    </a:ext>
                  </a:extLst>
                </a:gridCol>
              </a:tblGrid>
              <a:tr h="676669">
                <a:tc>
                  <a:txBody>
                    <a:bodyPr/>
                    <a:lstStyle/>
                    <a:p>
                      <a:pPr>
                        <a:spcAft>
                          <a:spcPts val="0"/>
                        </a:spcAf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Reliability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Kehandalan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Merasa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Handal</a:t>
                      </a:r>
                      <a:endParaRPr lang="en-US" sz="1800" dirty="0">
                        <a:effectLst/>
                        <a:latin typeface="Calibri" panose="020F0502020204030204" pitchFamily="34" charset="0"/>
                        <a:cs typeface="Times New Roman" panose="02020603050405020304" pitchFamily="18" charset="0"/>
                      </a:endParaRPr>
                    </a:p>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Memiliki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sifat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konsisten</a:t>
                      </a:r>
                      <a:endParaRPr lang="en-US" sz="1800" dirty="0">
                        <a:effectLst/>
                        <a:latin typeface="Calibri" panose="020F0502020204030204" pitchFamily="34" charset="0"/>
                        <a:cs typeface="Times New Roman" panose="02020603050405020304" pitchFamily="18" charset="0"/>
                      </a:endParaRPr>
                    </a:p>
                    <a:p>
                      <a:pPr algn="just">
                        <a:spcAft>
                          <a:spcPts val="0"/>
                        </a:spcAft>
                      </a:pP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Dapat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dipercaya</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16</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10</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cs typeface="Times New Roman" panose="02020603050405020304" pitchFamily="18" charset="0"/>
                      </a:endParaRPr>
                    </a:p>
                    <a:p>
                      <a:pPr algn="ctr">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3</a:t>
                      </a:r>
                      <a:endParaRPr lang="en-US" sz="1800" dirty="0">
                        <a:effectLst/>
                        <a:latin typeface="Calibri" panose="020F0502020204030204" pitchFamily="34" charset="0"/>
                        <a:cs typeface="Times New Roman" panose="02020603050405020304" pitchFamily="18" charset="0"/>
                      </a:endParaRPr>
                    </a:p>
                  </a:txBody>
                  <a:tcPr marL="48488" marR="48488"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4918653"/>
                  </a:ext>
                </a:extLst>
              </a:tr>
            </a:tbl>
          </a:graphicData>
        </a:graphic>
      </p:graphicFrame>
      <p:sp>
        <p:nvSpPr>
          <p:cNvPr id="5" name="Rectangle 4">
            <a:extLst>
              <a:ext uri="{FF2B5EF4-FFF2-40B4-BE49-F238E27FC236}">
                <a16:creationId xmlns:a16="http://schemas.microsoft.com/office/drawing/2014/main" id="{95C067CB-D030-45A1-A5F0-0ECAD9A0E2AE}"/>
              </a:ext>
            </a:extLst>
          </p:cNvPr>
          <p:cNvSpPr/>
          <p:nvPr/>
        </p:nvSpPr>
        <p:spPr>
          <a:xfrm>
            <a:off x="457200" y="2670618"/>
            <a:ext cx="10949940" cy="2466381"/>
          </a:xfrm>
          <a:prstGeom prst="rect">
            <a:avLst/>
          </a:prstGeom>
        </p:spPr>
        <p:txBody>
          <a:bodyPr wrap="square">
            <a:spAutoFit/>
          </a:bodyPr>
          <a:lstStyle/>
          <a:p>
            <a:pPr marL="457200" marR="0" indent="457200" algn="just">
              <a:lnSpc>
                <a:spcPct val="200000"/>
              </a:lnSpc>
              <a:spcBef>
                <a:spcPts val="0"/>
              </a:spcBef>
              <a:spcAft>
                <a:spcPts val="800"/>
              </a:spcAft>
            </a:pPr>
            <a:r>
              <a:rPr lang="en-US" sz="2000" dirty="0">
                <a:latin typeface="Arial" panose="020B0604020202020204" pitchFamily="34" charset="0"/>
                <a:ea typeface="Calibri" panose="020F0502020204030204" pitchFamily="34" charset="0"/>
                <a:cs typeface="Times New Roman" panose="02020603050405020304" pitchFamily="18" charset="0"/>
              </a:rPr>
              <a:t>Pada </a:t>
            </a:r>
            <a:r>
              <a:rPr lang="en-US" sz="2000" dirty="0" err="1">
                <a:latin typeface="Arial" panose="020B0604020202020204" pitchFamily="34" charset="0"/>
                <a:ea typeface="Calibri" panose="020F0502020204030204" pitchFamily="34" charset="0"/>
                <a:cs typeface="Times New Roman" panose="02020603050405020304" pitchFamily="18" charset="0"/>
              </a:rPr>
              <a:t>penelitian</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ini</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menggunakan</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skala</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likert</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dengan</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menggunakan</a:t>
            </a:r>
            <a:r>
              <a:rPr lang="en-US" sz="2000" dirty="0">
                <a:latin typeface="Arial" panose="020B0604020202020204" pitchFamily="34" charset="0"/>
                <a:ea typeface="Calibri" panose="020F0502020204030204" pitchFamily="34" charset="0"/>
                <a:cs typeface="Times New Roman" panose="02020603050405020304" pitchFamily="18" charset="0"/>
              </a:rPr>
              <a:t> 4 </a:t>
            </a:r>
            <a:r>
              <a:rPr lang="en-US" sz="2000" dirty="0" err="1">
                <a:latin typeface="Arial" panose="020B0604020202020204" pitchFamily="34" charset="0"/>
                <a:ea typeface="Calibri" panose="020F0502020204030204" pitchFamily="34" charset="0"/>
                <a:cs typeface="Times New Roman" panose="02020603050405020304" pitchFamily="18" charset="0"/>
              </a:rPr>
              <a:t>respon</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jawaban</a:t>
            </a:r>
            <a:r>
              <a:rPr lang="en-US" sz="2000" dirty="0">
                <a:latin typeface="Arial" panose="020B0604020202020204" pitchFamily="34" charset="0"/>
                <a:ea typeface="Calibri" panose="020F0502020204030204" pitchFamily="34" charset="0"/>
                <a:cs typeface="Times New Roman" panose="02020603050405020304" pitchFamily="18" charset="0"/>
              </a:rPr>
              <a:t> 1: “</a:t>
            </a:r>
            <a:r>
              <a:rPr lang="en-US" sz="2000" dirty="0" err="1">
                <a:latin typeface="Arial" panose="020B0604020202020204" pitchFamily="34" charset="0"/>
                <a:ea typeface="Calibri" panose="020F0502020204030204" pitchFamily="34" charset="0"/>
                <a:cs typeface="Times New Roman" panose="02020603050405020304" pitchFamily="18" charset="0"/>
              </a:rPr>
              <a:t>sangat</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tidak</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sesuai</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sampai</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skor</a:t>
            </a:r>
            <a:r>
              <a:rPr lang="en-US" sz="2000" dirty="0">
                <a:latin typeface="Arial" panose="020B0604020202020204" pitchFamily="34" charset="0"/>
                <a:ea typeface="Calibri" panose="020F0502020204030204" pitchFamily="34" charset="0"/>
                <a:cs typeface="Times New Roman" panose="02020603050405020304" pitchFamily="18" charset="0"/>
              </a:rPr>
              <a:t> 4: “</a:t>
            </a:r>
            <a:r>
              <a:rPr lang="en-US" sz="2000" dirty="0" err="1">
                <a:latin typeface="Arial" panose="020B0604020202020204" pitchFamily="34" charset="0"/>
                <a:ea typeface="Calibri" panose="020F0502020204030204" pitchFamily="34" charset="0"/>
                <a:cs typeface="Times New Roman" panose="02020603050405020304" pitchFamily="18" charset="0"/>
              </a:rPr>
              <a:t>sangat</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sesuai</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skornya</a:t>
            </a:r>
            <a:r>
              <a:rPr lang="en-US" sz="2000" dirty="0">
                <a:latin typeface="Arial" panose="020B0604020202020204" pitchFamily="34" charset="0"/>
                <a:ea typeface="Calibri" panose="020F0502020204030204" pitchFamily="34" charset="0"/>
                <a:cs typeface="Times New Roman" panose="02020603050405020304" pitchFamily="18" charset="0"/>
              </a:rPr>
              <a:t> 1,2,3,4 </a:t>
            </a:r>
            <a:r>
              <a:rPr lang="en-US" sz="2000" dirty="0" err="1">
                <a:latin typeface="Arial" panose="020B0604020202020204" pitchFamily="34" charset="0"/>
                <a:ea typeface="Calibri" panose="020F0502020204030204" pitchFamily="34" charset="0"/>
                <a:cs typeface="Times New Roman" panose="02020603050405020304" pitchFamily="18" charset="0"/>
              </a:rPr>
              <a:t>untuk</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aitem</a:t>
            </a:r>
            <a:r>
              <a:rPr lang="en-US" sz="2000" dirty="0">
                <a:latin typeface="Arial" panose="020B0604020202020204" pitchFamily="34" charset="0"/>
                <a:ea typeface="Calibri" panose="020F0502020204030204" pitchFamily="34" charset="0"/>
                <a:cs typeface="Times New Roman" panose="02020603050405020304" pitchFamily="18" charset="0"/>
              </a:rPr>
              <a:t> yang </a:t>
            </a:r>
            <a:r>
              <a:rPr lang="en-US" sz="2000" dirty="0" err="1">
                <a:latin typeface="Arial" panose="020B0604020202020204" pitchFamily="34" charset="0"/>
                <a:ea typeface="Calibri" panose="020F0502020204030204" pitchFamily="34" charset="0"/>
                <a:cs typeface="Times New Roman" panose="02020603050405020304" pitchFamily="18" charset="0"/>
              </a:rPr>
              <a:t>favourabel</a:t>
            </a:r>
            <a:r>
              <a:rPr lang="en-US" sz="2000" dirty="0">
                <a:latin typeface="Arial" panose="020B0604020202020204" pitchFamily="34" charset="0"/>
                <a:ea typeface="Calibri" panose="020F0502020204030204" pitchFamily="34" charset="0"/>
                <a:cs typeface="Times New Roman" panose="02020603050405020304" pitchFamily="18" charset="0"/>
              </a:rPr>
              <a:t>, dan 4,3,2,1 </a:t>
            </a:r>
            <a:r>
              <a:rPr lang="en-US" sz="2000" dirty="0" err="1">
                <a:latin typeface="Arial" panose="020B0604020202020204" pitchFamily="34" charset="0"/>
                <a:ea typeface="Calibri" panose="020F0502020204030204" pitchFamily="34" charset="0"/>
                <a:cs typeface="Times New Roman" panose="02020603050405020304" pitchFamily="18" charset="0"/>
              </a:rPr>
              <a:t>untuk</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aitem</a:t>
            </a:r>
            <a:r>
              <a:rPr lang="en-US" sz="2000" dirty="0">
                <a:latin typeface="Arial" panose="020B0604020202020204" pitchFamily="34" charset="0"/>
                <a:ea typeface="Calibri" panose="020F0502020204030204" pitchFamily="34" charset="0"/>
                <a:cs typeface="Times New Roman" panose="02020603050405020304" pitchFamily="18" charset="0"/>
              </a:rPr>
              <a:t> unfavorable. </a:t>
            </a:r>
            <a:r>
              <a:rPr lang="en-US" sz="2000" dirty="0" err="1">
                <a:latin typeface="Arial" panose="020B0604020202020204" pitchFamily="34" charset="0"/>
                <a:ea typeface="Calibri" panose="020F0502020204030204" pitchFamily="34" charset="0"/>
                <a:cs typeface="Times New Roman" panose="02020603050405020304" pitchFamily="18" charset="0"/>
              </a:rPr>
              <a:t>Dalam</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penelitian</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subjek</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diminta</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untuk</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memilih</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skor</a:t>
            </a:r>
            <a:r>
              <a:rPr lang="en-US" sz="2000" dirty="0">
                <a:latin typeface="Arial" panose="020B0604020202020204" pitchFamily="34" charset="0"/>
                <a:ea typeface="Calibri" panose="020F0502020204030204" pitchFamily="34" charset="0"/>
                <a:cs typeface="Times New Roman" panose="02020603050405020304" pitchFamily="18" charset="0"/>
              </a:rPr>
              <a:t> yang paling </a:t>
            </a:r>
            <a:r>
              <a:rPr lang="en-US" sz="2000" dirty="0" err="1">
                <a:latin typeface="Arial" panose="020B0604020202020204" pitchFamily="34" charset="0"/>
                <a:ea typeface="Calibri" panose="020F0502020204030204" pitchFamily="34" charset="0"/>
                <a:cs typeface="Times New Roman" panose="02020603050405020304" pitchFamily="18" charset="0"/>
              </a:rPr>
              <a:t>sesuai</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dengan</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dirinya</a:t>
            </a:r>
            <a:r>
              <a:rPr lang="en-US" sz="2000" dirty="0">
                <a:latin typeface="Arial" panose="020B060402020202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3947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B4D5-F179-4D85-8A44-DC16A6244982}"/>
              </a:ext>
            </a:extLst>
          </p:cNvPr>
          <p:cNvSpPr>
            <a:spLocks noGrp="1"/>
          </p:cNvSpPr>
          <p:nvPr>
            <p:ph type="title"/>
          </p:nvPr>
        </p:nvSpPr>
        <p:spPr/>
        <p:txBody>
          <a:bodyPr>
            <a:normAutofit fontScale="90000"/>
          </a:bodyPr>
          <a:lstStyle/>
          <a:p>
            <a:pPr marL="457200" marR="0" indent="457200">
              <a:lnSpc>
                <a:spcPct val="200000"/>
              </a:lnSpc>
              <a:spcBef>
                <a:spcPts val="0"/>
              </a:spcBef>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E. Uji </a:t>
            </a:r>
            <a:r>
              <a:rPr lang="en-US" b="1" dirty="0" err="1">
                <a:latin typeface="Arial" panose="020B0604020202020204" pitchFamily="34" charset="0"/>
                <a:ea typeface="Calibri" panose="020F0502020204030204" pitchFamily="34" charset="0"/>
                <a:cs typeface="Times New Roman" panose="02020603050405020304" pitchFamily="18" charset="0"/>
              </a:rPr>
              <a:t>Validitas</a:t>
            </a:r>
            <a:r>
              <a:rPr lang="en-US" b="1" dirty="0">
                <a:latin typeface="Arial" panose="020B0604020202020204" pitchFamily="34" charset="0"/>
                <a:ea typeface="Calibri" panose="020F0502020204030204" pitchFamily="34" charset="0"/>
                <a:cs typeface="Times New Roman" panose="02020603050405020304" pitchFamily="18" charset="0"/>
              </a:rPr>
              <a:t> Dan </a:t>
            </a:r>
            <a:r>
              <a:rPr lang="en-US" b="1" dirty="0" err="1">
                <a:latin typeface="Arial" panose="020B0604020202020204" pitchFamily="34" charset="0"/>
                <a:ea typeface="Calibri" panose="020F0502020204030204" pitchFamily="34" charset="0"/>
                <a:cs typeface="Times New Roman" panose="02020603050405020304" pitchFamily="18" charset="0"/>
              </a:rPr>
              <a:t>Reliabilitas</a:t>
            </a:r>
            <a:br>
              <a:rPr lang="en-US" sz="4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69624CA-78AB-443E-BAFF-D58B50F4D4F3}"/>
              </a:ext>
            </a:extLst>
          </p:cNvPr>
          <p:cNvSpPr>
            <a:spLocks noGrp="1"/>
          </p:cNvSpPr>
          <p:nvPr>
            <p:ph idx="1"/>
          </p:nvPr>
        </p:nvSpPr>
        <p:spPr>
          <a:xfrm>
            <a:off x="838200" y="1325880"/>
            <a:ext cx="10515600" cy="4851083"/>
          </a:xfrm>
        </p:spPr>
        <p:txBody>
          <a:bodyPr/>
          <a:lstStyle/>
          <a:p>
            <a:pPr marL="0" indent="0" algn="just">
              <a:lnSpc>
                <a:spcPct val="200000"/>
              </a:lnSpc>
              <a:spcBef>
                <a:spcPts val="0"/>
              </a:spcBef>
              <a:spcAft>
                <a:spcPts val="800"/>
              </a:spcAft>
              <a:buNone/>
            </a:pPr>
            <a:r>
              <a:rPr lang="en-US" b="1" dirty="0" err="1">
                <a:latin typeface="Arial" panose="020B0604020202020204" pitchFamily="34" charset="0"/>
                <a:ea typeface="Calibri" panose="020F0502020204030204" pitchFamily="34" charset="0"/>
                <a:cs typeface="Times New Roman" panose="02020603050405020304" pitchFamily="18" charset="0"/>
              </a:rPr>
              <a:t>Validitas</a:t>
            </a:r>
            <a:endParaRPr lang="en-US" b="1" dirty="0">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200000"/>
              </a:lnSpc>
              <a:spcBef>
                <a:spcPts val="0"/>
              </a:spcBef>
              <a:spcAft>
                <a:spcPts val="800"/>
              </a:spcAft>
              <a:buNone/>
            </a:pPr>
            <a:r>
              <a:rPr lang="en-US" sz="2000" dirty="0" err="1">
                <a:latin typeface="Arial" panose="020B0604020202020204" pitchFamily="34" charset="0"/>
                <a:ea typeface="Calibri" panose="020F0502020204030204" pitchFamily="34" charset="0"/>
              </a:rPr>
              <a:t>Dalam</a:t>
            </a:r>
            <a:r>
              <a:rPr lang="en-US" sz="2000" dirty="0">
                <a:latin typeface="Arial" panose="020B0604020202020204" pitchFamily="34" charset="0"/>
                <a:ea typeface="Calibri" panose="020F0502020204030204" pitchFamily="34" charset="0"/>
              </a:rPr>
              <a:t> </a:t>
            </a:r>
            <a:r>
              <a:rPr lang="en-US" sz="2000" dirty="0" err="1">
                <a:latin typeface="Arial" panose="020B0604020202020204" pitchFamily="34" charset="0"/>
                <a:ea typeface="Calibri" panose="020F0502020204030204" pitchFamily="34" charset="0"/>
              </a:rPr>
              <a:t>penelitian</a:t>
            </a:r>
            <a:r>
              <a:rPr lang="en-US" sz="2000" dirty="0">
                <a:latin typeface="Arial" panose="020B0604020202020204" pitchFamily="34" charset="0"/>
                <a:ea typeface="Calibri" panose="020F0502020204030204" pitchFamily="34" charset="0"/>
              </a:rPr>
              <a:t> </a:t>
            </a:r>
            <a:r>
              <a:rPr lang="en-US" sz="2000" dirty="0" err="1">
                <a:latin typeface="Arial" panose="020B0604020202020204" pitchFamily="34" charset="0"/>
                <a:ea typeface="Calibri" panose="020F0502020204030204" pitchFamily="34" charset="0"/>
              </a:rPr>
              <a:t>ini</a:t>
            </a:r>
            <a:r>
              <a:rPr lang="en-US" sz="2000" dirty="0">
                <a:latin typeface="Arial" panose="020B0604020202020204" pitchFamily="34" charset="0"/>
                <a:ea typeface="Calibri" panose="020F0502020204030204" pitchFamily="34" charset="0"/>
              </a:rPr>
              <a:t> </a:t>
            </a:r>
            <a:r>
              <a:rPr lang="en-US" sz="2000" dirty="0" err="1">
                <a:latin typeface="Arial" panose="020B0604020202020204" pitchFamily="34" charset="0"/>
                <a:ea typeface="Calibri" panose="020F0502020204030204" pitchFamily="34" charset="0"/>
              </a:rPr>
              <a:t>jenis</a:t>
            </a:r>
            <a:r>
              <a:rPr lang="en-US" sz="2000" dirty="0">
                <a:latin typeface="Arial" panose="020B0604020202020204" pitchFamily="34" charset="0"/>
                <a:ea typeface="Calibri" panose="020F0502020204030204" pitchFamily="34" charset="0"/>
              </a:rPr>
              <a:t> </a:t>
            </a:r>
            <a:r>
              <a:rPr lang="en-US" sz="2000" dirty="0" err="1">
                <a:latin typeface="Arial" panose="020B0604020202020204" pitchFamily="34" charset="0"/>
                <a:ea typeface="Calibri" panose="020F0502020204030204" pitchFamily="34" charset="0"/>
              </a:rPr>
              <a:t>validitas</a:t>
            </a:r>
            <a:r>
              <a:rPr lang="en-US" sz="2000" dirty="0">
                <a:latin typeface="Arial" panose="020B0604020202020204" pitchFamily="34" charset="0"/>
                <a:ea typeface="Calibri" panose="020F0502020204030204" pitchFamily="34" charset="0"/>
              </a:rPr>
              <a:t> yang </a:t>
            </a:r>
            <a:r>
              <a:rPr lang="en-US" sz="2000" dirty="0" err="1">
                <a:latin typeface="Arial" panose="020B0604020202020204" pitchFamily="34" charset="0"/>
                <a:ea typeface="Calibri" panose="020F0502020204030204" pitchFamily="34" charset="0"/>
              </a:rPr>
              <a:t>digunakan</a:t>
            </a:r>
            <a:r>
              <a:rPr lang="en-US" sz="2000" dirty="0">
                <a:latin typeface="Arial" panose="020B0604020202020204" pitchFamily="34" charset="0"/>
                <a:ea typeface="Calibri" panose="020F0502020204030204" pitchFamily="34" charset="0"/>
              </a:rPr>
              <a:t> </a:t>
            </a:r>
            <a:r>
              <a:rPr lang="en-US" sz="2000" dirty="0" err="1">
                <a:latin typeface="Arial" panose="020B0604020202020204" pitchFamily="34" charset="0"/>
                <a:ea typeface="Calibri" panose="020F0502020204030204" pitchFamily="34" charset="0"/>
              </a:rPr>
              <a:t>adalah</a:t>
            </a:r>
            <a:r>
              <a:rPr lang="en-US" sz="2000" dirty="0">
                <a:latin typeface="Arial" panose="020B0604020202020204" pitchFamily="34" charset="0"/>
                <a:ea typeface="Calibri" panose="020F0502020204030204" pitchFamily="34" charset="0"/>
              </a:rPr>
              <a:t> </a:t>
            </a:r>
            <a:r>
              <a:rPr lang="en-US" sz="2000" dirty="0" err="1">
                <a:latin typeface="Arial" panose="020B0604020202020204" pitchFamily="34" charset="0"/>
                <a:ea typeface="Calibri" panose="020F0502020204030204" pitchFamily="34" charset="0"/>
              </a:rPr>
              <a:t>validitas</a:t>
            </a:r>
            <a:r>
              <a:rPr lang="en-US" sz="2000" dirty="0">
                <a:latin typeface="Arial" panose="020B0604020202020204" pitchFamily="34" charset="0"/>
                <a:ea typeface="Calibri" panose="020F0502020204030204" pitchFamily="34" charset="0"/>
              </a:rPr>
              <a:t> </a:t>
            </a:r>
            <a:r>
              <a:rPr lang="en-US" sz="2000" dirty="0" err="1">
                <a:latin typeface="Arial" panose="020B0604020202020204" pitchFamily="34" charset="0"/>
                <a:ea typeface="Calibri" panose="020F0502020204030204" pitchFamily="34" charset="0"/>
              </a:rPr>
              <a:t>isi</a:t>
            </a:r>
            <a:r>
              <a:rPr lang="en-US" sz="2000" dirty="0">
                <a:latin typeface="Arial" panose="020B0604020202020204" pitchFamily="34" charset="0"/>
                <a:ea typeface="Calibri" panose="020F0502020204030204" pitchFamily="34" charset="0"/>
              </a:rPr>
              <a:t> (</a:t>
            </a:r>
            <a:r>
              <a:rPr lang="en-US" sz="2000" i="1" dirty="0">
                <a:latin typeface="Arial" panose="020B0604020202020204" pitchFamily="34" charset="0"/>
                <a:ea typeface="Calibri" panose="020F0502020204030204" pitchFamily="34" charset="0"/>
              </a:rPr>
              <a:t>content validity</a:t>
            </a:r>
            <a:r>
              <a:rPr lang="en-US" sz="2000" dirty="0">
                <a:latin typeface="Arial" panose="020B0604020202020204" pitchFamily="34" charset="0"/>
                <a:ea typeface="Calibri" panose="020F0502020204030204" pitchFamily="34" charset="0"/>
              </a:rPr>
              <a:t>)</a:t>
            </a:r>
          </a:p>
          <a:p>
            <a:pPr marL="0" indent="0" algn="just">
              <a:lnSpc>
                <a:spcPct val="200000"/>
              </a:lnSpc>
              <a:spcBef>
                <a:spcPts val="0"/>
              </a:spcBef>
              <a:spcAft>
                <a:spcPts val="800"/>
              </a:spcAft>
              <a:buNone/>
            </a:pPr>
            <a:r>
              <a:rPr lang="en-US" sz="2000" b="1" dirty="0" err="1">
                <a:latin typeface="Calibri" panose="020F0502020204030204" pitchFamily="34" charset="0"/>
                <a:ea typeface="Calibri" panose="020F0502020204030204" pitchFamily="34" charset="0"/>
                <a:cs typeface="Times New Roman" panose="02020603050405020304" pitchFamily="18" charset="0"/>
              </a:rPr>
              <a:t>Dalam</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validitas</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isi</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keselarasan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atau</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relevansi</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aitem</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dengan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tujuan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pengukuran</a:t>
            </a:r>
            <a:r>
              <a:rPr lang="en-US" sz="2000" b="1" dirty="0">
                <a:latin typeface="Calibri" panose="020F0502020204030204" pitchFamily="34" charset="0"/>
                <a:ea typeface="Calibri" panose="020F0502020204030204" pitchFamily="34" charset="0"/>
                <a:cs typeface="Times New Roman" panose="02020603050405020304" pitchFamily="18" charset="0"/>
              </a:rPr>
              <a:t> dan </a:t>
            </a:r>
            <a:r>
              <a:rPr lang="en-US" sz="2000" b="1" dirty="0" err="1">
                <a:latin typeface="Calibri" panose="020F0502020204030204" pitchFamily="34" charset="0"/>
                <a:ea typeface="Calibri" panose="020F0502020204030204" pitchFamily="34" charset="0"/>
                <a:cs typeface="Times New Roman" panose="02020603050405020304" pitchFamily="18" charset="0"/>
              </a:rPr>
              <a:t>indikator</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keperilakuan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membutuhkan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kesepakatan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penilaian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dari</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i="1" dirty="0">
                <a:latin typeface="Calibri" panose="020F0502020204030204" pitchFamily="34" charset="0"/>
                <a:ea typeface="Calibri" panose="020F0502020204030204" pitchFamily="34" charset="0"/>
                <a:cs typeface="Times New Roman" panose="02020603050405020304" pitchFamily="18" charset="0"/>
              </a:rPr>
              <a:t>professional judgement </a:t>
            </a:r>
            <a:r>
              <a:rPr lang="en-US" sz="2000" b="1" dirty="0" err="1">
                <a:latin typeface="Calibri" panose="020F0502020204030204" pitchFamily="34" charset="0"/>
                <a:ea typeface="Calibri" panose="020F0502020204030204" pitchFamily="34" charset="0"/>
                <a:cs typeface="Times New Roman" panose="02020603050405020304" pitchFamily="18" charset="0"/>
              </a:rPr>
              <a:t>sehingga</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akan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diketahui</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bahwa</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mendukung</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atau</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tidaknya</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isi</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skala</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terhadap</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konstrak</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teori</a:t>
            </a:r>
            <a:r>
              <a:rPr lang="en-US" sz="2000" b="1" dirty="0">
                <a:latin typeface="Calibri" panose="020F0502020204030204" pitchFamily="34" charset="0"/>
                <a:ea typeface="Calibri" panose="020F0502020204030204" pitchFamily="34" charset="0"/>
                <a:cs typeface="Times New Roman" panose="02020603050405020304" pitchFamily="18" charset="0"/>
              </a:rPr>
              <a:t> yang </a:t>
            </a:r>
            <a:r>
              <a:rPr lang="en-US" sz="2000" b="1" dirty="0" err="1">
                <a:latin typeface="Calibri" panose="020F0502020204030204" pitchFamily="34" charset="0"/>
                <a:ea typeface="Calibri" panose="020F0502020204030204" pitchFamily="34" charset="0"/>
                <a:cs typeface="Times New Roman" panose="02020603050405020304" pitchFamily="18" charset="0"/>
              </a:rPr>
              <a:t>diukur</a:t>
            </a:r>
            <a:r>
              <a:rPr lang="en-US" sz="2000" b="1"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2112287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D88E-64A3-443C-94F4-9A915B588DF4}"/>
              </a:ext>
            </a:extLst>
          </p:cNvPr>
          <p:cNvSpPr>
            <a:spLocks noGrp="1"/>
          </p:cNvSpPr>
          <p:nvPr>
            <p:ph type="title"/>
          </p:nvPr>
        </p:nvSpPr>
        <p:spPr/>
        <p:txBody>
          <a:bodyPr/>
          <a:lstStyle/>
          <a:p>
            <a:r>
              <a:rPr lang="en-US" dirty="0" err="1"/>
              <a:t>Realiabilitas</a:t>
            </a:r>
            <a:endParaRPr lang="en-US" dirty="0"/>
          </a:p>
        </p:txBody>
      </p:sp>
      <p:sp>
        <p:nvSpPr>
          <p:cNvPr id="3" name="Content Placeholder 2">
            <a:extLst>
              <a:ext uri="{FF2B5EF4-FFF2-40B4-BE49-F238E27FC236}">
                <a16:creationId xmlns:a16="http://schemas.microsoft.com/office/drawing/2014/main" id="{5ABA19B8-D365-4567-BDE5-61191C3B8016}"/>
              </a:ext>
            </a:extLst>
          </p:cNvPr>
          <p:cNvSpPr>
            <a:spLocks noGrp="1"/>
          </p:cNvSpPr>
          <p:nvPr>
            <p:ph idx="1"/>
          </p:nvPr>
        </p:nvSpPr>
        <p:spPr/>
        <p:txBody>
          <a:bodyPr/>
          <a:lstStyle/>
          <a:p>
            <a:pPr marL="0" indent="0" algn="just">
              <a:buNone/>
            </a:pPr>
            <a:r>
              <a:rPr lang="en-US" dirty="0" err="1"/>
              <a:t>Pengertian</a:t>
            </a:r>
            <a:r>
              <a:rPr lang="en-US" dirty="0"/>
              <a:t> </a:t>
            </a:r>
            <a:r>
              <a:rPr lang="en-US" dirty="0" err="1"/>
              <a:t>reliabilitas</a:t>
            </a:r>
            <a:r>
              <a:rPr lang="en-US" dirty="0"/>
              <a:t> </a:t>
            </a:r>
            <a:r>
              <a:rPr lang="en-US" dirty="0" err="1"/>
              <a:t>mengacu</a:t>
            </a:r>
            <a:r>
              <a:rPr lang="en-US" dirty="0"/>
              <a:t> pada </a:t>
            </a:r>
            <a:r>
              <a:rPr lang="en-US" dirty="0" err="1"/>
              <a:t>keterpercayaan</a:t>
            </a:r>
            <a:r>
              <a:rPr lang="en-US" dirty="0"/>
              <a:t> </a:t>
            </a:r>
            <a:r>
              <a:rPr lang="en-US" dirty="0" err="1"/>
              <a:t>atau</a:t>
            </a:r>
            <a:r>
              <a:rPr lang="en-US" dirty="0"/>
              <a:t> </a:t>
            </a:r>
            <a:r>
              <a:rPr lang="en-US" dirty="0" err="1"/>
              <a:t>konsistensi</a:t>
            </a:r>
            <a:r>
              <a:rPr lang="en-US" dirty="0"/>
              <a:t> </a:t>
            </a:r>
            <a:r>
              <a:rPr lang="en-US" dirty="0" err="1"/>
              <a:t>hasil</a:t>
            </a:r>
            <a:r>
              <a:rPr lang="en-US" dirty="0"/>
              <a:t> </a:t>
            </a:r>
            <a:r>
              <a:rPr lang="en-US" dirty="0" err="1"/>
              <a:t>ukur</a:t>
            </a:r>
            <a:r>
              <a:rPr lang="en-US" dirty="0"/>
              <a:t>, yang </a:t>
            </a:r>
            <a:r>
              <a:rPr lang="en-US" dirty="0" err="1"/>
              <a:t>mengandung</a:t>
            </a:r>
            <a:r>
              <a:rPr lang="en-US" dirty="0"/>
              <a:t> </a:t>
            </a:r>
            <a:r>
              <a:rPr lang="en-US" dirty="0" err="1"/>
              <a:t>makna</a:t>
            </a:r>
            <a:r>
              <a:rPr lang="en-US" dirty="0"/>
              <a:t> </a:t>
            </a:r>
            <a:r>
              <a:rPr lang="en-US" dirty="0" err="1"/>
              <a:t>seberapa</a:t>
            </a:r>
            <a:r>
              <a:rPr lang="en-US" dirty="0"/>
              <a:t> </a:t>
            </a:r>
            <a:r>
              <a:rPr lang="en-US" dirty="0" err="1"/>
              <a:t>tinggi</a:t>
            </a:r>
            <a:r>
              <a:rPr lang="en-US" dirty="0"/>
              <a:t> </a:t>
            </a:r>
            <a:r>
              <a:rPr lang="en-US" dirty="0" err="1"/>
              <a:t>kecermatan</a:t>
            </a:r>
            <a:r>
              <a:rPr lang="en-US" dirty="0"/>
              <a:t> </a:t>
            </a:r>
            <a:r>
              <a:rPr lang="en-US" dirty="0" err="1"/>
              <a:t>pengukuran</a:t>
            </a:r>
            <a:r>
              <a:rPr lang="en-US" dirty="0"/>
              <a:t>. </a:t>
            </a:r>
          </a:p>
          <a:p>
            <a:pPr marL="0" indent="0" algn="just">
              <a:buNone/>
            </a:pPr>
            <a:endParaRPr lang="en-US" dirty="0"/>
          </a:p>
          <a:p>
            <a:pPr marL="0" indent="0" algn="just">
              <a:buNone/>
            </a:pPr>
            <a:r>
              <a:rPr lang="en-US" dirty="0"/>
              <a:t>Uji </a:t>
            </a:r>
            <a:r>
              <a:rPr lang="en-US" dirty="0" err="1"/>
              <a:t>validitas</a:t>
            </a:r>
            <a:r>
              <a:rPr lang="en-US" dirty="0"/>
              <a:t> dan </a:t>
            </a:r>
            <a:r>
              <a:rPr lang="en-US" dirty="0" err="1"/>
              <a:t>reliabilitas</a:t>
            </a:r>
            <a:r>
              <a:rPr lang="en-US" dirty="0"/>
              <a:t> pada </a:t>
            </a:r>
            <a:r>
              <a:rPr lang="en-US" dirty="0" err="1"/>
              <a:t>penelitian</a:t>
            </a:r>
            <a:r>
              <a:rPr lang="en-US" dirty="0"/>
              <a:t> </a:t>
            </a:r>
            <a:r>
              <a:rPr lang="en-US" dirty="0" err="1"/>
              <a:t>ini</a:t>
            </a:r>
            <a:r>
              <a:rPr lang="en-US" dirty="0"/>
              <a:t> </a:t>
            </a:r>
            <a:r>
              <a:rPr lang="en-US" dirty="0" err="1"/>
              <a:t>dilakukan</a:t>
            </a:r>
            <a:r>
              <a:rPr lang="en-US" dirty="0"/>
              <a:t> </a:t>
            </a:r>
            <a:r>
              <a:rPr lang="en-US" dirty="0" err="1"/>
              <a:t>dengan</a:t>
            </a:r>
            <a:r>
              <a:rPr lang="en-US" dirty="0"/>
              <a:t> </a:t>
            </a:r>
            <a:r>
              <a:rPr lang="en-US" dirty="0" err="1"/>
              <a:t>bantuan</a:t>
            </a:r>
            <a:r>
              <a:rPr lang="en-US" dirty="0"/>
              <a:t> </a:t>
            </a:r>
            <a:r>
              <a:rPr lang="en-US" dirty="0" err="1"/>
              <a:t>komputer</a:t>
            </a:r>
            <a:r>
              <a:rPr lang="en-US" dirty="0"/>
              <a:t> </a:t>
            </a:r>
            <a:r>
              <a:rPr lang="en-US" dirty="0" err="1"/>
              <a:t>dengan</a:t>
            </a:r>
            <a:r>
              <a:rPr lang="en-US" dirty="0"/>
              <a:t> program Statistical Product and Service Solution (SPSS) </a:t>
            </a:r>
            <a:r>
              <a:rPr lang="en-US" dirty="0" err="1"/>
              <a:t>versi</a:t>
            </a:r>
            <a:r>
              <a:rPr lang="en-US" dirty="0"/>
              <a:t> 17.0. </a:t>
            </a:r>
          </a:p>
          <a:p>
            <a:pPr marL="0" indent="0" algn="just">
              <a:buNone/>
            </a:pPr>
            <a:endParaRPr lang="en-US" dirty="0"/>
          </a:p>
        </p:txBody>
      </p:sp>
    </p:spTree>
    <p:extLst>
      <p:ext uri="{BB962C8B-B14F-4D97-AF65-F5344CB8AC3E}">
        <p14:creationId xmlns:p14="http://schemas.microsoft.com/office/powerpoint/2010/main" val="2926779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00A8-1DB2-4269-8357-B801996AC6E6}"/>
              </a:ext>
            </a:extLst>
          </p:cNvPr>
          <p:cNvSpPr>
            <a:spLocks noGrp="1"/>
          </p:cNvSpPr>
          <p:nvPr>
            <p:ph type="title"/>
          </p:nvPr>
        </p:nvSpPr>
        <p:spPr/>
        <p:txBody>
          <a:bodyPr/>
          <a:lstStyle/>
          <a:p>
            <a:r>
              <a:rPr lang="en-US" dirty="0"/>
              <a:t>F. Teknik </a:t>
            </a:r>
            <a:r>
              <a:rPr lang="en-US" dirty="0" err="1"/>
              <a:t>Pengolahan</a:t>
            </a:r>
            <a:r>
              <a:rPr lang="en-US" dirty="0"/>
              <a:t> dan Analisa Data</a:t>
            </a:r>
          </a:p>
        </p:txBody>
      </p:sp>
      <p:sp>
        <p:nvSpPr>
          <p:cNvPr id="3" name="Content Placeholder 2">
            <a:extLst>
              <a:ext uri="{FF2B5EF4-FFF2-40B4-BE49-F238E27FC236}">
                <a16:creationId xmlns:a16="http://schemas.microsoft.com/office/drawing/2014/main" id="{59357D73-EA33-4968-8FF0-5A498E457860}"/>
              </a:ext>
            </a:extLst>
          </p:cNvPr>
          <p:cNvSpPr>
            <a:spLocks noGrp="1"/>
          </p:cNvSpPr>
          <p:nvPr>
            <p:ph idx="1"/>
          </p:nvPr>
        </p:nvSpPr>
        <p:spPr>
          <a:xfrm>
            <a:off x="838200" y="1690688"/>
            <a:ext cx="4739640" cy="4486275"/>
          </a:xfrm>
        </p:spPr>
        <p:txBody>
          <a:bodyPr/>
          <a:lstStyle/>
          <a:p>
            <a:pPr marL="514350" indent="-514350">
              <a:buAutoNum type="arabicPeriod"/>
            </a:pPr>
            <a:r>
              <a:rPr lang="en-US" dirty="0" err="1"/>
              <a:t>Pengolahan</a:t>
            </a:r>
            <a:r>
              <a:rPr lang="en-US" dirty="0"/>
              <a:t> data</a:t>
            </a:r>
          </a:p>
          <a:p>
            <a:pPr marL="0" indent="0">
              <a:buNone/>
            </a:pPr>
            <a:r>
              <a:rPr lang="en-US" dirty="0"/>
              <a:t>	a.	Editing</a:t>
            </a:r>
          </a:p>
          <a:p>
            <a:pPr marL="0" indent="0">
              <a:buNone/>
            </a:pPr>
            <a:r>
              <a:rPr lang="en-US" dirty="0"/>
              <a:t>	b.	Coding</a:t>
            </a:r>
          </a:p>
          <a:p>
            <a:pPr marL="0" indent="0">
              <a:buNone/>
            </a:pPr>
            <a:r>
              <a:rPr lang="en-US" dirty="0"/>
              <a:t>	c.	Tabulating</a:t>
            </a:r>
          </a:p>
          <a:p>
            <a:pPr marL="0" indent="0">
              <a:buNone/>
            </a:pPr>
            <a:r>
              <a:rPr lang="en-US" dirty="0"/>
              <a:t>	d.	Cleaning</a:t>
            </a:r>
          </a:p>
          <a:p>
            <a:pPr marL="0" indent="0">
              <a:buNone/>
            </a:pPr>
            <a:endParaRPr lang="en-US" dirty="0"/>
          </a:p>
        </p:txBody>
      </p:sp>
      <p:sp>
        <p:nvSpPr>
          <p:cNvPr id="4" name="Content Placeholder 2">
            <a:extLst>
              <a:ext uri="{FF2B5EF4-FFF2-40B4-BE49-F238E27FC236}">
                <a16:creationId xmlns:a16="http://schemas.microsoft.com/office/drawing/2014/main" id="{771A0520-2BBB-42AE-8D4F-93DB69240402}"/>
              </a:ext>
            </a:extLst>
          </p:cNvPr>
          <p:cNvSpPr txBox="1">
            <a:spLocks/>
          </p:cNvSpPr>
          <p:nvPr/>
        </p:nvSpPr>
        <p:spPr>
          <a:xfrm>
            <a:off x="6614160" y="1690688"/>
            <a:ext cx="4739640" cy="4486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69498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4FA2-8B14-43FE-80BF-06A0736DC706}"/>
              </a:ext>
            </a:extLst>
          </p:cNvPr>
          <p:cNvSpPr>
            <a:spLocks noGrp="1"/>
          </p:cNvSpPr>
          <p:nvPr>
            <p:ph type="title"/>
          </p:nvPr>
        </p:nvSpPr>
        <p:spPr>
          <a:xfrm>
            <a:off x="838200" y="365125"/>
            <a:ext cx="10515600" cy="2126615"/>
          </a:xfrm>
        </p:spPr>
        <p:txBody>
          <a:bodyPr>
            <a:normAutofit fontScale="90000"/>
          </a:bodyPr>
          <a:lstStyle/>
          <a:p>
            <a:r>
              <a:rPr lang="en-US" sz="2400" b="1" dirty="0"/>
              <a:t>2. </a:t>
            </a:r>
            <a:r>
              <a:rPr lang="en-US" sz="2800" b="1" dirty="0"/>
              <a:t>Teknik Analisa data </a:t>
            </a:r>
            <a:br>
              <a:rPr lang="en-US" sz="2800" b="1" dirty="0"/>
            </a:br>
            <a:br>
              <a:rPr lang="en-US" sz="2800" b="1" dirty="0"/>
            </a:br>
            <a:r>
              <a:rPr lang="en-US" sz="2800" b="1" dirty="0"/>
              <a:t>	</a:t>
            </a:r>
            <a:r>
              <a:rPr lang="en-US" sz="2800" dirty="0" err="1"/>
              <a:t>Berdasarkan</a:t>
            </a:r>
            <a:r>
              <a:rPr lang="en-US" sz="2800" dirty="0"/>
              <a:t> </a:t>
            </a:r>
            <a:r>
              <a:rPr lang="en-US" sz="2800" dirty="0" err="1"/>
              <a:t>tujuan</a:t>
            </a:r>
            <a:r>
              <a:rPr lang="en-US" sz="2800" dirty="0"/>
              <a:t> </a:t>
            </a:r>
            <a:r>
              <a:rPr lang="en-US" sz="2800" dirty="0" err="1"/>
              <a:t>penelitian</a:t>
            </a:r>
            <a:r>
              <a:rPr lang="en-US" sz="2800" dirty="0"/>
              <a:t> yang </a:t>
            </a:r>
            <a:r>
              <a:rPr lang="en-US" sz="2800" dirty="0" err="1"/>
              <a:t>telah</a:t>
            </a:r>
            <a:r>
              <a:rPr lang="en-US" sz="2800" dirty="0"/>
              <a:t> </a:t>
            </a:r>
            <a:r>
              <a:rPr lang="en-US" sz="2800" dirty="0" err="1"/>
              <a:t>dirumuskan</a:t>
            </a:r>
            <a:r>
              <a:rPr lang="en-US" sz="2800" dirty="0"/>
              <a:t>, </a:t>
            </a:r>
            <a:r>
              <a:rPr lang="en-US" sz="2800" dirty="0" err="1"/>
              <a:t>analisis</a:t>
            </a:r>
            <a:r>
              <a:rPr lang="en-US" sz="2800" dirty="0"/>
              <a:t> data yang </a:t>
            </a:r>
            <a:r>
              <a:rPr lang="en-US" sz="2800" dirty="0" err="1"/>
              <a:t>digunakan</a:t>
            </a:r>
            <a:r>
              <a:rPr lang="en-US" sz="2800" dirty="0"/>
              <a:t> </a:t>
            </a:r>
            <a:r>
              <a:rPr lang="en-US" sz="2800" dirty="0" err="1"/>
              <a:t>dalam</a:t>
            </a:r>
            <a:r>
              <a:rPr lang="en-US" sz="2800" dirty="0"/>
              <a:t> </a:t>
            </a:r>
            <a:r>
              <a:rPr lang="en-US" sz="2800" dirty="0" err="1"/>
              <a:t>penelitian</a:t>
            </a:r>
            <a:r>
              <a:rPr lang="en-US" sz="2800" dirty="0"/>
              <a:t> </a:t>
            </a:r>
            <a:r>
              <a:rPr lang="en-US" sz="2800" dirty="0" err="1"/>
              <a:t>ini</a:t>
            </a:r>
            <a:r>
              <a:rPr lang="en-US" sz="2800" dirty="0"/>
              <a:t> </a:t>
            </a:r>
            <a:r>
              <a:rPr lang="en-US" sz="2800" dirty="0" err="1"/>
              <a:t>adalah</a:t>
            </a:r>
            <a:r>
              <a:rPr lang="en-US" sz="2800" dirty="0"/>
              <a:t> </a:t>
            </a:r>
            <a:r>
              <a:rPr lang="en-US" sz="2800" dirty="0" err="1"/>
              <a:t>analisis</a:t>
            </a:r>
            <a:r>
              <a:rPr lang="en-US" sz="2800" dirty="0"/>
              <a:t> </a:t>
            </a:r>
            <a:r>
              <a:rPr lang="en-US" sz="2800" dirty="0" err="1"/>
              <a:t>regresi</a:t>
            </a:r>
            <a:r>
              <a:rPr lang="en-US" sz="2800" dirty="0"/>
              <a:t> linear </a:t>
            </a:r>
            <a:r>
              <a:rPr lang="en-US" sz="2800" dirty="0" err="1"/>
              <a:t>berganda</a:t>
            </a:r>
            <a:r>
              <a:rPr lang="en-US" sz="2800" dirty="0"/>
              <a:t> yang </a:t>
            </a:r>
            <a:r>
              <a:rPr lang="en-US" sz="2800" dirty="0" err="1"/>
              <a:t>terdapat</a:t>
            </a:r>
            <a:r>
              <a:rPr lang="en-US" sz="2800" dirty="0"/>
              <a:t> pada program SPSS 17.0 for windows evaluation version.</a:t>
            </a:r>
          </a:p>
        </p:txBody>
      </p:sp>
      <p:sp>
        <p:nvSpPr>
          <p:cNvPr id="3" name="Content Placeholder 2">
            <a:extLst>
              <a:ext uri="{FF2B5EF4-FFF2-40B4-BE49-F238E27FC236}">
                <a16:creationId xmlns:a16="http://schemas.microsoft.com/office/drawing/2014/main" id="{326C283F-7314-4BD2-92C9-8859ECDD6DDC}"/>
              </a:ext>
            </a:extLst>
          </p:cNvPr>
          <p:cNvSpPr>
            <a:spLocks noGrp="1"/>
          </p:cNvSpPr>
          <p:nvPr>
            <p:ph idx="1"/>
          </p:nvPr>
        </p:nvSpPr>
        <p:spPr>
          <a:xfrm>
            <a:off x="1120140" y="2491740"/>
            <a:ext cx="10233660" cy="4001135"/>
          </a:xfrm>
        </p:spPr>
        <p:txBody>
          <a:bodyPr/>
          <a:lstStyle/>
          <a:p>
            <a:pPr marL="514350" indent="-514350">
              <a:buAutoNum type="alphaLcPeriod"/>
            </a:pPr>
            <a:r>
              <a:rPr lang="en-US" dirty="0" err="1"/>
              <a:t>Analisis</a:t>
            </a:r>
            <a:r>
              <a:rPr lang="en-US" dirty="0"/>
              <a:t> </a:t>
            </a:r>
            <a:r>
              <a:rPr lang="en-US" dirty="0" err="1"/>
              <a:t>Deskriptif</a:t>
            </a:r>
            <a:endParaRPr lang="en-US" dirty="0"/>
          </a:p>
          <a:p>
            <a:pPr marL="0" indent="0">
              <a:buNone/>
            </a:pPr>
            <a:r>
              <a:rPr lang="en-US" dirty="0"/>
              <a:t>	</a:t>
            </a:r>
            <a:r>
              <a:rPr lang="en-US" dirty="0" err="1"/>
              <a:t>statistik</a:t>
            </a:r>
            <a:r>
              <a:rPr lang="en-US" dirty="0"/>
              <a:t> yang </a:t>
            </a:r>
            <a:r>
              <a:rPr lang="en-US" dirty="0" err="1"/>
              <a:t>digunakan</a:t>
            </a:r>
            <a:r>
              <a:rPr lang="en-US" dirty="0"/>
              <a:t> </a:t>
            </a:r>
            <a:r>
              <a:rPr lang="en-US" dirty="0" err="1"/>
              <a:t>untuk</a:t>
            </a:r>
            <a:r>
              <a:rPr lang="en-US" dirty="0"/>
              <a:t> </a:t>
            </a:r>
            <a:r>
              <a:rPr lang="en-US" dirty="0" err="1"/>
              <a:t>menganalisis</a:t>
            </a:r>
            <a:r>
              <a:rPr lang="en-US" dirty="0"/>
              <a:t> data </a:t>
            </a:r>
            <a:r>
              <a:rPr lang="en-US" dirty="0" err="1"/>
              <a:t>dengan</a:t>
            </a:r>
            <a:r>
              <a:rPr lang="en-US" dirty="0"/>
              <a:t> </a:t>
            </a:r>
            <a:r>
              <a:rPr lang="en-US" dirty="0" err="1"/>
              <a:t>cara</a:t>
            </a:r>
            <a:r>
              <a:rPr lang="en-US" dirty="0"/>
              <a:t> </a:t>
            </a:r>
            <a:r>
              <a:rPr lang="en-US" dirty="0" err="1"/>
              <a:t>mendeskripsikan</a:t>
            </a:r>
            <a:r>
              <a:rPr lang="en-US" dirty="0"/>
              <a:t> </a:t>
            </a:r>
            <a:r>
              <a:rPr lang="en-US" dirty="0" err="1"/>
              <a:t>atau</a:t>
            </a:r>
            <a:r>
              <a:rPr lang="en-US" dirty="0"/>
              <a:t> </a:t>
            </a:r>
            <a:r>
              <a:rPr lang="en-US" dirty="0" err="1"/>
              <a:t>menggambarkan</a:t>
            </a:r>
            <a:r>
              <a:rPr lang="en-US" dirty="0"/>
              <a:t> data yang </a:t>
            </a:r>
            <a:r>
              <a:rPr lang="en-US" dirty="0" err="1"/>
              <a:t>telah</a:t>
            </a:r>
            <a:r>
              <a:rPr lang="en-US" dirty="0"/>
              <a:t> </a:t>
            </a:r>
            <a:r>
              <a:rPr lang="en-US" dirty="0" err="1"/>
              <a:t>terkumpul</a:t>
            </a:r>
            <a:r>
              <a:rPr lang="en-US" dirty="0"/>
              <a:t> </a:t>
            </a:r>
            <a:r>
              <a:rPr lang="en-US" dirty="0" err="1"/>
              <a:t>sebagaimana</a:t>
            </a:r>
            <a:r>
              <a:rPr lang="en-US" dirty="0"/>
              <a:t> </a:t>
            </a:r>
            <a:r>
              <a:rPr lang="en-US" dirty="0" err="1"/>
              <a:t>adanya</a:t>
            </a:r>
            <a:r>
              <a:rPr lang="en-US" dirty="0"/>
              <a:t> </a:t>
            </a:r>
            <a:r>
              <a:rPr lang="en-US" dirty="0" err="1"/>
              <a:t>tanpa</a:t>
            </a:r>
            <a:r>
              <a:rPr lang="en-US" dirty="0"/>
              <a:t> </a:t>
            </a:r>
            <a:r>
              <a:rPr lang="en-US" dirty="0" err="1"/>
              <a:t>bermaksud</a:t>
            </a:r>
            <a:r>
              <a:rPr lang="en-US" dirty="0"/>
              <a:t> </a:t>
            </a:r>
            <a:r>
              <a:rPr lang="en-US" dirty="0" err="1"/>
              <a:t>membuat</a:t>
            </a:r>
            <a:r>
              <a:rPr lang="en-US" dirty="0"/>
              <a:t> </a:t>
            </a:r>
            <a:r>
              <a:rPr lang="en-US" dirty="0" err="1"/>
              <a:t>kesimpulan</a:t>
            </a:r>
            <a:r>
              <a:rPr lang="en-US" dirty="0"/>
              <a:t> yang </a:t>
            </a:r>
            <a:r>
              <a:rPr lang="en-US" dirty="0" err="1"/>
              <a:t>berlaku</a:t>
            </a:r>
            <a:r>
              <a:rPr lang="en-US" dirty="0"/>
              <a:t> </a:t>
            </a:r>
            <a:r>
              <a:rPr lang="en-US" dirty="0" err="1"/>
              <a:t>untuk</a:t>
            </a:r>
            <a:r>
              <a:rPr lang="en-US" dirty="0"/>
              <a:t> </a:t>
            </a:r>
            <a:r>
              <a:rPr lang="en-US" dirty="0" err="1"/>
              <a:t>umum</a:t>
            </a:r>
            <a:r>
              <a:rPr lang="en-US" dirty="0"/>
              <a:t> </a:t>
            </a:r>
            <a:r>
              <a:rPr lang="en-US" dirty="0" err="1"/>
              <a:t>atau</a:t>
            </a:r>
            <a:r>
              <a:rPr lang="en-US" dirty="0"/>
              <a:t> </a:t>
            </a:r>
            <a:r>
              <a:rPr lang="en-US" dirty="0" err="1"/>
              <a:t>generalisasi</a:t>
            </a:r>
            <a:endParaRPr lang="en-US" dirty="0"/>
          </a:p>
        </p:txBody>
      </p:sp>
    </p:spTree>
    <p:extLst>
      <p:ext uri="{BB962C8B-B14F-4D97-AF65-F5344CB8AC3E}">
        <p14:creationId xmlns:p14="http://schemas.microsoft.com/office/powerpoint/2010/main" val="2425826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D8DE0-1563-4912-BE52-136512CC124A}"/>
              </a:ext>
            </a:extLst>
          </p:cNvPr>
          <p:cNvSpPr>
            <a:spLocks noGrp="1"/>
          </p:cNvSpPr>
          <p:nvPr>
            <p:ph idx="1"/>
          </p:nvPr>
        </p:nvSpPr>
        <p:spPr>
          <a:xfrm>
            <a:off x="838200" y="845820"/>
            <a:ext cx="10515600" cy="5331143"/>
          </a:xfrm>
        </p:spPr>
        <p:txBody>
          <a:bodyPr/>
          <a:lstStyle/>
          <a:p>
            <a:pPr marL="0" marR="0" lvl="0" indent="0" algn="just">
              <a:lnSpc>
                <a:spcPct val="200000"/>
              </a:lnSpc>
              <a:spcBef>
                <a:spcPts val="0"/>
              </a:spcBef>
              <a:spcAft>
                <a:spcPts val="800"/>
              </a:spcAft>
              <a:buNone/>
            </a:pPr>
            <a:r>
              <a:rPr lang="en-US" dirty="0">
                <a:latin typeface="Arial" panose="020B0604020202020204" pitchFamily="34" charset="0"/>
                <a:ea typeface="Calibri" panose="020F0502020204030204" pitchFamily="34" charset="0"/>
                <a:cs typeface="Times New Roman" panose="02020603050405020304" pitchFamily="18" charset="0"/>
              </a:rPr>
              <a:t>b. Uji </a:t>
            </a:r>
            <a:r>
              <a:rPr lang="en-US" dirty="0" err="1">
                <a:latin typeface="Arial" panose="020B0604020202020204" pitchFamily="34" charset="0"/>
                <a:ea typeface="Calibri" panose="020F0502020204030204" pitchFamily="34" charset="0"/>
                <a:cs typeface="Times New Roman" panose="02020603050405020304" pitchFamily="18" charset="0"/>
              </a:rPr>
              <a:t>Asumsi</a:t>
            </a:r>
            <a:endParaRPr lang="en-US" dirty="0">
              <a:latin typeface="Arial" panose="020B0604020202020204" pitchFamily="34" charset="0"/>
              <a:ea typeface="Calibri" panose="020F0502020204030204" pitchFamily="34" charset="0"/>
              <a:cs typeface="Times New Roman" panose="02020603050405020304" pitchFamily="18" charset="0"/>
            </a:endParaRPr>
          </a:p>
          <a:p>
            <a:pPr marL="0" marR="0" lvl="0" indent="0" algn="just">
              <a:lnSpc>
                <a:spcPct val="200000"/>
              </a:lnSpc>
              <a:spcBef>
                <a:spcPts val="0"/>
              </a:spcBef>
              <a:spcAft>
                <a:spcPts val="80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Pengujian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asumsi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dilakukan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untuk</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menentukan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apakah</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pengujian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hipotesis</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menggunakan</a:t>
            </a:r>
            <a:r>
              <a:rPr lang="en-US" sz="2400" dirty="0">
                <a:latin typeface="Arial" panose="020B0604020202020204" pitchFamily="34" charset="0"/>
                <a:ea typeface="Calibri" panose="020F0502020204030204" pitchFamily="34" charset="0"/>
                <a:cs typeface="Times New Roman" panose="02020603050405020304" pitchFamily="18" charset="0"/>
              </a:rPr>
              <a:t> statistic parametric dan non-</a:t>
            </a:r>
            <a:r>
              <a:rPr lang="en-US" sz="2400" dirty="0" err="1">
                <a:latin typeface="Arial" panose="020B0604020202020204" pitchFamily="34" charset="0"/>
                <a:ea typeface="Calibri" panose="020F0502020204030204" pitchFamily="34" charset="0"/>
                <a:cs typeface="Times New Roman" panose="02020603050405020304" pitchFamily="18" charset="0"/>
              </a:rPr>
              <a:t>parametrik</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Penelitian</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ini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menggunakan</a:t>
            </a:r>
            <a:r>
              <a:rPr lang="en-US" sz="2400" dirty="0">
                <a:latin typeface="Arial" panose="020B0604020202020204" pitchFamily="34" charset="0"/>
                <a:ea typeface="Calibri" panose="020F0502020204030204" pitchFamily="34" charset="0"/>
                <a:cs typeface="Times New Roman" panose="02020603050405020304" pitchFamily="18" charset="0"/>
              </a:rPr>
              <a:t> uji </a:t>
            </a:r>
            <a:r>
              <a:rPr lang="en-US" sz="2400" dirty="0" err="1">
                <a:latin typeface="Arial" panose="020B0604020202020204" pitchFamily="34" charset="0"/>
                <a:ea typeface="Calibri" panose="020F0502020204030204" pitchFamily="34" charset="0"/>
                <a:cs typeface="Times New Roman" panose="02020603050405020304" pitchFamily="18" charset="0"/>
              </a:rPr>
              <a:t>asumsi</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berupa</a:t>
            </a:r>
            <a:r>
              <a:rPr lang="en-US" sz="2400" dirty="0">
                <a:latin typeface="Arial" panose="020B0604020202020204" pitchFamily="34" charset="0"/>
                <a:ea typeface="Calibri" panose="020F0502020204030204" pitchFamily="34" charset="0"/>
                <a:cs typeface="Times New Roman" panose="02020603050405020304" pitchFamily="18" charset="0"/>
              </a:rPr>
              <a:t> uji </a:t>
            </a:r>
            <a:r>
              <a:rPr lang="en-US" sz="2400" dirty="0" err="1">
                <a:latin typeface="Arial" panose="020B0604020202020204" pitchFamily="34" charset="0"/>
                <a:ea typeface="Calibri" panose="020F0502020204030204" pitchFamily="34" charset="0"/>
                <a:cs typeface="Times New Roman" panose="02020603050405020304" pitchFamily="18" charset="0"/>
              </a:rPr>
              <a:t>normalitas</a:t>
            </a:r>
            <a:r>
              <a:rPr lang="en-US" sz="2400" dirty="0">
                <a:latin typeface="Arial" panose="020B0604020202020204" pitchFamily="34" charset="0"/>
                <a:ea typeface="Calibri" panose="020F0502020204030204" pitchFamily="34" charset="0"/>
                <a:cs typeface="Times New Roman" panose="02020603050405020304" pitchFamily="18" charset="0"/>
              </a:rPr>
              <a:t>, uji </a:t>
            </a:r>
            <a:r>
              <a:rPr lang="en-US" sz="2400" dirty="0" err="1">
                <a:latin typeface="Arial" panose="020B0604020202020204" pitchFamily="34" charset="0"/>
                <a:ea typeface="Calibri" panose="020F0502020204030204" pitchFamily="34" charset="0"/>
                <a:cs typeface="Times New Roman" panose="02020603050405020304" pitchFamily="18" charset="0"/>
              </a:rPr>
              <a:t>linearitas</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regresi</a:t>
            </a:r>
            <a:r>
              <a:rPr lang="en-US" sz="2400" dirty="0">
                <a:latin typeface="Arial" panose="020B0604020202020204" pitchFamily="34" charset="0"/>
                <a:ea typeface="Calibri" panose="020F0502020204030204" pitchFamily="34" charset="0"/>
                <a:cs typeface="Times New Roman" panose="02020603050405020304" pitchFamily="18" charset="0"/>
              </a:rPr>
              <a:t>, dan uji </a:t>
            </a:r>
            <a:r>
              <a:rPr lang="en-US" sz="2400" dirty="0" err="1">
                <a:latin typeface="Arial" panose="020B0604020202020204" pitchFamily="34" charset="0"/>
                <a:ea typeface="Calibri" panose="020F0502020204030204" pitchFamily="34" charset="0"/>
                <a:cs typeface="Times New Roman" panose="02020603050405020304" pitchFamily="18" charset="0"/>
              </a:rPr>
              <a:t>multikolinearitas</a:t>
            </a:r>
            <a:r>
              <a:rPr lang="en-US" sz="2400" dirty="0">
                <a:latin typeface="Arial" panose="020B0604020202020204"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85959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C991-07BB-4902-8CC2-B8E08555D8E7}"/>
              </a:ext>
            </a:extLst>
          </p:cNvPr>
          <p:cNvSpPr>
            <a:spLocks noGrp="1"/>
          </p:cNvSpPr>
          <p:nvPr>
            <p:ph type="title"/>
          </p:nvPr>
        </p:nvSpPr>
        <p:spPr>
          <a:xfrm>
            <a:off x="838200" y="2766218"/>
            <a:ext cx="10515600" cy="1325563"/>
          </a:xfrm>
        </p:spPr>
        <p:txBody>
          <a:bodyPr>
            <a:noAutofit/>
          </a:bodyPr>
          <a:lstStyle/>
          <a:p>
            <a:pPr algn="ctr"/>
            <a:r>
              <a:rPr lang="en-US" sz="9600" b="1" dirty="0" err="1"/>
              <a:t>Terima</a:t>
            </a:r>
            <a:r>
              <a:rPr lang="en-US" sz="9600" b="1" dirty="0"/>
              <a:t> Kasih</a:t>
            </a:r>
          </a:p>
        </p:txBody>
      </p:sp>
    </p:spTree>
    <p:extLst>
      <p:ext uri="{BB962C8B-B14F-4D97-AF65-F5344CB8AC3E}">
        <p14:creationId xmlns:p14="http://schemas.microsoft.com/office/powerpoint/2010/main" val="13850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058FD-CECF-4052-8756-A62EEAA6AC54}"/>
              </a:ext>
            </a:extLst>
          </p:cNvPr>
          <p:cNvSpPr>
            <a:spLocks noGrp="1"/>
          </p:cNvSpPr>
          <p:nvPr>
            <p:ph idx="1"/>
          </p:nvPr>
        </p:nvSpPr>
        <p:spPr>
          <a:xfrm>
            <a:off x="838200" y="594360"/>
            <a:ext cx="10515600" cy="5582603"/>
          </a:xfrm>
        </p:spPr>
        <p:txBody>
          <a:bodyPr/>
          <a:lstStyle/>
          <a:p>
            <a:pPr marL="0" indent="0" algn="just">
              <a:buNone/>
            </a:pPr>
            <a:r>
              <a:rPr lang="en-US" dirty="0" err="1">
                <a:latin typeface="Arial" panose="020B0604020202020204" pitchFamily="34" charset="0"/>
                <a:ea typeface="Calibri" panose="020F0502020204030204" pitchFamily="34" charset="0"/>
              </a:rPr>
              <a:t>Survei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Demografi</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Kesehatan</a:t>
            </a:r>
            <a:r>
              <a:rPr lang="en-US" dirty="0">
                <a:latin typeface="Arial" panose="020B0604020202020204" pitchFamily="34" charset="0"/>
                <a:ea typeface="Calibri" panose="020F0502020204030204" pitchFamily="34" charset="0"/>
              </a:rPr>
              <a:t> Indonesia (SDKI) 2017 </a:t>
            </a:r>
            <a:r>
              <a:rPr lang="en-US" dirty="0" err="1">
                <a:latin typeface="Arial" panose="020B0604020202020204" pitchFamily="34" charset="0"/>
                <a:ea typeface="Calibri" panose="020F0502020204030204" pitchFamily="34" charset="0"/>
              </a:rPr>
              <a:t>mengungkapkan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umur</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mulai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minum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terutama</a:t>
            </a:r>
            <a:r>
              <a:rPr lang="en-US" dirty="0">
                <a:latin typeface="Arial" panose="020B0604020202020204" pitchFamily="34" charset="0"/>
                <a:ea typeface="Calibri" panose="020F0502020204030204" pitchFamily="34" charset="0"/>
              </a:rPr>
              <a:t> pada </a:t>
            </a:r>
            <a:r>
              <a:rPr lang="en-US" dirty="0" err="1">
                <a:latin typeface="Arial" panose="020B0604020202020204" pitchFamily="34" charset="0"/>
                <a:ea typeface="Calibri" panose="020F0502020204030204" pitchFamily="34" charset="0"/>
              </a:rPr>
              <a:t>usia</a:t>
            </a:r>
            <a:r>
              <a:rPr lang="en-US" dirty="0">
                <a:latin typeface="Arial" panose="020B0604020202020204" pitchFamily="34" charset="0"/>
                <a:ea typeface="Calibri" panose="020F0502020204030204" pitchFamily="34" charset="0"/>
              </a:rPr>
              <a:t> 15-19 </a:t>
            </a:r>
            <a:r>
              <a:rPr lang="en-US" dirty="0" err="1">
                <a:latin typeface="Arial" panose="020B0604020202020204" pitchFamily="34" charset="0"/>
                <a:ea typeface="Calibri" panose="020F0502020204030204" pitchFamily="34" charset="0"/>
              </a:rPr>
              <a:t>tahun</a:t>
            </a:r>
            <a:r>
              <a:rPr lang="en-US" dirty="0">
                <a:latin typeface="Arial" panose="020B0604020202020204" pitchFamily="34" charset="0"/>
                <a:ea typeface="Calibri" panose="020F0502020204030204" pitchFamily="34" charset="0"/>
              </a:rPr>
              <a:t> pada </a:t>
            </a:r>
            <a:r>
              <a:rPr lang="en-US" dirty="0" err="1">
                <a:latin typeface="Arial" panose="020B0604020202020204" pitchFamily="34" charset="0"/>
                <a:ea typeface="Calibri" panose="020F0502020204030204" pitchFamily="34" charset="0"/>
              </a:rPr>
              <a:t>pria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sebesar</a:t>
            </a:r>
            <a:r>
              <a:rPr lang="en-US" dirty="0">
                <a:latin typeface="Arial" panose="020B0604020202020204" pitchFamily="34" charset="0"/>
                <a:ea typeface="Calibri" panose="020F0502020204030204" pitchFamily="34" charset="0"/>
              </a:rPr>
              <a:t> 70% dan </a:t>
            </a:r>
            <a:r>
              <a:rPr lang="en-US" dirty="0" err="1">
                <a:latin typeface="Arial" panose="020B0604020202020204" pitchFamily="34" charset="0"/>
                <a:ea typeface="Calibri" panose="020F0502020204030204" pitchFamily="34" charset="0"/>
              </a:rPr>
              <a:t>wanita</a:t>
            </a:r>
            <a:r>
              <a:rPr lang="en-US" dirty="0">
                <a:latin typeface="Arial" panose="020B0604020202020204" pitchFamily="34" charset="0"/>
                <a:ea typeface="Calibri" panose="020F0502020204030204" pitchFamily="34" charset="0"/>
              </a:rPr>
              <a:t> 58%. </a:t>
            </a:r>
            <a:r>
              <a:rPr lang="en-US" dirty="0" err="1">
                <a:latin typeface="Arial" panose="020B0604020202020204" pitchFamily="34" charset="0"/>
                <a:ea typeface="Calibri" panose="020F0502020204030204" pitchFamily="34" charset="0"/>
              </a:rPr>
              <a:t>Sementara</a:t>
            </a:r>
            <a:r>
              <a:rPr lang="en-US" dirty="0">
                <a:latin typeface="Arial" panose="020B0604020202020204" pitchFamily="34" charset="0"/>
                <a:ea typeface="Calibri" panose="020F0502020204030204" pitchFamily="34" charset="0"/>
              </a:rPr>
              <a:t> pada </a:t>
            </a:r>
            <a:r>
              <a:rPr lang="en-US" dirty="0" err="1">
                <a:latin typeface="Arial" panose="020B0604020202020204" pitchFamily="34" charset="0"/>
                <a:ea typeface="Calibri" panose="020F0502020204030204" pitchFamily="34" charset="0"/>
              </a:rPr>
              <a:t>usia</a:t>
            </a:r>
            <a:r>
              <a:rPr lang="en-US" dirty="0">
                <a:latin typeface="Arial" panose="020B0604020202020204" pitchFamily="34" charset="0"/>
                <a:ea typeface="Calibri" panose="020F0502020204030204" pitchFamily="34" charset="0"/>
              </a:rPr>
              <a:t> 20-24 </a:t>
            </a:r>
            <a:r>
              <a:rPr lang="en-US" dirty="0" err="1">
                <a:latin typeface="Arial" panose="020B0604020202020204" pitchFamily="34" charset="0"/>
                <a:ea typeface="Calibri" panose="020F0502020204030204" pitchFamily="34" charset="0"/>
              </a:rPr>
              <a:t>tahun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pria</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mengonsumsi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sebanyak</a:t>
            </a:r>
            <a:r>
              <a:rPr lang="en-US" dirty="0">
                <a:latin typeface="Arial" panose="020B0604020202020204" pitchFamily="34" charset="0"/>
                <a:ea typeface="Calibri" panose="020F0502020204030204" pitchFamily="34" charset="0"/>
              </a:rPr>
              <a:t> 18% dan </a:t>
            </a:r>
            <a:r>
              <a:rPr lang="en-US" dirty="0" err="1">
                <a:latin typeface="Arial" panose="020B0604020202020204" pitchFamily="34" charset="0"/>
                <a:ea typeface="Calibri" panose="020F0502020204030204" pitchFamily="34" charset="0"/>
              </a:rPr>
              <a:t>wanita</a:t>
            </a:r>
            <a:r>
              <a:rPr lang="en-US" dirty="0">
                <a:latin typeface="Arial" panose="020B0604020202020204" pitchFamily="34" charset="0"/>
                <a:ea typeface="Calibri" panose="020F0502020204030204" pitchFamily="34" charset="0"/>
              </a:rPr>
              <a:t> 8%.</a:t>
            </a:r>
          </a:p>
          <a:p>
            <a:pPr marL="0" indent="0" algn="just">
              <a:buNone/>
            </a:pPr>
            <a:endParaRPr lang="en-US" dirty="0">
              <a:latin typeface="Arial" panose="020B0604020202020204" pitchFamily="34" charset="0"/>
            </a:endParaRPr>
          </a:p>
          <a:p>
            <a:pPr marL="0" indent="0" algn="just">
              <a:buNone/>
            </a:pPr>
            <a:r>
              <a:rPr lang="en-US" dirty="0">
                <a:latin typeface="Arial" panose="020B0604020202020204" pitchFamily="34" charset="0"/>
                <a:ea typeface="Calibri" panose="020F0502020204030204" pitchFamily="34" charset="0"/>
              </a:rPr>
              <a:t>Badan Pusat </a:t>
            </a:r>
            <a:r>
              <a:rPr lang="en-US" dirty="0" err="1">
                <a:latin typeface="Arial" panose="020B0604020202020204" pitchFamily="34" charset="0"/>
                <a:ea typeface="Calibri" panose="020F0502020204030204" pitchFamily="34" charset="0"/>
              </a:rPr>
              <a:t>Statistik</a:t>
            </a:r>
            <a:r>
              <a:rPr lang="en-US" dirty="0">
                <a:latin typeface="Arial" panose="020B0604020202020204" pitchFamily="34" charset="0"/>
                <a:ea typeface="Calibri" panose="020F0502020204030204" pitchFamily="34" charset="0"/>
              </a:rPr>
              <a:t> (BPS) </a:t>
            </a:r>
            <a:r>
              <a:rPr lang="en-US" dirty="0" err="1">
                <a:latin typeface="Arial" panose="020B0604020202020204" pitchFamily="34" charset="0"/>
                <a:ea typeface="Calibri" panose="020F0502020204030204" pitchFamily="34" charset="0"/>
              </a:rPr>
              <a:t>menyatakan</a:t>
            </a:r>
            <a:r>
              <a:rPr lang="en-US" dirty="0">
                <a:latin typeface="Arial" panose="020B0604020202020204" pitchFamily="34" charset="0"/>
                <a:ea typeface="Calibri" panose="020F0502020204030204" pitchFamily="34" charset="0"/>
              </a:rPr>
              <a:t> rata-rata </a:t>
            </a:r>
            <a:r>
              <a:rPr lang="en-US" dirty="0" err="1">
                <a:latin typeface="Arial" panose="020B0604020202020204" pitchFamily="34" charset="0"/>
                <a:ea typeface="Calibri" panose="020F0502020204030204" pitchFamily="34" charset="0"/>
              </a:rPr>
              <a:t>konsumsi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minuman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keras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mengandung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di </a:t>
            </a:r>
            <a:r>
              <a:rPr lang="en-US" dirty="0" err="1">
                <a:latin typeface="Arial" panose="020B0604020202020204" pitchFamily="34" charset="0"/>
                <a:ea typeface="Calibri" panose="020F0502020204030204" pitchFamily="34" charset="0"/>
              </a:rPr>
              <a:t>berbagai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kota</a:t>
            </a:r>
            <a:r>
              <a:rPr lang="en-US" dirty="0">
                <a:latin typeface="Arial" panose="020B0604020202020204" pitchFamily="34" charset="0"/>
                <a:ea typeface="Calibri" panose="020F0502020204030204" pitchFamily="34" charset="0"/>
              </a:rPr>
              <a:t> di Indonesia, Manado Sulawesi Utara volume </a:t>
            </a:r>
            <a:r>
              <a:rPr lang="en-US" dirty="0" err="1">
                <a:latin typeface="Arial" panose="020B0604020202020204" pitchFamily="34" charset="0"/>
                <a:ea typeface="Calibri" panose="020F0502020204030204" pitchFamily="34" charset="0"/>
              </a:rPr>
              <a:t>konsumsi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mencapai</a:t>
            </a:r>
            <a:r>
              <a:rPr lang="en-US" dirty="0">
                <a:latin typeface="Arial" panose="020B0604020202020204" pitchFamily="34" charset="0"/>
                <a:ea typeface="Calibri" panose="020F0502020204030204" pitchFamily="34" charset="0"/>
              </a:rPr>
              <a:t> 61,41 ml per orang pada </a:t>
            </a:r>
            <a:r>
              <a:rPr lang="en-US" dirty="0" err="1">
                <a:latin typeface="Arial" panose="020B0604020202020204" pitchFamily="34" charset="0"/>
                <a:ea typeface="Calibri" panose="020F0502020204030204" pitchFamily="34" charset="0"/>
              </a:rPr>
              <a:t>setiap</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bulannya</a:t>
            </a:r>
            <a:r>
              <a:rPr lang="en-US" dirty="0">
                <a:latin typeface="Arial" panose="020B0604020202020204" pitchFamily="34" charset="0"/>
                <a:ea typeface="Calibri" panose="020F0502020204030204" pitchFamily="34" charset="0"/>
              </a:rPr>
              <a:t>, Ambon </a:t>
            </a:r>
            <a:r>
              <a:rPr lang="en-US" dirty="0" err="1">
                <a:latin typeface="Arial" panose="020B0604020202020204" pitchFamily="34" charset="0"/>
                <a:ea typeface="Calibri" panose="020F0502020204030204" pitchFamily="34" charset="0"/>
              </a:rPr>
              <a:t>mencapai</a:t>
            </a:r>
            <a:r>
              <a:rPr lang="en-US" dirty="0">
                <a:latin typeface="Arial" panose="020B0604020202020204" pitchFamily="34" charset="0"/>
                <a:ea typeface="Calibri" panose="020F0502020204030204" pitchFamily="34" charset="0"/>
              </a:rPr>
              <a:t> 47, 40 ml, Medan 40,97 ml, dan </a:t>
            </a:r>
            <a:r>
              <a:rPr lang="en-US" dirty="0" err="1">
                <a:latin typeface="Arial" panose="020B0604020202020204" pitchFamily="34" charset="0"/>
                <a:ea typeface="Calibri" panose="020F0502020204030204" pitchFamily="34" charset="0"/>
              </a:rPr>
              <a:t>Palangkaraya</a:t>
            </a:r>
            <a:r>
              <a:rPr lang="en-US" dirty="0">
                <a:latin typeface="Arial" panose="020B0604020202020204" pitchFamily="34" charset="0"/>
                <a:ea typeface="Calibri" panose="020F0502020204030204" pitchFamily="34" charset="0"/>
              </a:rPr>
              <a:t> 36,20 ml </a:t>
            </a:r>
            <a:endParaRPr lang="en-US" dirty="0"/>
          </a:p>
        </p:txBody>
      </p:sp>
    </p:spTree>
    <p:extLst>
      <p:ext uri="{BB962C8B-B14F-4D97-AF65-F5344CB8AC3E}">
        <p14:creationId xmlns:p14="http://schemas.microsoft.com/office/powerpoint/2010/main" val="254232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EF7BC7-ABA1-43DA-AF68-C36F14A977F6}"/>
              </a:ext>
            </a:extLst>
          </p:cNvPr>
          <p:cNvSpPr>
            <a:spLocks noGrp="1"/>
          </p:cNvSpPr>
          <p:nvPr>
            <p:ph idx="1"/>
          </p:nvPr>
        </p:nvSpPr>
        <p:spPr>
          <a:xfrm>
            <a:off x="838200" y="1623060"/>
            <a:ext cx="10515600" cy="4553903"/>
          </a:xfrm>
        </p:spPr>
        <p:txBody>
          <a:bodyPr/>
          <a:lstStyle/>
          <a:p>
            <a:pPr marL="0" indent="0" algn="just">
              <a:buNone/>
            </a:pPr>
            <a:r>
              <a:rPr lang="en-US" dirty="0">
                <a:latin typeface="Arial" panose="020B0604020202020204" pitchFamily="34" charset="0"/>
                <a:ea typeface="Calibri" panose="020F0502020204030204" pitchFamily="34" charset="0"/>
              </a:rPr>
              <a:t>Hasil </a:t>
            </a:r>
            <a:r>
              <a:rPr lang="en-US" dirty="0" err="1">
                <a:latin typeface="Arial" panose="020B0604020202020204" pitchFamily="34" charset="0"/>
                <a:ea typeface="Calibri" panose="020F0502020204030204" pitchFamily="34" charset="0"/>
              </a:rPr>
              <a:t>observasi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peneliti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tentang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minuman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beralkohol</a:t>
            </a:r>
            <a:r>
              <a:rPr lang="en-US" dirty="0">
                <a:latin typeface="Arial" panose="020B0604020202020204" pitchFamily="34" charset="0"/>
                <a:ea typeface="Calibri" panose="020F0502020204030204" pitchFamily="34" charset="0"/>
              </a:rPr>
              <a:t> di </a:t>
            </a:r>
            <a:r>
              <a:rPr lang="en-US" dirty="0" err="1">
                <a:latin typeface="Arial" panose="020B0604020202020204" pitchFamily="34" charset="0"/>
                <a:ea typeface="Calibri" panose="020F0502020204030204" pitchFamily="34" charset="0"/>
              </a:rPr>
              <a:t>Desa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Baru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Kabupaten</a:t>
            </a:r>
            <a:r>
              <a:rPr lang="en-US" dirty="0">
                <a:latin typeface="Arial" panose="020B0604020202020204" pitchFamily="34" charset="0"/>
                <a:ea typeface="Calibri" panose="020F0502020204030204" pitchFamily="34" charset="0"/>
              </a:rPr>
              <a:t> Barito Selatan, </a:t>
            </a:r>
            <a:r>
              <a:rPr lang="en-US" dirty="0" err="1">
                <a:latin typeface="Arial" panose="020B0604020202020204" pitchFamily="34" charset="0"/>
                <a:ea typeface="Calibri" panose="020F0502020204030204" pitchFamily="34" charset="0"/>
              </a:rPr>
              <a:t>minuman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keras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atau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dijual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bebas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dikawasan</a:t>
            </a:r>
            <a:r>
              <a:rPr lang="en-US" dirty="0">
                <a:latin typeface="Arial" panose="020B0604020202020204" pitchFamily="34" charset="0"/>
                <a:ea typeface="Calibri" panose="020F0502020204030204" pitchFamily="34" charset="0"/>
              </a:rPr>
              <a:t> Barito Selatan dan </a:t>
            </a:r>
            <a:r>
              <a:rPr lang="en-US" dirty="0" err="1">
                <a:latin typeface="Arial" panose="020B0604020202020204" pitchFamily="34" charset="0"/>
                <a:ea typeface="Calibri" panose="020F0502020204030204" pitchFamily="34" charset="0"/>
              </a:rPr>
              <a:t>banyak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toko-toko</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atau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kios</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menjual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minuman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keras</a:t>
            </a:r>
            <a:r>
              <a:rPr lang="en-US" dirty="0">
                <a:latin typeface="Arial" panose="020B0604020202020204" pitchFamily="34" charset="0"/>
                <a:ea typeface="Calibri" panose="020F0502020204030204" pitchFamily="34" charset="0"/>
              </a:rPr>
              <a:t> legal </a:t>
            </a:r>
            <a:r>
              <a:rPr lang="en-US" dirty="0" err="1">
                <a:latin typeface="Arial" panose="020B0604020202020204" pitchFamily="34" charset="0"/>
                <a:ea typeface="Calibri" panose="020F0502020204030204" pitchFamily="34" charset="0"/>
              </a:rPr>
              <a:t>maupun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ilegal</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penjual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tidak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memperhatikan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pembeli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apakah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pembeli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cukup</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umur</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atau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dibawah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umur</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dilegalkan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pemerintah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mengonsumsi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a:t>
            </a:r>
          </a:p>
          <a:p>
            <a:pPr marL="0" indent="0" algn="just">
              <a:buNone/>
            </a:pPr>
            <a:endParaRPr lang="en-US" dirty="0">
              <a:latin typeface="Arial" panose="020B0604020202020204" pitchFamily="34" charset="0"/>
            </a:endParaRPr>
          </a:p>
          <a:p>
            <a:pPr marL="0" indent="0" algn="just">
              <a:buNone/>
            </a:pPr>
            <a:endParaRPr lang="en-US" dirty="0"/>
          </a:p>
        </p:txBody>
      </p:sp>
    </p:spTree>
    <p:extLst>
      <p:ext uri="{BB962C8B-B14F-4D97-AF65-F5344CB8AC3E}">
        <p14:creationId xmlns:p14="http://schemas.microsoft.com/office/powerpoint/2010/main" val="160960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E1980-D7C6-452E-8700-4213B619221D}"/>
              </a:ext>
            </a:extLst>
          </p:cNvPr>
          <p:cNvSpPr>
            <a:spLocks noGrp="1"/>
          </p:cNvSpPr>
          <p:nvPr>
            <p:ph idx="1"/>
          </p:nvPr>
        </p:nvSpPr>
        <p:spPr>
          <a:xfrm>
            <a:off x="838200" y="502920"/>
            <a:ext cx="10515600" cy="5674043"/>
          </a:xfrm>
        </p:spPr>
        <p:txBody>
          <a:bodyPr/>
          <a:lstStyle/>
          <a:p>
            <a:pPr marL="0" indent="0" algn="just">
              <a:buNone/>
            </a:pPr>
            <a:r>
              <a:rPr lang="en-US" dirty="0" err="1">
                <a:latin typeface="Arial" panose="020B0604020202020204" pitchFamily="34" charset="0"/>
                <a:ea typeface="Calibri" panose="020F0502020204030204" pitchFamily="34" charset="0"/>
              </a:rPr>
              <a:t>Berdasarkan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hasil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wawancara</a:t>
            </a:r>
            <a:r>
              <a:rPr lang="en-US" dirty="0">
                <a:latin typeface="Arial" panose="020B0604020202020204" pitchFamily="34" charset="0"/>
                <a:ea typeface="Calibri" panose="020F0502020204030204" pitchFamily="34" charset="0"/>
              </a:rPr>
              <a:t> di </a:t>
            </a:r>
            <a:r>
              <a:rPr lang="en-US" dirty="0" err="1">
                <a:latin typeface="Arial" panose="020B0604020202020204" pitchFamily="34" charset="0"/>
                <a:ea typeface="Calibri" panose="020F0502020204030204" pitchFamily="34" charset="0"/>
              </a:rPr>
              <a:t>Desa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Baru</a:t>
            </a:r>
            <a:r>
              <a:rPr lang="en-US" dirty="0">
                <a:latin typeface="Arial" panose="020B0604020202020204" pitchFamily="34" charset="0"/>
                <a:ea typeface="Calibri" panose="020F0502020204030204" pitchFamily="34" charset="0"/>
              </a:rPr>
              <a:t> pada </a:t>
            </a:r>
            <a:r>
              <a:rPr lang="en-US" dirty="0" err="1">
                <a:latin typeface="Arial" panose="020B0604020202020204" pitchFamily="34" charset="0"/>
                <a:ea typeface="Calibri" panose="020F0502020204030204" pitchFamily="34" charset="0"/>
              </a:rPr>
              <a:t>tanggal</a:t>
            </a:r>
            <a:r>
              <a:rPr lang="en-US" dirty="0">
                <a:latin typeface="Arial" panose="020B0604020202020204" pitchFamily="34" charset="0"/>
                <a:ea typeface="Calibri" panose="020F0502020204030204" pitchFamily="34" charset="0"/>
              </a:rPr>
              <a:t> 29 </a:t>
            </a:r>
            <a:r>
              <a:rPr lang="en-US" dirty="0" err="1">
                <a:latin typeface="Arial" panose="020B0604020202020204" pitchFamily="34" charset="0"/>
                <a:ea typeface="Calibri" panose="020F0502020204030204" pitchFamily="34" charset="0"/>
              </a:rPr>
              <a:t>Maret</a:t>
            </a:r>
            <a:r>
              <a:rPr lang="en-US" dirty="0">
                <a:latin typeface="Arial" panose="020B0604020202020204" pitchFamily="34" charset="0"/>
                <a:ea typeface="Calibri" panose="020F0502020204030204" pitchFamily="34" charset="0"/>
              </a:rPr>
              <a:t> 2019 </a:t>
            </a:r>
            <a:r>
              <a:rPr lang="en-US" dirty="0" err="1">
                <a:latin typeface="Arial" panose="020B0604020202020204" pitchFamily="34" charset="0"/>
                <a:ea typeface="Calibri" panose="020F0502020204030204" pitchFamily="34" charset="0"/>
              </a:rPr>
              <a:t>kepada</a:t>
            </a:r>
            <a:r>
              <a:rPr lang="en-US" dirty="0">
                <a:latin typeface="Arial" panose="020B0604020202020204" pitchFamily="34" charset="0"/>
                <a:ea typeface="Calibri" panose="020F0502020204030204" pitchFamily="34" charset="0"/>
              </a:rPr>
              <a:t> 15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2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menyatakan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belum</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pernah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mengonsumsi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dan 13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lainnya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menyatakan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pernah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meminum-minuman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beralkohol</a:t>
            </a:r>
            <a:r>
              <a:rPr lang="en-US" dirty="0">
                <a:latin typeface="Arial" panose="020B0604020202020204" pitchFamily="34" charset="0"/>
                <a:ea typeface="Calibri" panose="020F0502020204030204" pitchFamily="34" charset="0"/>
              </a:rPr>
              <a:t>. </a:t>
            </a:r>
          </a:p>
          <a:p>
            <a:pPr marL="0" indent="0">
              <a:buNone/>
            </a:pPr>
            <a:endParaRPr lang="en-US" dirty="0">
              <a:latin typeface="Arial" panose="020B0604020202020204" pitchFamily="34" charset="0"/>
            </a:endParaRPr>
          </a:p>
          <a:p>
            <a:pPr marL="0" indent="0" algn="just">
              <a:buNone/>
            </a:pP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melakukan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kenakalan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itu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kurang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memiliki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kontrol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atau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justru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menyalahgunakan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kontrol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tersebut</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suka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menegakkan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standar</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tingkah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laku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sendiri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disamping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meremehkan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keberadaan</a:t>
            </a:r>
            <a:r>
              <a:rPr lang="en-US" dirty="0">
                <a:latin typeface="Arial" panose="020B0604020202020204" pitchFamily="34" charset="0"/>
                <a:ea typeface="Calibri" panose="020F0502020204030204" pitchFamily="34" charset="0"/>
              </a:rPr>
              <a:t> orang lain. </a:t>
            </a:r>
            <a:r>
              <a:rPr lang="sv-SE" dirty="0">
                <a:latin typeface="Arial" panose="020B0604020202020204" pitchFamily="34" charset="0"/>
                <a:ea typeface="Calibri" panose="020F0502020204030204" pitchFamily="34" charset="0"/>
              </a:rPr>
              <a:t>Remaja tidak sadar dan belum bisa memperhitungkan akibat jangka pendek atau jangka panjang dari perilaku minum-minuman beralkohol</a:t>
            </a:r>
            <a:endParaRPr lang="en-US" dirty="0"/>
          </a:p>
        </p:txBody>
      </p:sp>
    </p:spTree>
    <p:extLst>
      <p:ext uri="{BB962C8B-B14F-4D97-AF65-F5344CB8AC3E}">
        <p14:creationId xmlns:p14="http://schemas.microsoft.com/office/powerpoint/2010/main" val="344889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2F2FD-6C35-4E48-84B3-AE588B185957}"/>
              </a:ext>
            </a:extLst>
          </p:cNvPr>
          <p:cNvSpPr>
            <a:spLocks noGrp="1"/>
          </p:cNvSpPr>
          <p:nvPr>
            <p:ph idx="1"/>
          </p:nvPr>
        </p:nvSpPr>
        <p:spPr>
          <a:xfrm>
            <a:off x="838200" y="411480"/>
            <a:ext cx="10515600" cy="5765483"/>
          </a:xfrm>
        </p:spPr>
        <p:txBody>
          <a:bodyPr/>
          <a:lstStyle/>
          <a:p>
            <a:pPr marL="0" indent="0" algn="just">
              <a:buNone/>
            </a:pPr>
            <a:r>
              <a:rPr lang="en-US" dirty="0" err="1">
                <a:latin typeface="Arial" panose="020B0604020202020204" pitchFamily="34" charset="0"/>
                <a:ea typeface="Calibri" panose="020F0502020204030204" pitchFamily="34" charset="0"/>
              </a:rPr>
              <a:t>Tingginya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kenakalan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saat</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ini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disebabkan</a:t>
            </a:r>
            <a:r>
              <a:rPr lang="en-US" dirty="0">
                <a:latin typeface="Arial" panose="020B0604020202020204" pitchFamily="34" charset="0"/>
                <a:ea typeface="Calibri" panose="020F0502020204030204" pitchFamily="34" charset="0"/>
              </a:rPr>
              <a:t> juga </a:t>
            </a:r>
            <a:r>
              <a:rPr lang="en-US" dirty="0" err="1">
                <a:latin typeface="Arial" panose="020B0604020202020204" pitchFamily="34" charset="0"/>
                <a:ea typeface="Calibri" panose="020F0502020204030204" pitchFamily="34" charset="0"/>
              </a:rPr>
              <a:t>karena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rendahnya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tingkat</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kecerdasan</a:t>
            </a:r>
            <a:r>
              <a:rPr lang="en-US" dirty="0">
                <a:latin typeface="Arial" panose="020B0604020202020204" pitchFamily="34" charset="0"/>
                <a:ea typeface="Calibri" panose="020F0502020204030204" pitchFamily="34" charset="0"/>
              </a:rPr>
              <a:t> spiritual yang </a:t>
            </a:r>
            <a:r>
              <a:rPr lang="en-US" dirty="0" err="1">
                <a:latin typeface="Arial" panose="020B0604020202020204" pitchFamily="34" charset="0"/>
                <a:ea typeface="Calibri" panose="020F0502020204030204" pitchFamily="34" charset="0"/>
              </a:rPr>
              <a:t>dimiliki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sehingga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kemampuan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untuk</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menganalisa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setiap</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permasalahan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mengontrol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setiap</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sikap</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tingkah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laku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serta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membedakan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tindakan</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benar</a:t>
            </a:r>
            <a:r>
              <a:rPr lang="en-US" dirty="0">
                <a:latin typeface="Arial" panose="020B0604020202020204" pitchFamily="34" charset="0"/>
                <a:ea typeface="Calibri" panose="020F0502020204030204" pitchFamily="34" charset="0"/>
              </a:rPr>
              <a:t> dan salah, </a:t>
            </a:r>
            <a:r>
              <a:rPr lang="en-US" dirty="0" err="1">
                <a:latin typeface="Arial" panose="020B0604020202020204" pitchFamily="34" charset="0"/>
                <a:ea typeface="Calibri" panose="020F0502020204030204" pitchFamily="34" charset="0"/>
              </a:rPr>
              <a:t>kurang</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dimiliki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a:t>
            </a:r>
          </a:p>
          <a:p>
            <a:pPr marL="0" indent="0" algn="just">
              <a:buNone/>
            </a:pPr>
            <a:endParaRPr lang="en-US" dirty="0">
              <a:latin typeface="Arial" panose="020B0604020202020204" pitchFamily="34" charset="0"/>
            </a:endParaRPr>
          </a:p>
          <a:p>
            <a:pPr marL="0" indent="0" algn="just">
              <a:buNone/>
            </a:pPr>
            <a:r>
              <a:rPr lang="en-US" dirty="0" err="1">
                <a:latin typeface="Arial" panose="020B0604020202020204" pitchFamily="34" charset="0"/>
                <a:ea typeface="Calibri" panose="020F0502020204030204" pitchFamily="34" charset="0"/>
              </a:rPr>
              <a:t>Hawari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Ginanjar</a:t>
            </a:r>
            <a:r>
              <a:rPr lang="en-US" dirty="0">
                <a:latin typeface="Arial" panose="020B0604020202020204" pitchFamily="34" charset="0"/>
                <a:ea typeface="Calibri" panose="020F0502020204030204" pitchFamily="34" charset="0"/>
              </a:rPr>
              <a:t>, 2017) </a:t>
            </a:r>
            <a:r>
              <a:rPr lang="en-US" dirty="0" err="1">
                <a:latin typeface="Arial" panose="020B0604020202020204" pitchFamily="34" charset="0"/>
                <a:ea typeface="Calibri" panose="020F0502020204030204" pitchFamily="34" charset="0"/>
              </a:rPr>
              <a:t>menegaskan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bahwa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rendah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komitmen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religiusitas</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kebermaknaan</a:t>
            </a:r>
            <a:r>
              <a:rPr lang="en-US" dirty="0">
                <a:latin typeface="Arial" panose="020B0604020202020204" pitchFamily="34" charset="0"/>
                <a:ea typeface="Calibri" panose="020F0502020204030204" pitchFamily="34" charset="0"/>
              </a:rPr>
              <a:t> spiritual </a:t>
            </a:r>
            <a:r>
              <a:rPr lang="en-US" dirty="0" err="1">
                <a:latin typeface="Arial" panose="020B0604020202020204" pitchFamily="34" charset="0"/>
                <a:ea typeface="Calibri" panose="020F0502020204030204" pitchFamily="34" charset="0"/>
              </a:rPr>
              <a:t>mempunyai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risiko</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lebih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tinggi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terlibat</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penyalahgunaan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napza</a:t>
            </a:r>
            <a:r>
              <a:rPr lang="en-US" dirty="0">
                <a:latin typeface="Arial" panose="020B0604020202020204" pitchFamily="34" charset="0"/>
                <a:ea typeface="Calibri" panose="020F0502020204030204" pitchFamily="34" charset="0"/>
              </a:rPr>
              <a:t>) dan </a:t>
            </a:r>
            <a:r>
              <a:rPr lang="en-US" dirty="0" err="1">
                <a:latin typeface="Arial" panose="020B0604020202020204" pitchFamily="34" charset="0"/>
                <a:ea typeface="Calibri" panose="020F0502020204030204" pitchFamily="34" charset="0"/>
              </a:rPr>
              <a:t>minuman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keras</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minuman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beralkohol</a:t>
            </a:r>
            <a:r>
              <a:rPr lang="en-US" dirty="0">
                <a:latin typeface="Arial" panose="020B060402020202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175022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E2C81-3ACA-450D-B4DB-177E0F7F7202}"/>
              </a:ext>
            </a:extLst>
          </p:cNvPr>
          <p:cNvSpPr>
            <a:spLocks noGrp="1"/>
          </p:cNvSpPr>
          <p:nvPr>
            <p:ph idx="1"/>
          </p:nvPr>
        </p:nvSpPr>
        <p:spPr>
          <a:xfrm>
            <a:off x="838200" y="1051560"/>
            <a:ext cx="10515600" cy="5125403"/>
          </a:xfrm>
        </p:spPr>
        <p:txBody>
          <a:bodyPr/>
          <a:lstStyle/>
          <a:p>
            <a:pPr marL="0" indent="0" algn="just">
              <a:buNone/>
            </a:pPr>
            <a:r>
              <a:rPr lang="en-US" dirty="0" err="1"/>
              <a:t>Berdasarkan</a:t>
            </a:r>
            <a:r>
              <a:rPr lang="en-US" dirty="0"/>
              <a:t> </a:t>
            </a:r>
            <a:r>
              <a:rPr lang="en-US" dirty="0" err="1"/>
              <a:t>studi</a:t>
            </a:r>
            <a:r>
              <a:rPr lang="en-US" dirty="0"/>
              <a:t> </a:t>
            </a:r>
            <a:r>
              <a:rPr lang="en-US" dirty="0" err="1"/>
              <a:t>pendahuluan</a:t>
            </a:r>
            <a:r>
              <a:rPr lang="en-US" dirty="0"/>
              <a:t> yang </a:t>
            </a:r>
            <a:r>
              <a:rPr lang="en-US" dirty="0" err="1"/>
              <a:t>dilakukan</a:t>
            </a:r>
            <a:r>
              <a:rPr lang="en-US" dirty="0"/>
              <a:t> </a:t>
            </a:r>
            <a:r>
              <a:rPr lang="en-US" dirty="0" err="1"/>
              <a:t>peneliti</a:t>
            </a:r>
            <a:r>
              <a:rPr lang="en-US" dirty="0"/>
              <a:t> pada </a:t>
            </a:r>
            <a:r>
              <a:rPr lang="en-US" dirty="0" err="1"/>
              <a:t>tanggal</a:t>
            </a:r>
            <a:r>
              <a:rPr lang="en-US" dirty="0"/>
              <a:t> 29 </a:t>
            </a:r>
            <a:r>
              <a:rPr lang="en-US" dirty="0" err="1"/>
              <a:t>Maret</a:t>
            </a:r>
            <a:r>
              <a:rPr lang="en-US" dirty="0"/>
              <a:t> 2019 di </a:t>
            </a:r>
            <a:r>
              <a:rPr lang="en-US" dirty="0" err="1"/>
              <a:t>Desa</a:t>
            </a:r>
            <a:r>
              <a:rPr lang="en-US" dirty="0"/>
              <a:t> </a:t>
            </a:r>
            <a:r>
              <a:rPr lang="en-US" dirty="0" err="1"/>
              <a:t>Baru</a:t>
            </a:r>
            <a:r>
              <a:rPr lang="en-US" dirty="0"/>
              <a:t> </a:t>
            </a:r>
            <a:r>
              <a:rPr lang="en-US" dirty="0" err="1"/>
              <a:t>melalui</a:t>
            </a:r>
            <a:r>
              <a:rPr lang="en-US" dirty="0"/>
              <a:t> </a:t>
            </a:r>
            <a:r>
              <a:rPr lang="en-US" dirty="0" err="1"/>
              <a:t>wawancara</a:t>
            </a:r>
            <a:r>
              <a:rPr lang="en-US" dirty="0"/>
              <a:t> </a:t>
            </a:r>
            <a:r>
              <a:rPr lang="en-US" dirty="0" err="1"/>
              <a:t>singkat</a:t>
            </a:r>
            <a:r>
              <a:rPr lang="en-US" dirty="0"/>
              <a:t> </a:t>
            </a:r>
            <a:r>
              <a:rPr lang="en-US" dirty="0" err="1"/>
              <a:t>terhadap</a:t>
            </a:r>
            <a:r>
              <a:rPr lang="en-US" dirty="0"/>
              <a:t> 15 </a:t>
            </a:r>
            <a:r>
              <a:rPr lang="en-US" dirty="0" err="1"/>
              <a:t>remaja</a:t>
            </a:r>
            <a:r>
              <a:rPr lang="en-US" dirty="0"/>
              <a:t>. 5 orang </a:t>
            </a:r>
            <a:r>
              <a:rPr lang="en-US" dirty="0" err="1"/>
              <a:t>menyatakan</a:t>
            </a:r>
            <a:r>
              <a:rPr lang="en-US" dirty="0"/>
              <a:t> </a:t>
            </a:r>
            <a:r>
              <a:rPr lang="en-US" dirty="0" err="1"/>
              <a:t>bisa</a:t>
            </a:r>
            <a:r>
              <a:rPr lang="en-US" dirty="0"/>
              <a:t> </a:t>
            </a:r>
            <a:r>
              <a:rPr lang="en-US" dirty="0" err="1"/>
              <a:t>menahan</a:t>
            </a:r>
            <a:r>
              <a:rPr lang="en-US" dirty="0"/>
              <a:t> </a:t>
            </a:r>
            <a:r>
              <a:rPr lang="en-US" dirty="0" err="1"/>
              <a:t>dorongan</a:t>
            </a:r>
            <a:r>
              <a:rPr lang="en-US" dirty="0"/>
              <a:t> </a:t>
            </a:r>
            <a:r>
              <a:rPr lang="en-US" dirty="0" err="1"/>
              <a:t>dari</a:t>
            </a:r>
            <a:r>
              <a:rPr lang="en-US" dirty="0"/>
              <a:t> </a:t>
            </a:r>
            <a:r>
              <a:rPr lang="en-US" dirty="0" err="1"/>
              <a:t>luar</a:t>
            </a:r>
            <a:r>
              <a:rPr lang="en-US" dirty="0"/>
              <a:t> </a:t>
            </a:r>
            <a:r>
              <a:rPr lang="en-US" dirty="0" err="1"/>
              <a:t>maupun</a:t>
            </a:r>
            <a:r>
              <a:rPr lang="en-US" dirty="0"/>
              <a:t> </a:t>
            </a:r>
            <a:r>
              <a:rPr lang="en-US" dirty="0" err="1"/>
              <a:t>dari</a:t>
            </a:r>
            <a:r>
              <a:rPr lang="en-US" dirty="0"/>
              <a:t> </a:t>
            </a:r>
            <a:r>
              <a:rPr lang="en-US" dirty="0" err="1"/>
              <a:t>dalam</a:t>
            </a:r>
            <a:r>
              <a:rPr lang="en-US" dirty="0"/>
              <a:t> </a:t>
            </a:r>
            <a:r>
              <a:rPr lang="en-US" dirty="0" err="1"/>
              <a:t>diri</a:t>
            </a:r>
            <a:r>
              <a:rPr lang="en-US" dirty="0"/>
              <a:t> </a:t>
            </a:r>
            <a:r>
              <a:rPr lang="en-US" dirty="0" err="1"/>
              <a:t>untuk</a:t>
            </a:r>
            <a:r>
              <a:rPr lang="en-US" dirty="0"/>
              <a:t> </a:t>
            </a:r>
            <a:r>
              <a:rPr lang="en-US" dirty="0" err="1"/>
              <a:t>melakukan</a:t>
            </a:r>
            <a:r>
              <a:rPr lang="en-US" dirty="0"/>
              <a:t> </a:t>
            </a:r>
            <a:r>
              <a:rPr lang="en-US" dirty="0" err="1"/>
              <a:t>keinginan</a:t>
            </a:r>
            <a:r>
              <a:rPr lang="en-US" dirty="0"/>
              <a:t> </a:t>
            </a:r>
            <a:r>
              <a:rPr lang="en-US" dirty="0" err="1"/>
              <a:t>atau</a:t>
            </a:r>
            <a:r>
              <a:rPr lang="en-US" dirty="0"/>
              <a:t> </a:t>
            </a:r>
            <a:r>
              <a:rPr lang="en-US" dirty="0" err="1"/>
              <a:t>perbuatan</a:t>
            </a:r>
            <a:r>
              <a:rPr lang="en-US" dirty="0"/>
              <a:t> yang </a:t>
            </a:r>
            <a:r>
              <a:rPr lang="en-US" dirty="0" err="1"/>
              <a:t>melanggar</a:t>
            </a:r>
            <a:r>
              <a:rPr lang="en-US" dirty="0"/>
              <a:t> </a:t>
            </a:r>
            <a:r>
              <a:rPr lang="en-US" dirty="0" err="1"/>
              <a:t>norma</a:t>
            </a:r>
            <a:r>
              <a:rPr lang="en-US" dirty="0"/>
              <a:t> </a:t>
            </a:r>
            <a:r>
              <a:rPr lang="en-US" dirty="0" err="1"/>
              <a:t>masyarakat</a:t>
            </a:r>
            <a:r>
              <a:rPr lang="en-US" dirty="0"/>
              <a:t>. 10 orang </a:t>
            </a:r>
            <a:r>
              <a:rPr lang="en-US" dirty="0" err="1"/>
              <a:t>remaja</a:t>
            </a:r>
            <a:r>
              <a:rPr lang="en-US" dirty="0"/>
              <a:t> </a:t>
            </a:r>
            <a:r>
              <a:rPr lang="en-US" dirty="0" err="1"/>
              <a:t>menyatakan</a:t>
            </a:r>
            <a:r>
              <a:rPr lang="en-US" dirty="0"/>
              <a:t> </a:t>
            </a:r>
            <a:r>
              <a:rPr lang="en-US" dirty="0" err="1"/>
              <a:t>mudah</a:t>
            </a:r>
            <a:r>
              <a:rPr lang="en-US" dirty="0"/>
              <a:t> </a:t>
            </a:r>
            <a:r>
              <a:rPr lang="en-US" dirty="0" err="1"/>
              <a:t>bergaul</a:t>
            </a:r>
            <a:r>
              <a:rPr lang="en-US" dirty="0"/>
              <a:t> </a:t>
            </a:r>
            <a:r>
              <a:rPr lang="en-US" dirty="0" err="1"/>
              <a:t>dengan</a:t>
            </a:r>
            <a:r>
              <a:rPr lang="en-US" dirty="0"/>
              <a:t> </a:t>
            </a:r>
            <a:r>
              <a:rPr lang="en-US" dirty="0" err="1"/>
              <a:t>teman</a:t>
            </a:r>
            <a:r>
              <a:rPr lang="en-US" dirty="0"/>
              <a:t> </a:t>
            </a:r>
            <a:r>
              <a:rPr lang="en-US" dirty="0" err="1"/>
              <a:t>sebaya</a:t>
            </a:r>
            <a:r>
              <a:rPr lang="en-US" dirty="0"/>
              <a:t> dan </a:t>
            </a:r>
            <a:r>
              <a:rPr lang="en-US" dirty="0" err="1"/>
              <a:t>selalu</a:t>
            </a:r>
            <a:r>
              <a:rPr lang="en-US" dirty="0"/>
              <a:t> </a:t>
            </a:r>
            <a:r>
              <a:rPr lang="en-US" dirty="0" err="1"/>
              <a:t>mengikuti</a:t>
            </a:r>
            <a:r>
              <a:rPr lang="en-US" dirty="0"/>
              <a:t> </a:t>
            </a:r>
            <a:r>
              <a:rPr lang="en-US" dirty="0" err="1"/>
              <a:t>arah</a:t>
            </a:r>
            <a:r>
              <a:rPr lang="en-US" dirty="0"/>
              <a:t> dan </a:t>
            </a:r>
            <a:r>
              <a:rPr lang="en-US" dirty="0" err="1"/>
              <a:t>tujuan</a:t>
            </a:r>
            <a:r>
              <a:rPr lang="en-US" dirty="0"/>
              <a:t> </a:t>
            </a:r>
            <a:r>
              <a:rPr lang="en-US" dirty="0" err="1"/>
              <a:t>teman-temannya</a:t>
            </a:r>
            <a:r>
              <a:rPr lang="en-US" dirty="0"/>
              <a:t> </a:t>
            </a:r>
            <a:r>
              <a:rPr lang="en-US" dirty="0" err="1"/>
              <a:t>meskipun</a:t>
            </a:r>
            <a:r>
              <a:rPr lang="en-US" dirty="0"/>
              <a:t> </a:t>
            </a:r>
            <a:r>
              <a:rPr lang="en-US" dirty="0" err="1"/>
              <a:t>itu</a:t>
            </a:r>
            <a:r>
              <a:rPr lang="en-US" dirty="0"/>
              <a:t> </a:t>
            </a:r>
            <a:r>
              <a:rPr lang="en-US" dirty="0" err="1"/>
              <a:t>negatif</a:t>
            </a:r>
            <a:r>
              <a:rPr lang="en-US" dirty="0"/>
              <a:t> </a:t>
            </a:r>
            <a:r>
              <a:rPr lang="en-US" dirty="0" err="1"/>
              <a:t>ataupun</a:t>
            </a:r>
            <a:r>
              <a:rPr lang="en-US" dirty="0"/>
              <a:t> </a:t>
            </a:r>
            <a:r>
              <a:rPr lang="en-US" dirty="0" err="1"/>
              <a:t>positif</a:t>
            </a:r>
            <a:r>
              <a:rPr lang="en-US" dirty="0"/>
              <a:t> </a:t>
            </a:r>
            <a:r>
              <a:rPr lang="en-US" dirty="0" err="1"/>
              <a:t>dengan</a:t>
            </a:r>
            <a:r>
              <a:rPr lang="en-US" dirty="0"/>
              <a:t> </a:t>
            </a:r>
            <a:r>
              <a:rPr lang="en-US" dirty="0" err="1"/>
              <a:t>alasan</a:t>
            </a:r>
            <a:r>
              <a:rPr lang="en-US" dirty="0"/>
              <a:t> </a:t>
            </a:r>
            <a:r>
              <a:rPr lang="en-US" dirty="0" err="1"/>
              <a:t>setia</a:t>
            </a:r>
            <a:r>
              <a:rPr lang="en-US" dirty="0"/>
              <a:t> </a:t>
            </a:r>
            <a:r>
              <a:rPr lang="en-US" dirty="0" err="1"/>
              <a:t>kawan</a:t>
            </a:r>
            <a:r>
              <a:rPr lang="en-US" dirty="0"/>
              <a:t>, 5 orang </a:t>
            </a:r>
            <a:r>
              <a:rPr lang="en-US" dirty="0" err="1"/>
              <a:t>diataranya</a:t>
            </a:r>
            <a:r>
              <a:rPr lang="en-US" dirty="0"/>
              <a:t> </a:t>
            </a:r>
            <a:r>
              <a:rPr lang="en-US" dirty="0" err="1"/>
              <a:t>menyatakan</a:t>
            </a:r>
            <a:r>
              <a:rPr lang="en-US" dirty="0"/>
              <a:t> </a:t>
            </a:r>
            <a:r>
              <a:rPr lang="en-US" dirty="0" err="1"/>
              <a:t>kehidupan</a:t>
            </a:r>
            <a:r>
              <a:rPr lang="en-US" dirty="0"/>
              <a:t> </a:t>
            </a:r>
            <a:r>
              <a:rPr lang="en-US" dirty="0" err="1"/>
              <a:t>ini</a:t>
            </a:r>
            <a:r>
              <a:rPr lang="en-US" dirty="0"/>
              <a:t> </a:t>
            </a:r>
            <a:r>
              <a:rPr lang="en-US" dirty="0" err="1"/>
              <a:t>adalah</a:t>
            </a:r>
            <a:r>
              <a:rPr lang="en-US" dirty="0"/>
              <a:t> </a:t>
            </a:r>
            <a:r>
              <a:rPr lang="en-US" dirty="0" err="1"/>
              <a:t>sesuatu</a:t>
            </a:r>
            <a:r>
              <a:rPr lang="en-US" dirty="0"/>
              <a:t> </a:t>
            </a:r>
            <a:r>
              <a:rPr lang="en-US" dirty="0" err="1"/>
              <a:t>keajaiban</a:t>
            </a:r>
            <a:r>
              <a:rPr lang="en-US" dirty="0"/>
              <a:t> yang </a:t>
            </a:r>
            <a:r>
              <a:rPr lang="en-US" dirty="0" err="1"/>
              <a:t>tidak</a:t>
            </a:r>
            <a:r>
              <a:rPr lang="en-US" dirty="0"/>
              <a:t> tau </a:t>
            </a:r>
            <a:r>
              <a:rPr lang="en-US" dirty="0" err="1"/>
              <a:t>kemana</a:t>
            </a:r>
            <a:r>
              <a:rPr lang="en-US" dirty="0"/>
              <a:t> </a:t>
            </a:r>
            <a:r>
              <a:rPr lang="en-US" dirty="0" err="1"/>
              <a:t>arah</a:t>
            </a:r>
            <a:r>
              <a:rPr lang="en-US" dirty="0"/>
              <a:t> dan </a:t>
            </a:r>
            <a:r>
              <a:rPr lang="en-US" dirty="0" err="1"/>
              <a:t>tujuan</a:t>
            </a:r>
            <a:r>
              <a:rPr lang="en-US" dirty="0"/>
              <a:t> </a:t>
            </a:r>
            <a:r>
              <a:rPr lang="en-US" dirty="0" err="1"/>
              <a:t>karena</a:t>
            </a:r>
            <a:r>
              <a:rPr lang="en-US" dirty="0"/>
              <a:t> </a:t>
            </a:r>
            <a:r>
              <a:rPr lang="en-US" dirty="0" err="1"/>
              <a:t>hidup</a:t>
            </a:r>
            <a:r>
              <a:rPr lang="en-US" dirty="0"/>
              <a:t> </a:t>
            </a:r>
            <a:r>
              <a:rPr lang="en-US" dirty="0" err="1"/>
              <a:t>mengikuti</a:t>
            </a:r>
            <a:r>
              <a:rPr lang="en-US" dirty="0"/>
              <a:t> </a:t>
            </a:r>
            <a:r>
              <a:rPr lang="en-US" dirty="0" err="1"/>
              <a:t>arus</a:t>
            </a:r>
            <a:r>
              <a:rPr lang="en-US" dirty="0"/>
              <a:t>. </a:t>
            </a:r>
          </a:p>
        </p:txBody>
      </p:sp>
    </p:spTree>
    <p:extLst>
      <p:ext uri="{BB962C8B-B14F-4D97-AF65-F5344CB8AC3E}">
        <p14:creationId xmlns:p14="http://schemas.microsoft.com/office/powerpoint/2010/main" val="421978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0AC28-27B0-412D-A0BA-9364450A8C78}"/>
              </a:ext>
            </a:extLst>
          </p:cNvPr>
          <p:cNvSpPr>
            <a:spLocks noGrp="1"/>
          </p:cNvSpPr>
          <p:nvPr>
            <p:ph idx="1"/>
          </p:nvPr>
        </p:nvSpPr>
        <p:spPr>
          <a:xfrm>
            <a:off x="982980" y="617220"/>
            <a:ext cx="10370820" cy="5559743"/>
          </a:xfrm>
        </p:spPr>
        <p:txBody>
          <a:bodyPr/>
          <a:lstStyle/>
          <a:p>
            <a:pPr marL="0" lvl="0" indent="0">
              <a:buNone/>
            </a:pPr>
            <a:r>
              <a:rPr lang="en-US" b="1" dirty="0"/>
              <a:t>B. </a:t>
            </a:r>
            <a:r>
              <a:rPr lang="en-US" b="1" dirty="0" err="1"/>
              <a:t>Keaslian</a:t>
            </a:r>
            <a:r>
              <a:rPr lang="en-US" b="1" dirty="0"/>
              <a:t> </a:t>
            </a:r>
            <a:r>
              <a:rPr lang="en-US" b="1" dirty="0" err="1"/>
              <a:t>Penelitian</a:t>
            </a:r>
            <a:endParaRPr lang="en-US" dirty="0"/>
          </a:p>
          <a:p>
            <a:pPr marL="0" indent="0">
              <a:buNone/>
            </a:pPr>
            <a:endParaRPr lang="en-US" dirty="0"/>
          </a:p>
          <a:p>
            <a:pPr marL="0" indent="0" algn="ctr">
              <a:buNone/>
            </a:pPr>
            <a:r>
              <a:rPr lang="en-US" dirty="0" err="1">
                <a:latin typeface="Arial" panose="020B0604020202020204" pitchFamily="34" charset="0"/>
                <a:ea typeface="Calibri" panose="020F0502020204030204" pitchFamily="34" charset="0"/>
              </a:rPr>
              <a:t>Penelitian</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dilakukan</a:t>
            </a:r>
            <a:r>
              <a:rPr lang="en-US" dirty="0">
                <a:latin typeface="Arial" panose="020B0604020202020204" pitchFamily="34" charset="0"/>
                <a:ea typeface="Calibri" panose="020F0502020204030204" pitchFamily="34" charset="0"/>
              </a:rPr>
              <a:t> oleh </a:t>
            </a:r>
            <a:r>
              <a:rPr lang="en-US" dirty="0" err="1">
                <a:latin typeface="Arial" panose="020B0604020202020204" pitchFamily="34" charset="0"/>
                <a:ea typeface="Calibri" panose="020F0502020204030204" pitchFamily="34" charset="0"/>
              </a:rPr>
              <a:t>Prayugo</a:t>
            </a:r>
            <a:r>
              <a:rPr lang="en-US" dirty="0">
                <a:latin typeface="Arial" panose="020B0604020202020204" pitchFamily="34" charset="0"/>
                <a:ea typeface="Calibri" panose="020F0502020204030204" pitchFamily="34" charset="0"/>
              </a:rPr>
              <a:t> (2015) yang </a:t>
            </a:r>
            <a:r>
              <a:rPr lang="en-US" dirty="0" err="1">
                <a:latin typeface="Arial" panose="020B0604020202020204" pitchFamily="34" charset="0"/>
                <a:ea typeface="Calibri" panose="020F0502020204030204" pitchFamily="34" charset="0"/>
              </a:rPr>
              <a:t>berjudul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Hubungan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pola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asuh</a:t>
            </a:r>
            <a:r>
              <a:rPr lang="en-US" dirty="0">
                <a:latin typeface="Arial" panose="020B0604020202020204" pitchFamily="34" charset="0"/>
                <a:ea typeface="Calibri" panose="020F0502020204030204" pitchFamily="34" charset="0"/>
              </a:rPr>
              <a:t> orang </a:t>
            </a:r>
            <a:r>
              <a:rPr lang="en-US" dirty="0" err="1">
                <a:latin typeface="Arial" panose="020B0604020202020204" pitchFamily="34" charset="0"/>
                <a:ea typeface="Calibri" panose="020F0502020204030204" pitchFamily="34" charset="0"/>
              </a:rPr>
              <a:t>tua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dengan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perilaku</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mengonsumsi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minuman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beralkohol</a:t>
            </a:r>
            <a:r>
              <a:rPr lang="en-US" dirty="0">
                <a:latin typeface="Arial" panose="020B0604020202020204" pitchFamily="34" charset="0"/>
                <a:ea typeface="Calibri" panose="020F0502020204030204" pitchFamily="34" charset="0"/>
              </a:rPr>
              <a:t> pada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diDesa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Wonojati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Kecamatan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Jenggawah</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Kabupaten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Jember</a:t>
            </a:r>
            <a:r>
              <a:rPr lang="en-US" dirty="0">
                <a:latin typeface="Arial" panose="020B0604020202020204" pitchFamily="34" charset="0"/>
                <a:ea typeface="Calibri" panose="020F0502020204030204" pitchFamily="34" charset="0"/>
              </a:rPr>
              <a:t>”. </a:t>
            </a:r>
          </a:p>
          <a:p>
            <a:pPr marL="0" indent="0" algn="ctr">
              <a:buNone/>
            </a:pPr>
            <a:endParaRPr lang="en-US" dirty="0">
              <a:latin typeface="Arial" panose="020B0604020202020204" pitchFamily="34" charset="0"/>
            </a:endParaRPr>
          </a:p>
          <a:p>
            <a:pPr marL="0" indent="0" algn="ctr">
              <a:buNone/>
            </a:pPr>
            <a:r>
              <a:rPr lang="en-US" dirty="0" err="1">
                <a:latin typeface="Arial" panose="020B0604020202020204" pitchFamily="34" charset="0"/>
                <a:ea typeface="Calibri" panose="020F0502020204030204" pitchFamily="34" charset="0"/>
              </a:rPr>
              <a:t>Penelitian</a:t>
            </a:r>
            <a:r>
              <a:rPr lang="en-US" dirty="0">
                <a:latin typeface="Arial" panose="020B0604020202020204" pitchFamily="34" charset="0"/>
                <a:ea typeface="Calibri" panose="020F0502020204030204" pitchFamily="34" charset="0"/>
              </a:rPr>
              <a:t> yang </a:t>
            </a:r>
            <a:r>
              <a:rPr lang="en-US" dirty="0" err="1">
                <a:latin typeface="Arial" panose="020B0604020202020204" pitchFamily="34" charset="0"/>
                <a:ea typeface="Calibri" panose="020F0502020204030204" pitchFamily="34" charset="0"/>
              </a:rPr>
              <a:t>dilakukan</a:t>
            </a:r>
            <a:r>
              <a:rPr lang="en-US" dirty="0">
                <a:latin typeface="Arial" panose="020B0604020202020204" pitchFamily="34" charset="0"/>
                <a:ea typeface="Calibri" panose="020F0502020204030204" pitchFamily="34" charset="0"/>
              </a:rPr>
              <a:t> oleh Putra (2017) yang </a:t>
            </a:r>
            <a:r>
              <a:rPr lang="en-US" dirty="0" err="1">
                <a:latin typeface="Arial" panose="020B0604020202020204" pitchFamily="34" charset="0"/>
                <a:ea typeface="Calibri" panose="020F0502020204030204" pitchFamily="34" charset="0"/>
              </a:rPr>
              <a:t>berjudul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Hubungan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Faktor</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Lingkungan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tempat</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tinggal</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dengan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penyalahgunaan</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alkohol</a:t>
            </a:r>
            <a:r>
              <a:rPr lang="en-US" dirty="0">
                <a:latin typeface="Arial" panose="020B0604020202020204" pitchFamily="34" charset="0"/>
                <a:ea typeface="Calibri" panose="020F0502020204030204" pitchFamily="34" charset="0"/>
              </a:rPr>
              <a:t> pada </a:t>
            </a:r>
            <a:r>
              <a:rPr lang="en-US" dirty="0" err="1">
                <a:latin typeface="Arial" panose="020B0604020202020204" pitchFamily="34" charset="0"/>
                <a:ea typeface="Calibri" panose="020F0502020204030204" pitchFamily="34" charset="0"/>
              </a:rPr>
              <a:t>remaja</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laki-laki</a:t>
            </a:r>
            <a:r>
              <a:rPr lang="en-US" dirty="0">
                <a:latin typeface="Arial" panose="020B0604020202020204" pitchFamily="34" charset="0"/>
                <a:ea typeface="Calibri" panose="020F0502020204030204" pitchFamily="34" charset="0"/>
              </a:rPr>
              <a:t> </a:t>
            </a:r>
            <a:r>
              <a:rPr lang="en-US" dirty="0" err="1">
                <a:latin typeface="Arial" panose="020B0604020202020204" pitchFamily="34" charset="0"/>
                <a:ea typeface="Calibri" panose="020F0502020204030204" pitchFamily="34" charset="0"/>
              </a:rPr>
              <a:t>diDesa</a:t>
            </a:r>
            <a:r>
              <a:rPr lang="en-US" dirty="0">
                <a:latin typeface="Arial" panose="020B0604020202020204" pitchFamily="34" charset="0"/>
                <a:ea typeface="Calibri" panose="020F0502020204030204" pitchFamily="34" charset="0"/>
              </a:rPr>
              <a:t> Jimbaran”. </a:t>
            </a:r>
            <a:endParaRPr lang="en-US" dirty="0"/>
          </a:p>
        </p:txBody>
      </p:sp>
    </p:spTree>
    <p:extLst>
      <p:ext uri="{BB962C8B-B14F-4D97-AF65-F5344CB8AC3E}">
        <p14:creationId xmlns:p14="http://schemas.microsoft.com/office/powerpoint/2010/main" val="161758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3373</TotalTime>
  <Words>2023</Words>
  <Application>Microsoft Office PowerPoint</Application>
  <PresentationFormat>Widescreen</PresentationFormat>
  <Paragraphs>302</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Times New Roman</vt:lpstr>
      <vt:lpstr>Office Theme</vt:lpstr>
      <vt:lpstr>HUBUNGAN KECERDASAN SPIRITUAL DAN KONTROL DIRI TERHADAP PENYALAHGUNAAN ALKOHOL PADA  REMAJA DI DESA BARU KABUPATEN BARITO  SELATAN KALIMANTAN TENGAH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Tujuan Penelitian</vt:lpstr>
      <vt:lpstr>D. Manfaat Penelitian</vt:lpstr>
      <vt:lpstr>PowerPoint Presentation</vt:lpstr>
      <vt:lpstr>PowerPoint Presentation</vt:lpstr>
      <vt:lpstr>Aspek- aspek penyalahgunaan alkohol </vt:lpstr>
      <vt:lpstr>Faktor-faktor yang mempengaruhi penyalahgunaan alkohol</vt:lpstr>
      <vt:lpstr>PowerPoint Presentation</vt:lpstr>
      <vt:lpstr>Kecerdasan spiritual </vt:lpstr>
      <vt:lpstr>Aspek-aspek SQ</vt:lpstr>
      <vt:lpstr>Kontrol diri</vt:lpstr>
      <vt:lpstr>Aspek-aspek kontrol diri</vt:lpstr>
      <vt:lpstr>PowerPoint Presentation</vt:lpstr>
      <vt:lpstr>Hipotesis</vt:lpstr>
      <vt:lpstr>PowerPoint Presentation</vt:lpstr>
      <vt:lpstr>Definisi operasional</vt:lpstr>
      <vt:lpstr>PowerPoint Presentation</vt:lpstr>
      <vt:lpstr>PowerPoint Presentation</vt:lpstr>
      <vt:lpstr>C. Populasi dan Sampel </vt:lpstr>
      <vt:lpstr>PowerPoint Presentation</vt:lpstr>
      <vt:lpstr>D. Metode Pengumpulan Data </vt:lpstr>
      <vt:lpstr>Instrumen pengumpulan data </vt:lpstr>
      <vt:lpstr>PowerPoint Presentation</vt:lpstr>
      <vt:lpstr>PowerPoint Presentation</vt:lpstr>
      <vt:lpstr>PowerPoint Presentation</vt:lpstr>
      <vt:lpstr>E. Uji Validitas Dan Reliabilitas </vt:lpstr>
      <vt:lpstr>Realiabilitas</vt:lpstr>
      <vt:lpstr>F. Teknik Pengolahan dan Analisa Data</vt:lpstr>
      <vt:lpstr>2. Teknik Analisa data    Berdasarkan tujuan penelitian yang telah dirumuskan, analisis data yang digunakan dalam penelitian ini adalah analisis regresi linear berganda yang terdapat pada program SPSS 17.0 for windows evaluation version.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HUBUNGAN KECERDASAN SPIRITUAL DAN KONTROL DIRI TERHADAP PENYALAHGUNAAN ALKOHOL PADA  REMAJA DI DESA BARU KABUPATEN BARITO  SELATAN KALIMANTAN TENGAH</dc:title>
  <dc:creator>dhonie ruya</dc:creator>
  <cp:lastModifiedBy>dhonie ruya</cp:lastModifiedBy>
  <cp:revision>34</cp:revision>
  <cp:lastPrinted>2019-07-06T09:34:02Z</cp:lastPrinted>
  <dcterms:created xsi:type="dcterms:W3CDTF">2019-06-30T05:05:54Z</dcterms:created>
  <dcterms:modified xsi:type="dcterms:W3CDTF">2019-07-07T23:02:28Z</dcterms:modified>
</cp:coreProperties>
</file>