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6D0F569-AC90-44EB-9EF4-4E5C2F5D823C}" type="datetime1">
              <a:rPr lang="en-US" smtClean="0"/>
              <a:t>8/29/2020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450C42-9A0B-4425-92C2-70FCF7C45734}"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3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8/29/2020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20364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8/29/2020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513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8/29/2020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1168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8/29/2020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8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8/29/2020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2611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8/29/2020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7923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8/29/2020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5893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8/29/2020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3376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8/29/2020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3475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8/29/2020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2943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ECD8B30-1B71-45A1-8314-D59C86F581E1}" type="datetime1">
              <a:rPr lang="en-US" smtClean="0"/>
              <a:pPr/>
              <a:t>8/29/2020</a:t>
            </a:fld>
            <a:endParaRPr lang="en-US" b="1"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0406708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7726A94-1EF0-4D91-B7BF-C033E3D6E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close up of text on a white background&#10;&#10;Description automatically generated">
            <a:extLst>
              <a:ext uri="{FF2B5EF4-FFF2-40B4-BE49-F238E27FC236}">
                <a16:creationId xmlns:a16="http://schemas.microsoft.com/office/drawing/2014/main" id="{0395EAEB-1D18-42CD-8A60-064A9E39B034}"/>
              </a:ext>
            </a:extLst>
          </p:cNvPr>
          <p:cNvPicPr>
            <a:picLocks noChangeAspect="1"/>
          </p:cNvPicPr>
          <p:nvPr/>
        </p:nvPicPr>
        <p:blipFill rotWithShape="1">
          <a:blip r:embed="rId2">
            <a:duotone>
              <a:schemeClr val="accent1">
                <a:shade val="45000"/>
                <a:satMod val="135000"/>
              </a:schemeClr>
              <a:prstClr val="white"/>
            </a:duotone>
            <a:alphaModFix amt="60000"/>
          </a:blip>
          <a:srcRect t="4871" b="16457"/>
          <a:stretch/>
        </p:blipFill>
        <p:spPr>
          <a:xfrm>
            <a:off x="20" y="10"/>
            <a:ext cx="12191980" cy="6857990"/>
          </a:xfrm>
          <a:prstGeom prst="rect">
            <a:avLst/>
          </a:prstGeom>
        </p:spPr>
      </p:pic>
      <p:cxnSp>
        <p:nvCxnSpPr>
          <p:cNvPr id="7" name="Straight Connector 10">
            <a:extLst>
              <a:ext uri="{FF2B5EF4-FFF2-40B4-BE49-F238E27FC236}">
                <a16:creationId xmlns:a16="http://schemas.microsoft.com/office/drawing/2014/main" id="{98F0650C-11DF-45E6-8EC2-E3B298F0D8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24FB4153-1E3E-4AE9-8306-E8C29289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214039-7543-490C-ADF6-1382DD6F0079}"/>
              </a:ext>
            </a:extLst>
          </p:cNvPr>
          <p:cNvSpPr>
            <a:spLocks noGrp="1"/>
          </p:cNvSpPr>
          <p:nvPr>
            <p:ph type="ctrTitle"/>
          </p:nvPr>
        </p:nvSpPr>
        <p:spPr>
          <a:xfrm>
            <a:off x="1109980" y="882376"/>
            <a:ext cx="9966960" cy="2926080"/>
          </a:xfrm>
        </p:spPr>
        <p:txBody>
          <a:bodyPr>
            <a:normAutofit fontScale="90000"/>
          </a:bodyPr>
          <a:lstStyle/>
          <a:p>
            <a:r>
              <a:rPr lang="en-US" dirty="0"/>
              <a:t>Predicting and preventing Accidents and Collisions </a:t>
            </a:r>
          </a:p>
        </p:txBody>
      </p:sp>
      <p:sp>
        <p:nvSpPr>
          <p:cNvPr id="3" name="Subtitle 2">
            <a:extLst>
              <a:ext uri="{FF2B5EF4-FFF2-40B4-BE49-F238E27FC236}">
                <a16:creationId xmlns:a16="http://schemas.microsoft.com/office/drawing/2014/main" id="{EDCC3958-3CB6-48FE-91DC-27F95452E87F}"/>
              </a:ext>
            </a:extLst>
          </p:cNvPr>
          <p:cNvSpPr>
            <a:spLocks noGrp="1"/>
          </p:cNvSpPr>
          <p:nvPr>
            <p:ph type="subTitle" idx="1"/>
          </p:nvPr>
        </p:nvSpPr>
        <p:spPr>
          <a:xfrm>
            <a:off x="1709530" y="3869634"/>
            <a:ext cx="8767860" cy="1388165"/>
          </a:xfrm>
        </p:spPr>
        <p:txBody>
          <a:bodyPr>
            <a:normAutofit/>
          </a:bodyPr>
          <a:lstStyle/>
          <a:p>
            <a:r>
              <a:rPr lang="en-US" dirty="0"/>
              <a:t>Rim Metina-Belknap </a:t>
            </a:r>
          </a:p>
        </p:txBody>
      </p:sp>
    </p:spTree>
    <p:extLst>
      <p:ext uri="{BB962C8B-B14F-4D97-AF65-F5344CB8AC3E}">
        <p14:creationId xmlns:p14="http://schemas.microsoft.com/office/powerpoint/2010/main" val="220016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15DB-619E-4B45-96F4-202BC7E4B010}"/>
              </a:ext>
            </a:extLst>
          </p:cNvPr>
          <p:cNvSpPr>
            <a:spLocks noGrp="1"/>
          </p:cNvSpPr>
          <p:nvPr>
            <p:ph type="title"/>
          </p:nvPr>
        </p:nvSpPr>
        <p:spPr/>
        <p:txBody>
          <a:bodyPr/>
          <a:lstStyle/>
          <a:p>
            <a:r>
              <a:rPr lang="en-US" dirty="0"/>
              <a:t>Understanding the Data </a:t>
            </a:r>
          </a:p>
        </p:txBody>
      </p:sp>
      <p:sp>
        <p:nvSpPr>
          <p:cNvPr id="3" name="Content Placeholder 2">
            <a:extLst>
              <a:ext uri="{FF2B5EF4-FFF2-40B4-BE49-F238E27FC236}">
                <a16:creationId xmlns:a16="http://schemas.microsoft.com/office/drawing/2014/main" id="{DFDA0744-A404-4A74-9426-F587DBCEF95B}"/>
              </a:ext>
            </a:extLst>
          </p:cNvPr>
          <p:cNvSpPr>
            <a:spLocks noGrp="1"/>
          </p:cNvSpPr>
          <p:nvPr>
            <p:ph idx="1"/>
          </p:nvPr>
        </p:nvSpPr>
        <p:spPr>
          <a:xfrm>
            <a:off x="1143000" y="1800726"/>
            <a:ext cx="9872871" cy="4038600"/>
          </a:xfrm>
        </p:spPr>
        <p:txBody>
          <a:bodyPr/>
          <a:lstStyle/>
          <a:p>
            <a:r>
              <a:rPr lang="en-US" dirty="0"/>
              <a:t>Background on the data</a:t>
            </a:r>
          </a:p>
          <a:p>
            <a:pPr lvl="1"/>
            <a:r>
              <a:rPr lang="en-US" dirty="0"/>
              <a:t>The dataset can be found here (</a:t>
            </a:r>
            <a:r>
              <a:rPr lang="en-US" dirty="0">
                <a:hlinkClick r:id="rId2"/>
              </a:rPr>
              <a:t>https://s3.us.cloud-object-storage.appdomain.cloud/cf-courses-data/CognitiveClass/DP0701EN/version-2/Data-Collisions.csv</a:t>
            </a:r>
            <a:r>
              <a:rPr lang="en-US" dirty="0"/>
              <a:t>) </a:t>
            </a:r>
          </a:p>
          <a:p>
            <a:pPr marL="274320" lvl="1" indent="0">
              <a:buNone/>
            </a:pPr>
            <a:endParaRPr lang="en-US" dirty="0"/>
          </a:p>
          <a:p>
            <a:pPr lvl="1"/>
            <a:r>
              <a:rPr lang="en-US" dirty="0"/>
              <a:t>To summarize the data</a:t>
            </a:r>
          </a:p>
          <a:p>
            <a:pPr lvl="2"/>
            <a:r>
              <a:rPr lang="en-US" dirty="0"/>
              <a:t>There are 38 attributes</a:t>
            </a:r>
          </a:p>
          <a:p>
            <a:pPr lvl="2"/>
            <a:r>
              <a:rPr lang="en-US" dirty="0"/>
              <a:t>1946733 entries</a:t>
            </a:r>
          </a:p>
          <a:p>
            <a:pPr marL="548640" lvl="2" indent="0">
              <a:buNone/>
            </a:pPr>
            <a:endParaRPr lang="en-US" dirty="0"/>
          </a:p>
          <a:p>
            <a:pPr marL="548640" lvl="2" indent="0">
              <a:buNone/>
            </a:pPr>
            <a:r>
              <a:rPr lang="en-US" dirty="0"/>
              <a:t>I analyzed the following variables</a:t>
            </a:r>
          </a:p>
          <a:p>
            <a:pPr lvl="3"/>
            <a:r>
              <a:rPr lang="en-US" dirty="0"/>
              <a:t>Location – Alley, Block, or Intersection</a:t>
            </a:r>
          </a:p>
          <a:p>
            <a:pPr lvl="3"/>
            <a:r>
              <a:rPr lang="en-US" dirty="0"/>
              <a:t>Weather conditions (including road conditions + lighting) </a:t>
            </a:r>
          </a:p>
          <a:p>
            <a:pPr lvl="3"/>
            <a:r>
              <a:rPr lang="en-US" dirty="0"/>
              <a:t>Human factors -  Speeding, under the influence, and inattentiveness  of drivers </a:t>
            </a:r>
          </a:p>
          <a:p>
            <a:pPr lvl="1"/>
            <a:endParaRPr lang="en-US" dirty="0"/>
          </a:p>
        </p:txBody>
      </p:sp>
    </p:spTree>
    <p:extLst>
      <p:ext uri="{BB962C8B-B14F-4D97-AF65-F5344CB8AC3E}">
        <p14:creationId xmlns:p14="http://schemas.microsoft.com/office/powerpoint/2010/main" val="216812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2F4F-CDDD-4F7E-AC65-D4F7C7EFB6EC}"/>
              </a:ext>
            </a:extLst>
          </p:cNvPr>
          <p:cNvSpPr>
            <a:spLocks noGrp="1"/>
          </p:cNvSpPr>
          <p:nvPr>
            <p:ph type="title"/>
          </p:nvPr>
        </p:nvSpPr>
        <p:spPr/>
        <p:txBody>
          <a:bodyPr/>
          <a:lstStyle/>
          <a:p>
            <a:r>
              <a:rPr lang="en-US" dirty="0"/>
              <a:t>Findings – Collision type and Severity </a:t>
            </a:r>
          </a:p>
        </p:txBody>
      </p:sp>
      <p:pic>
        <p:nvPicPr>
          <p:cNvPr id="7" name="Content Placeholder 6" descr="A screenshot of a cell phone&#10;&#10;Description automatically generated">
            <a:extLst>
              <a:ext uri="{FF2B5EF4-FFF2-40B4-BE49-F238E27FC236}">
                <a16:creationId xmlns:a16="http://schemas.microsoft.com/office/drawing/2014/main" id="{250892A7-9AE0-48A9-A1A9-E0F5E743AC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646947"/>
            <a:ext cx="4754563" cy="2358410"/>
          </a:xfrm>
        </p:spPr>
      </p:pic>
      <p:sp>
        <p:nvSpPr>
          <p:cNvPr id="5" name="Content Placeholder 4">
            <a:extLst>
              <a:ext uri="{FF2B5EF4-FFF2-40B4-BE49-F238E27FC236}">
                <a16:creationId xmlns:a16="http://schemas.microsoft.com/office/drawing/2014/main" id="{9E658EF1-B232-458B-AF4B-A5608E32DDF2}"/>
              </a:ext>
            </a:extLst>
          </p:cNvPr>
          <p:cNvSpPr>
            <a:spLocks noGrp="1"/>
          </p:cNvSpPr>
          <p:nvPr>
            <p:ph sz="half" idx="2"/>
          </p:nvPr>
        </p:nvSpPr>
        <p:spPr/>
        <p:txBody>
          <a:bodyPr/>
          <a:lstStyle/>
          <a:p>
            <a:pPr marL="45720" indent="0">
              <a:buNone/>
            </a:pPr>
            <a:r>
              <a:rPr lang="en-US" dirty="0"/>
              <a:t>Observations of the Graph </a:t>
            </a:r>
          </a:p>
          <a:p>
            <a:r>
              <a:rPr lang="en-US" dirty="0"/>
              <a:t>Parked cars are mostly hit in property damage collisions.</a:t>
            </a:r>
          </a:p>
          <a:p>
            <a:r>
              <a:rPr lang="en-US" dirty="0"/>
              <a:t>While, major accidents resulting in injury occur due to hitting the rear or pedestrians. </a:t>
            </a:r>
          </a:p>
          <a:p>
            <a:r>
              <a:rPr lang="en-US" dirty="0"/>
              <a:t>Most collisions occur on weekdays. </a:t>
            </a:r>
          </a:p>
          <a:p>
            <a:endParaRPr lang="en-US" dirty="0"/>
          </a:p>
          <a:p>
            <a:pPr marL="45720" indent="0">
              <a:buNone/>
            </a:pPr>
            <a:endParaRPr lang="en-US" dirty="0"/>
          </a:p>
        </p:txBody>
      </p:sp>
    </p:spTree>
    <p:extLst>
      <p:ext uri="{BB962C8B-B14F-4D97-AF65-F5344CB8AC3E}">
        <p14:creationId xmlns:p14="http://schemas.microsoft.com/office/powerpoint/2010/main" val="260470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6AAB-FA41-402C-A143-36704329712F}"/>
              </a:ext>
            </a:extLst>
          </p:cNvPr>
          <p:cNvSpPr>
            <a:spLocks noGrp="1"/>
          </p:cNvSpPr>
          <p:nvPr>
            <p:ph type="title"/>
          </p:nvPr>
        </p:nvSpPr>
        <p:spPr/>
        <p:txBody>
          <a:bodyPr/>
          <a:lstStyle/>
          <a:p>
            <a:r>
              <a:rPr lang="en-US" dirty="0"/>
              <a:t>Location </a:t>
            </a:r>
          </a:p>
        </p:txBody>
      </p:sp>
      <p:pic>
        <p:nvPicPr>
          <p:cNvPr id="6" name="Content Placeholder 5" descr="A screenshot of a cell phone&#10;&#10;Description automatically generated">
            <a:extLst>
              <a:ext uri="{FF2B5EF4-FFF2-40B4-BE49-F238E27FC236}">
                <a16:creationId xmlns:a16="http://schemas.microsoft.com/office/drawing/2014/main" id="{1A611FF0-3C71-463D-B213-AAA4583910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2301767"/>
            <a:ext cx="4754563" cy="3169384"/>
          </a:xfrm>
        </p:spPr>
      </p:pic>
      <p:sp>
        <p:nvSpPr>
          <p:cNvPr id="4" name="Content Placeholder 3">
            <a:extLst>
              <a:ext uri="{FF2B5EF4-FFF2-40B4-BE49-F238E27FC236}">
                <a16:creationId xmlns:a16="http://schemas.microsoft.com/office/drawing/2014/main" id="{F06B5931-85BE-4AA5-BEE1-317404B2A0B9}"/>
              </a:ext>
            </a:extLst>
          </p:cNvPr>
          <p:cNvSpPr>
            <a:spLocks noGrp="1"/>
          </p:cNvSpPr>
          <p:nvPr>
            <p:ph sz="half" idx="2"/>
          </p:nvPr>
        </p:nvSpPr>
        <p:spPr/>
        <p:txBody>
          <a:bodyPr/>
          <a:lstStyle/>
          <a:p>
            <a:pPr marL="45720" indent="0">
              <a:buNone/>
            </a:pPr>
            <a:r>
              <a:rPr lang="en-US" dirty="0"/>
              <a:t>Observations</a:t>
            </a:r>
          </a:p>
          <a:p>
            <a:r>
              <a:rPr lang="en-US" dirty="0"/>
              <a:t>Few collisions occur in alleys.</a:t>
            </a:r>
          </a:p>
          <a:p>
            <a:r>
              <a:rPr lang="en-US" dirty="0"/>
              <a:t>More accidents occur midblock, close to intersections. </a:t>
            </a:r>
          </a:p>
          <a:p>
            <a:r>
              <a:rPr lang="en-US" dirty="0"/>
              <a:t>Some unrelated collisions occur in intersections. </a:t>
            </a:r>
          </a:p>
          <a:p>
            <a:pPr marL="45720" indent="0">
              <a:buNone/>
            </a:pPr>
            <a:endParaRPr lang="en-US" dirty="0"/>
          </a:p>
        </p:txBody>
      </p:sp>
    </p:spTree>
    <p:extLst>
      <p:ext uri="{BB962C8B-B14F-4D97-AF65-F5344CB8AC3E}">
        <p14:creationId xmlns:p14="http://schemas.microsoft.com/office/powerpoint/2010/main" val="69516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FB71362F-6305-42A2-8633-285CE3813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41AB071-DCA2-42CD-9124-1185AB226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F790D89-4B53-4AAA-B0FC-568659D28C7B}"/>
              </a:ext>
            </a:extLst>
          </p:cNvPr>
          <p:cNvSpPr>
            <a:spLocks noGrp="1"/>
          </p:cNvSpPr>
          <p:nvPr>
            <p:ph type="title"/>
          </p:nvPr>
        </p:nvSpPr>
        <p:spPr>
          <a:xfrm>
            <a:off x="4441783" y="609600"/>
            <a:ext cx="6693061" cy="1356360"/>
          </a:xfrm>
        </p:spPr>
        <p:txBody>
          <a:bodyPr vert="horz" lIns="91440" tIns="45720" rIns="91440" bIns="45720" rtlCol="0" anchor="ctr">
            <a:normAutofit/>
          </a:bodyPr>
          <a:lstStyle/>
          <a:p>
            <a:r>
              <a:rPr lang="en-US" dirty="0">
                <a:solidFill>
                  <a:srgbClr val="FFFFFF"/>
                </a:solidFill>
              </a:rPr>
              <a:t>Correlation </a:t>
            </a:r>
          </a:p>
        </p:txBody>
      </p:sp>
      <p:sp>
        <p:nvSpPr>
          <p:cNvPr id="4" name="Content Placeholder 3">
            <a:extLst>
              <a:ext uri="{FF2B5EF4-FFF2-40B4-BE49-F238E27FC236}">
                <a16:creationId xmlns:a16="http://schemas.microsoft.com/office/drawing/2014/main" id="{60C487FB-82F4-436F-8B2E-7DEBE12EC876}"/>
              </a:ext>
            </a:extLst>
          </p:cNvPr>
          <p:cNvSpPr>
            <a:spLocks noGrp="1"/>
          </p:cNvSpPr>
          <p:nvPr>
            <p:ph sz="half" idx="2"/>
          </p:nvPr>
        </p:nvSpPr>
        <p:spPr>
          <a:xfrm>
            <a:off x="4441783" y="2057400"/>
            <a:ext cx="6693061" cy="4038600"/>
          </a:xfrm>
        </p:spPr>
        <p:txBody>
          <a:bodyPr vert="horz" lIns="91440" tIns="45720" rIns="91440" bIns="45720" rtlCol="0">
            <a:normAutofit/>
          </a:bodyPr>
          <a:lstStyle/>
          <a:p>
            <a:pPr lvl="1"/>
            <a:r>
              <a:rPr lang="en-US" dirty="0">
                <a:solidFill>
                  <a:srgbClr val="FFFFFF"/>
                </a:solidFill>
              </a:rPr>
              <a:t>Between severity of accident and location </a:t>
            </a:r>
          </a:p>
          <a:p>
            <a:r>
              <a:rPr lang="en-US" dirty="0">
                <a:solidFill>
                  <a:srgbClr val="FFFFFF"/>
                </a:solidFill>
              </a:rPr>
              <a:t>Maximum road accidents occur at intersection </a:t>
            </a:r>
          </a:p>
          <a:p>
            <a:endParaRPr lang="en-US" dirty="0">
              <a:solidFill>
                <a:srgbClr val="FFFFFF"/>
              </a:solidFill>
            </a:endParaRPr>
          </a:p>
          <a:p>
            <a:endParaRPr lang="en-US" dirty="0">
              <a:solidFill>
                <a:srgbClr val="FFFFFF"/>
              </a:solidFill>
            </a:endParaRPr>
          </a:p>
          <a:p>
            <a:endParaRPr lang="en-US" dirty="0">
              <a:solidFill>
                <a:srgbClr val="FFFFFF"/>
              </a:solidFill>
            </a:endParaRPr>
          </a:p>
          <a:p>
            <a:pPr lvl="1"/>
            <a:r>
              <a:rPr lang="en-US" dirty="0">
                <a:solidFill>
                  <a:srgbClr val="FFFFFF"/>
                </a:solidFill>
              </a:rPr>
              <a:t>Between severity of accident and those affected</a:t>
            </a:r>
          </a:p>
          <a:p>
            <a:r>
              <a:rPr lang="en-US" dirty="0">
                <a:solidFill>
                  <a:srgbClr val="FFFFFF"/>
                </a:solidFill>
              </a:rPr>
              <a:t>Pedestrians and cyclists are most affected in collisions </a:t>
            </a:r>
          </a:p>
        </p:txBody>
      </p:sp>
      <p:sp>
        <p:nvSpPr>
          <p:cNvPr id="17" name="Rectangle 16">
            <a:extLst>
              <a:ext uri="{FF2B5EF4-FFF2-40B4-BE49-F238E27FC236}">
                <a16:creationId xmlns:a16="http://schemas.microsoft.com/office/drawing/2014/main" id="{0392547C-FF3C-4937-BC39-BDA087FC5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F78E39C-4C90-437A-AC49-F4C5DD148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3647661" cy="63779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13B6926-2F47-484C-868B-E7480B003CD4}"/>
              </a:ext>
            </a:extLst>
          </p:cNvPr>
          <p:cNvPicPr>
            <a:picLocks noChangeAspect="1"/>
          </p:cNvPicPr>
          <p:nvPr/>
        </p:nvPicPr>
        <p:blipFill>
          <a:blip r:embed="rId2"/>
          <a:stretch>
            <a:fillRect/>
          </a:stretch>
        </p:blipFill>
        <p:spPr>
          <a:xfrm>
            <a:off x="358198" y="4097868"/>
            <a:ext cx="3098800" cy="1096433"/>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217F1EDB-A6A1-43C9-8954-BD094FE0EDA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75922" y="2286850"/>
            <a:ext cx="3162354" cy="1234436"/>
          </a:xfrm>
          <a:prstGeom prst="rect">
            <a:avLst/>
          </a:prstGeom>
        </p:spPr>
      </p:pic>
    </p:spTree>
    <p:extLst>
      <p:ext uri="{BB962C8B-B14F-4D97-AF65-F5344CB8AC3E}">
        <p14:creationId xmlns:p14="http://schemas.microsoft.com/office/powerpoint/2010/main" val="147044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6896D1-BFB1-4C84-82DD-31073BED3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64C6BB-5891-4B38-AB52-33972F806608}"/>
              </a:ext>
            </a:extLst>
          </p:cNvPr>
          <p:cNvSpPr>
            <a:spLocks noGrp="1"/>
          </p:cNvSpPr>
          <p:nvPr>
            <p:ph type="title"/>
          </p:nvPr>
        </p:nvSpPr>
        <p:spPr>
          <a:xfrm>
            <a:off x="1193769" y="4089222"/>
            <a:ext cx="9966960" cy="1325880"/>
          </a:xfrm>
        </p:spPr>
        <p:txBody>
          <a:bodyPr vert="horz" lIns="91440" tIns="45720" rIns="91440" bIns="45720" rtlCol="0" anchor="b">
            <a:normAutofit/>
          </a:bodyPr>
          <a:lstStyle/>
          <a:p>
            <a:pPr algn="ctr">
              <a:lnSpc>
                <a:spcPct val="85000"/>
              </a:lnSpc>
            </a:pPr>
            <a:r>
              <a:rPr lang="en-US" sz="5600" b="1" cap="all" dirty="0">
                <a:solidFill>
                  <a:srgbClr val="FFFFFF"/>
                </a:solidFill>
              </a:rPr>
              <a:t>Machine Learning Models </a:t>
            </a:r>
          </a:p>
        </p:txBody>
      </p:sp>
      <p:sp>
        <p:nvSpPr>
          <p:cNvPr id="18" name="Rectangle 17">
            <a:extLst>
              <a:ext uri="{FF2B5EF4-FFF2-40B4-BE49-F238E27FC236}">
                <a16:creationId xmlns:a16="http://schemas.microsoft.com/office/drawing/2014/main" id="{8A2FDFB1-2B6D-49EB-B6C0-FA923806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cell phone&#10;&#10;Description automatically generated">
            <a:extLst>
              <a:ext uri="{FF2B5EF4-FFF2-40B4-BE49-F238E27FC236}">
                <a16:creationId xmlns:a16="http://schemas.microsoft.com/office/drawing/2014/main" id="{2EC54DD4-5095-4430-B0D2-4C0A233F4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245" y="788428"/>
            <a:ext cx="7615889" cy="3027316"/>
          </a:xfrm>
          <a:prstGeom prst="rect">
            <a:avLst/>
          </a:prstGeom>
        </p:spPr>
      </p:pic>
    </p:spTree>
    <p:extLst>
      <p:ext uri="{BB962C8B-B14F-4D97-AF65-F5344CB8AC3E}">
        <p14:creationId xmlns:p14="http://schemas.microsoft.com/office/powerpoint/2010/main" val="84235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11CE-A1DE-4199-B944-86EEEA2F9295}"/>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423AD518-9762-4556-9482-247822FBB1BE}"/>
              </a:ext>
            </a:extLst>
          </p:cNvPr>
          <p:cNvSpPr>
            <a:spLocks noGrp="1"/>
          </p:cNvSpPr>
          <p:nvPr>
            <p:ph idx="1"/>
          </p:nvPr>
        </p:nvSpPr>
        <p:spPr>
          <a:xfrm>
            <a:off x="1143000" y="1722474"/>
            <a:ext cx="9872871" cy="4373526"/>
          </a:xfrm>
        </p:spPr>
        <p:txBody>
          <a:bodyPr>
            <a:normAutofit fontScale="25000" lnSpcReduction="20000"/>
          </a:bodyPr>
          <a:lstStyle/>
          <a:p>
            <a:endParaRPr lang="en-US" dirty="0"/>
          </a:p>
          <a:p>
            <a:pPr marL="45720" indent="0">
              <a:buNone/>
            </a:pPr>
            <a:r>
              <a:rPr lang="en-US" sz="6400" dirty="0"/>
              <a:t>Analyzing the dataset, specifically through the data exploration process, there were many observations.</a:t>
            </a:r>
          </a:p>
          <a:p>
            <a:pPr marL="45720" indent="0">
              <a:buNone/>
            </a:pPr>
            <a:r>
              <a:rPr lang="en-US" sz="6400" dirty="0"/>
              <a:t>1. Maximum collisions occur at intersections on weekdays</a:t>
            </a:r>
          </a:p>
          <a:p>
            <a:pPr marL="45720" indent="0">
              <a:buNone/>
            </a:pPr>
            <a:r>
              <a:rPr lang="en-US" sz="6400" dirty="0"/>
              <a:t>2. Lighting and road conditions have little to no correlation with accidents</a:t>
            </a:r>
          </a:p>
          <a:p>
            <a:pPr marL="45720" indent="0">
              <a:buNone/>
            </a:pPr>
            <a:r>
              <a:rPr lang="en-US" sz="6400" dirty="0"/>
              <a:t>3. Weather conditions do not play a significant role</a:t>
            </a:r>
          </a:p>
          <a:p>
            <a:pPr marL="45720" indent="0">
              <a:buNone/>
            </a:pPr>
            <a:r>
              <a:rPr lang="en-US" sz="6400" dirty="0"/>
              <a:t>4. Maximum accidents occur in blocks before intersections</a:t>
            </a:r>
          </a:p>
          <a:p>
            <a:pPr marL="45720" indent="0">
              <a:buNone/>
            </a:pPr>
            <a:r>
              <a:rPr lang="en-US" sz="6400" dirty="0"/>
              <a:t>5. Being inattentive and being under the influence both cause accidents not one more than the other</a:t>
            </a:r>
          </a:p>
          <a:p>
            <a:pPr marL="45720" indent="0">
              <a:buNone/>
            </a:pPr>
            <a:r>
              <a:rPr lang="en-US" sz="6400" dirty="0"/>
              <a:t>6. In property damaged collisions the maximum damage is to parked cars. </a:t>
            </a:r>
          </a:p>
          <a:p>
            <a:pPr marL="45720" indent="0">
              <a:buNone/>
            </a:pPr>
            <a:r>
              <a:rPr lang="en-US" sz="6400" dirty="0"/>
              <a:t>In this report, I have highlighted the correlation and relationship between collisions/accidents and human, location attributes, and environmental factors. The observations above identify the main variables that impact collisions. I utilized these observations to classify accidents with machine learning models. Different models predicted collisions using different mechanisms. The model with the most accuracy was the "SVM", as it predicted 89.33% of accidents resulting in injury correctly.</a:t>
            </a:r>
          </a:p>
          <a:p>
            <a:r>
              <a:rPr lang="en-US" sz="6400" dirty="0"/>
              <a:t>The model created, as well as the data, could be used by the government to limit collisions whether by creating specific signals and signs for pedestrians to cross at intersections, or to warn those on the road to be more cautious at intersections.</a:t>
            </a:r>
          </a:p>
        </p:txBody>
      </p:sp>
    </p:spTree>
    <p:extLst>
      <p:ext uri="{BB962C8B-B14F-4D97-AF65-F5344CB8AC3E}">
        <p14:creationId xmlns:p14="http://schemas.microsoft.com/office/powerpoint/2010/main" val="17273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C84A-7E6A-4359-9CF6-71FBDB684309}"/>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E10610A-344F-4977-8ECB-FD1F9E429774}"/>
              </a:ext>
            </a:extLst>
          </p:cNvPr>
          <p:cNvSpPr>
            <a:spLocks noGrp="1"/>
          </p:cNvSpPr>
          <p:nvPr>
            <p:ph idx="1"/>
          </p:nvPr>
        </p:nvSpPr>
        <p:spPr/>
        <p:txBody>
          <a:bodyPr/>
          <a:lstStyle/>
          <a:p>
            <a:pPr marL="45720" indent="0">
              <a:buNone/>
            </a:pPr>
            <a:r>
              <a:rPr lang="en-US" dirty="0"/>
              <a:t>To conclude this project and study, the observations above are helpful to understand the relationships between variables and collisions. However, much of the data is unaccounted for, we cannot predict this worldwide without more data. The observations highlighted that human and weather factors did not influence collisions as opposed to location attributes. More data on accidents and collisions in other parts of the world would improve the accuracy of predictions.</a:t>
            </a:r>
          </a:p>
        </p:txBody>
      </p:sp>
    </p:spTree>
    <p:extLst>
      <p:ext uri="{BB962C8B-B14F-4D97-AF65-F5344CB8AC3E}">
        <p14:creationId xmlns:p14="http://schemas.microsoft.com/office/powerpoint/2010/main" val="363228473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7</TotalTime>
  <Words>482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Basis</vt:lpstr>
      <vt:lpstr>Predicting and preventing Accidents and Collisions </vt:lpstr>
      <vt:lpstr>Understanding the Data </vt:lpstr>
      <vt:lpstr>Findings – Collision type and Severity </vt:lpstr>
      <vt:lpstr>Location </vt:lpstr>
      <vt:lpstr>Correlation </vt:lpstr>
      <vt:lpstr>Machine Learning Models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preventing Accidents and Collisions </dc:title>
  <dc:creator>Rim Metina-Belknap</dc:creator>
  <cp:lastModifiedBy>Rim Metina-Belknap</cp:lastModifiedBy>
  <cp:revision>2</cp:revision>
  <dcterms:created xsi:type="dcterms:W3CDTF">2020-08-29T17:14:38Z</dcterms:created>
  <dcterms:modified xsi:type="dcterms:W3CDTF">2020-08-29T17:21:38Z</dcterms:modified>
</cp:coreProperties>
</file>