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463" r:id="rId2"/>
    <p:sldId id="520" r:id="rId3"/>
    <p:sldId id="461" r:id="rId4"/>
    <p:sldId id="521" r:id="rId5"/>
    <p:sldId id="526" r:id="rId6"/>
    <p:sldId id="527" r:id="rId7"/>
    <p:sldId id="528" r:id="rId8"/>
    <p:sldId id="529" r:id="rId9"/>
    <p:sldId id="525" r:id="rId10"/>
    <p:sldId id="523" r:id="rId11"/>
    <p:sldId id="522" r:id="rId12"/>
    <p:sldId id="524" r:id="rId13"/>
    <p:sldId id="531" r:id="rId14"/>
    <p:sldId id="530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cTools for Publishing" initials="M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699FF"/>
    <a:srgbClr val="006600"/>
    <a:srgbClr val="EAEAEA"/>
    <a:srgbClr val="E43512"/>
    <a:srgbClr val="FFFF00"/>
    <a:srgbClr val="33CC33"/>
    <a:srgbClr val="FF5050"/>
    <a:srgbClr val="3366FF"/>
    <a:srgbClr val="DDDDD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561" autoAdjust="0"/>
    <p:restoredTop sz="65771" autoAdjust="0"/>
  </p:normalViewPr>
  <p:slideViewPr>
    <p:cSldViewPr snapToGrid="0">
      <p:cViewPr varScale="1">
        <p:scale>
          <a:sx n="47" d="100"/>
          <a:sy n="47" d="100"/>
        </p:scale>
        <p:origin x="-187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6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2355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2355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8EBB6ED-9BF2-455B-A4D0-E1AF5FE28FD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152727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2B5E218-D76B-4ABB-B178-3DEBE0D4F22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534163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8FDE1F9-2464-43D0-9CF6-CA956F6DCDF2}" type="slidenum">
              <a:rPr lang="en-US" sz="1200"/>
              <a:pPr/>
              <a:t>1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Aligning</a:t>
            </a:r>
            <a:r>
              <a:rPr lang="en-US" baseline="0" dirty="0" smtClean="0"/>
              <a:t> business with IT endeavors to achieve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5E218-D76B-4ABB-B178-3DEBE0D4F226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Governance</a:t>
            </a:r>
            <a:r>
              <a:rPr lang="en-US" baseline="0" dirty="0" smtClean="0"/>
              <a:t> at each of the 4 stages changes; IT becomes business partner the farther along in the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5E218-D76B-4ABB-B178-3DEBE0D4F226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Break tasks down</a:t>
            </a:r>
            <a:r>
              <a:rPr lang="en-US" baseline="0" dirty="0" smtClean="0"/>
              <a:t> to $10,000 value, or something you could walk </a:t>
            </a:r>
            <a:r>
              <a:rPr lang="en-US" baseline="0" smtClean="0"/>
              <a:t>away from.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5E218-D76B-4ABB-B178-3DEBE0D4F226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8FDE1F9-2464-43D0-9CF6-CA956F6DCDF2}" type="slidenum">
              <a:rPr lang="en-US" sz="1200"/>
              <a:pPr/>
              <a:t>2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2671107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8FDE1F9-2464-43D0-9CF6-CA956F6DCDF2}" type="slidenum">
              <a:rPr lang="en-US" sz="1200"/>
              <a:pPr/>
              <a:t>3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October</a:t>
            </a:r>
            <a:r>
              <a:rPr lang="en-US" baseline="0" dirty="0" smtClean="0"/>
              <a:t> 3</a:t>
            </a:r>
            <a:r>
              <a:rPr lang="en-US" baseline="30000" dirty="0" smtClean="0"/>
              <a:t>rd</a:t>
            </a:r>
            <a:r>
              <a:rPr lang="en-US" baseline="0" dirty="0" smtClean="0"/>
              <a:t> Lecture</a:t>
            </a:r>
          </a:p>
          <a:p>
            <a:endParaRPr lang="en-US" baseline="0" dirty="0" smtClean="0"/>
          </a:p>
          <a:p>
            <a:r>
              <a:rPr lang="en-US" baseline="0" dirty="0" smtClean="0"/>
              <a:t>Work the process instead of jumping around</a:t>
            </a:r>
          </a:p>
          <a:p>
            <a:endParaRPr lang="en-US" baseline="0" dirty="0" smtClean="0"/>
          </a:p>
          <a:p>
            <a:r>
              <a:rPr lang="en-US" baseline="0" dirty="0" smtClean="0"/>
              <a:t>Optimized Core – </a:t>
            </a:r>
            <a:r>
              <a:rPr lang="en-US" baseline="0" dirty="0" err="1" smtClean="0"/>
              <a:t>Meadwestvaco</a:t>
            </a:r>
            <a:r>
              <a:rPr lang="en-US" baseline="0" dirty="0" smtClean="0"/>
              <a:t> example of redistribution of material numbers company-wide; what allows company to spring forward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5E218-D76B-4ABB-B178-3DEBE0D4F226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5E218-D76B-4ABB-B178-3DEBE0D4F226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Server farm</a:t>
            </a:r>
            <a:r>
              <a:rPr lang="en-US" baseline="0" dirty="0" smtClean="0"/>
              <a:t> to fewer options; some loss of flexibility; existence of redundancy is apparent here; data warehouse being set up at this stage as well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5E218-D76B-4ABB-B178-3DEBE0D4F226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Significant money investment and not always immediate</a:t>
            </a:r>
            <a:r>
              <a:rPr lang="en-US" baseline="0" dirty="0" smtClean="0"/>
              <a:t> payback; tough also to get funding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5E218-D76B-4ABB-B178-3DEBE0D4F226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5E218-D76B-4ABB-B178-3DEBE0D4F226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</a:t>
            </a:r>
            <a:r>
              <a:rPr lang="en-US" baseline="0" dirty="0" smtClean="0"/>
              <a:t> of architectural stages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Cross chart of maturity and status of the organization at each of the 4 stages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5E218-D76B-4ABB-B178-3DEBE0D4F226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Fall 2016 #02</a:t>
            </a:r>
            <a:endParaRPr lang="en-US" sz="1400" b="0" dirty="0"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Information Technology Strategy and Management (744) - Marc Haines</a:t>
            </a:r>
            <a:endParaRPr lang="en-US" sz="1400" b="0" dirty="0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F0A13C-8F54-4B66-881A-98C7DD342838}" type="slidenum">
              <a:rPr lang="en-US"/>
              <a:pPr/>
              <a:t>‹#›</a:t>
            </a:fld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xmlns="" val="197486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Fall 2016 #02</a:t>
            </a:r>
            <a:endParaRPr lang="en-US" sz="1400" b="0" dirty="0"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Information Technology Strategy and Management (744) - Marc Haines</a:t>
            </a:r>
            <a:endParaRPr lang="en-US" sz="1400" b="0" dirty="0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DA783A-E1E7-41CF-91EC-D1CFFF735928}" type="slidenum">
              <a:rPr lang="en-US"/>
              <a:pPr/>
              <a:t>‹#›</a:t>
            </a:fld>
            <a:endParaRPr lang="en-US" sz="1400" b="0" dirty="0"/>
          </a:p>
        </p:txBody>
      </p:sp>
      <p:pic>
        <p:nvPicPr>
          <p:cNvPr id="7" name="Picture 2" descr="http://capitalcampaignmagic.com/wpsys/wp-content/uploads/2013/07/hp_pyramid-300x266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10297" y="7460"/>
            <a:ext cx="878378" cy="778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787915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25500"/>
            <a:ext cx="4495800" cy="5346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25500"/>
            <a:ext cx="4495800" cy="5346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Fall 2016 #02</a:t>
            </a:r>
            <a:endParaRPr lang="en-US" sz="1400" b="0" dirty="0">
              <a:latin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Information Technology Strategy and Management (744) - Marc Haines</a:t>
            </a:r>
            <a:endParaRPr lang="en-US" sz="1400" b="0" dirty="0">
              <a:latin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10D750-3188-4FA4-B92E-E60A7D6FAA75}" type="slidenum">
              <a:rPr lang="en-US"/>
              <a:pPr/>
              <a:t>‹#›</a:t>
            </a:fld>
            <a:endParaRPr lang="en-US" sz="1400" b="0" dirty="0"/>
          </a:p>
        </p:txBody>
      </p:sp>
      <p:pic>
        <p:nvPicPr>
          <p:cNvPr id="8" name="Picture 2" descr="http://capitalcampaignmagic.com/wpsys/wp-content/uploads/2013/07/hp_pyramid-300x266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10297" y="7460"/>
            <a:ext cx="878378" cy="778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86330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Fall 2016 #02</a:t>
            </a:r>
            <a:endParaRPr lang="en-US" sz="1400" b="0" dirty="0">
              <a:latin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Information Technology Strategy and Management (744) - Marc Haines</a:t>
            </a:r>
            <a:endParaRPr lang="en-US" sz="1400" b="0" dirty="0">
              <a:latin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B34897-5458-48CE-9061-B65DE31C55FF}" type="slidenum">
              <a:rPr lang="en-US"/>
              <a:pPr/>
              <a:t>‹#›</a:t>
            </a:fld>
            <a:endParaRPr lang="en-US" sz="1400" b="0" dirty="0"/>
          </a:p>
        </p:txBody>
      </p:sp>
      <p:pic>
        <p:nvPicPr>
          <p:cNvPr id="6" name="Picture 2" descr="http://capitalcampaignmagic.com/wpsys/wp-content/uploads/2013/07/hp_pyramid-300x266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10297" y="7460"/>
            <a:ext cx="878378" cy="778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02990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Fall 2016 #02</a:t>
            </a:r>
            <a:endParaRPr lang="en-US" sz="1400" b="0" dirty="0">
              <a:latin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Information Technology Strategy and Management (744) - Marc Haines</a:t>
            </a:r>
            <a:endParaRPr lang="en-US" sz="1400" b="0" dirty="0"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2DC058-3264-439B-8F9B-9A6F7C2260E0}" type="slidenum">
              <a:rPr lang="en-US"/>
              <a:pPr/>
              <a:t>‹#›</a:t>
            </a:fld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xmlns="" val="1186390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ChangeArrowheads="1"/>
          </p:cNvSpPr>
          <p:nvPr/>
        </p:nvSpPr>
        <p:spPr bwMode="auto">
          <a:xfrm>
            <a:off x="0" y="6249988"/>
            <a:ext cx="9144000" cy="608012"/>
          </a:xfrm>
          <a:prstGeom prst="rect">
            <a:avLst/>
          </a:prstGeom>
          <a:gradFill rotWithShape="0">
            <a:gsLst>
              <a:gs pos="0">
                <a:srgbClr val="6699FF"/>
              </a:gs>
              <a:gs pos="50000">
                <a:srgbClr val="DFE9FF"/>
              </a:gs>
              <a:gs pos="100000">
                <a:srgbClr val="6699FF"/>
              </a:gs>
            </a:gsLst>
            <a:lin ang="5400000" scaled="1"/>
          </a:gradFill>
          <a:ln w="19050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sz="40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62000"/>
          </a:xfrm>
          <a:prstGeom prst="rect">
            <a:avLst/>
          </a:prstGeom>
          <a:gradFill rotWithShape="0">
            <a:gsLst>
              <a:gs pos="0">
                <a:srgbClr val="6699FF"/>
              </a:gs>
              <a:gs pos="50000">
                <a:srgbClr val="DAE6FF"/>
              </a:gs>
              <a:gs pos="100000">
                <a:srgbClr val="6699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825500"/>
            <a:ext cx="9144000" cy="534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9400" y="6400800"/>
            <a:ext cx="1397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latin typeface="Calibri" panose="020F0502020204030204" pitchFamily="34" charset="0"/>
              </a:defRPr>
            </a:lvl1pPr>
          </a:lstStyle>
          <a:p>
            <a:r>
              <a:rPr lang="en-US"/>
              <a:t>Fall 2016 #02</a:t>
            </a:r>
            <a:endParaRPr lang="en-US" sz="1400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52600" y="6400800"/>
            <a:ext cx="563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Information Technology Strategy and Management (744) - Marc Haines</a:t>
            </a:r>
            <a:endParaRPr lang="en-US" sz="1400" b="0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6400800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Calibri" panose="020F0502020204030204" pitchFamily="34" charset="0"/>
              </a:defRPr>
            </a:lvl1pPr>
          </a:lstStyle>
          <a:p>
            <a:fld id="{63AD9565-2F7E-493A-ABFA-73DCDDAE6F66}" type="slidenum">
              <a:rPr lang="en-US" smtClean="0"/>
              <a:pPr/>
              <a:t>‹#›</a:t>
            </a:fld>
            <a:endParaRPr lang="en-US" sz="1400" dirty="0"/>
          </a:p>
        </p:txBody>
      </p:sp>
      <p:pic>
        <p:nvPicPr>
          <p:cNvPr id="8" name="Picture 2" descr="http://capitalcampaignmagic.com/wpsys/wp-content/uploads/2013/07/hp_pyramid-300x266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10297" y="7460"/>
            <a:ext cx="878378" cy="778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40" r:id="rId3"/>
    <p:sldLayoutId id="2147483742" r:id="rId4"/>
    <p:sldLayoutId id="2147483743" r:id="rId5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alibri" panose="020F0502020204030204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orbes.com/sites/forbestechcouncil/2017/09/14/as-data-and-cloud-rise-lines-are-blurring-between-developers-and-data-scientists/2/" TargetMode="External"/><Relationship Id="rId3" Type="http://schemas.openxmlformats.org/officeDocument/2006/relationships/hyperlink" Target="https://www.wired.com/story/security-news-of-the-week-deloitte-sonic-whole-foods-breach/" TargetMode="External"/><Relationship Id="rId7" Type="http://schemas.openxmlformats.org/officeDocument/2006/relationships/hyperlink" Target="http://www.businessinsider.com/dunkin-ceo-millennials-spark-rise-of-delivery-revolution-2017-9?utm_source=feedly&amp;utm_medium=referra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mputerworld.com/article/3197695/emerging-technology/4-ways-blockchain-is-the-new-business-collaboration-tool.html" TargetMode="External"/><Relationship Id="rId5" Type="http://schemas.openxmlformats.org/officeDocument/2006/relationships/hyperlink" Target="http://www.techproresearch.com/article/shore-up-your-defenses-budget-extra-for-an-it-audit-in-2018/" TargetMode="External"/><Relationship Id="rId4" Type="http://schemas.openxmlformats.org/officeDocument/2006/relationships/hyperlink" Target="http://www.zdnet.com/article/sap-unveils-its-data-hub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 dirty="0">
                <a:latin typeface="Arial" charset="0"/>
              </a:rPr>
              <a:t>Fall </a:t>
            </a:r>
            <a:r>
              <a:rPr lang="en-US" sz="1200" dirty="0" smtClean="0">
                <a:latin typeface="Arial" charset="0"/>
              </a:rPr>
              <a:t>2017 </a:t>
            </a:r>
            <a:r>
              <a:rPr lang="en-US" sz="1200" dirty="0">
                <a:latin typeface="Arial" charset="0"/>
              </a:rPr>
              <a:t>#</a:t>
            </a:r>
            <a:r>
              <a:rPr lang="en-US" sz="1200" dirty="0" smtClean="0">
                <a:latin typeface="Arial" charset="0"/>
              </a:rPr>
              <a:t>05</a:t>
            </a:r>
            <a:endParaRPr lang="en-US" sz="1400" b="0" dirty="0"/>
          </a:p>
        </p:txBody>
      </p:sp>
      <p:sp>
        <p:nvSpPr>
          <p:cNvPr id="4403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 dirty="0">
                <a:latin typeface="Arial" charset="0"/>
              </a:rPr>
              <a:t>Information Technology Strategy and Management (744) </a:t>
            </a:r>
            <a:r>
              <a:rPr lang="en-US" sz="1200" dirty="0" smtClean="0">
                <a:latin typeface="Arial" charset="0"/>
              </a:rPr>
              <a:t>– Hugh Morris</a:t>
            </a:r>
            <a:endParaRPr lang="en-US" sz="1400" b="0" dirty="0"/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88FF8FC-B371-4F20-84FD-77E25E01DCF7}" type="slidenum">
              <a:rPr lang="en-US" sz="1200">
                <a:latin typeface="Arial" charset="0"/>
              </a:rPr>
              <a:pPr/>
              <a:t>1</a:t>
            </a:fld>
            <a:endParaRPr lang="en-US" sz="1400" b="0" dirty="0">
              <a:latin typeface="Arial" charset="0"/>
            </a:endParaRPr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9144000" cy="5410200"/>
          </a:xfrm>
        </p:spPr>
        <p:txBody>
          <a:bodyPr/>
          <a:lstStyle/>
          <a:p>
            <a:r>
              <a:rPr lang="en-US" sz="2400" dirty="0"/>
              <a:t>Agenda</a:t>
            </a:r>
          </a:p>
          <a:p>
            <a:pPr lvl="1"/>
            <a:r>
              <a:rPr lang="en-US" sz="2400" dirty="0" smtClean="0"/>
              <a:t>Experian, the gift that keeps giving.</a:t>
            </a:r>
          </a:p>
          <a:p>
            <a:pPr lvl="1"/>
            <a:r>
              <a:rPr lang="en-US" sz="2400" dirty="0" smtClean="0"/>
              <a:t>News.</a:t>
            </a:r>
          </a:p>
          <a:p>
            <a:pPr lvl="1"/>
            <a:r>
              <a:rPr lang="en-US" sz="2400" dirty="0" smtClean="0"/>
              <a:t>Ross, Weil, Robertson </a:t>
            </a:r>
            <a:r>
              <a:rPr lang="en-US" sz="2400" dirty="0"/>
              <a:t>Chapter Four,</a:t>
            </a:r>
          </a:p>
          <a:p>
            <a:pPr lvl="1"/>
            <a:r>
              <a:rPr lang="en-US" sz="2400" dirty="0" smtClean="0"/>
              <a:t>Case # 1, Target</a:t>
            </a:r>
          </a:p>
        </p:txBody>
      </p:sp>
    </p:spTree>
    <p:extLst>
      <p:ext uri="{BB962C8B-B14F-4D97-AF65-F5344CB8AC3E}">
        <p14:creationId xmlns:p14="http://schemas.microsoft.com/office/powerpoint/2010/main" xmlns="" val="86973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Characteristics that you find at each stage. P82-83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Capability being developed</a:t>
            </a:r>
          </a:p>
          <a:p>
            <a:pPr lvl="1"/>
            <a:r>
              <a:rPr lang="en-US" dirty="0" smtClean="0"/>
              <a:t>Local IT Operations</a:t>
            </a:r>
          </a:p>
          <a:p>
            <a:pPr lvl="1"/>
            <a:r>
              <a:rPr lang="en-US" dirty="0" smtClean="0"/>
              <a:t>Shared technical Platforms</a:t>
            </a:r>
          </a:p>
          <a:p>
            <a:pPr lvl="1"/>
            <a:r>
              <a:rPr lang="en-US" dirty="0" smtClean="0"/>
              <a:t>Companywide Standardized process or data.</a:t>
            </a:r>
          </a:p>
          <a:p>
            <a:pPr lvl="1"/>
            <a:r>
              <a:rPr lang="en-US" dirty="0" smtClean="0"/>
              <a:t>Plug and Play business process modules</a:t>
            </a:r>
          </a:p>
          <a:p>
            <a:r>
              <a:rPr lang="en-US" dirty="0" smtClean="0"/>
              <a:t>Strategic business implications of that capability</a:t>
            </a:r>
          </a:p>
          <a:p>
            <a:pPr lvl="1"/>
            <a:r>
              <a:rPr lang="en-US" dirty="0" smtClean="0"/>
              <a:t>Local Functional Optimization</a:t>
            </a:r>
          </a:p>
          <a:p>
            <a:pPr lvl="1"/>
            <a:r>
              <a:rPr lang="en-US" dirty="0" smtClean="0"/>
              <a:t>IT Efficiency</a:t>
            </a:r>
          </a:p>
          <a:p>
            <a:pPr lvl="1"/>
            <a:r>
              <a:rPr lang="en-US" dirty="0" smtClean="0"/>
              <a:t>Business Operation Efficiency</a:t>
            </a:r>
          </a:p>
          <a:p>
            <a:pPr lvl="1"/>
            <a:r>
              <a:rPr lang="en-US" dirty="0" smtClean="0"/>
              <a:t>Strategic Agility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Fall 2017 #05</a:t>
            </a:r>
            <a:endParaRPr lang="en-US" sz="1400" b="0" dirty="0"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Information Technology Strategy and Management (744) – Hugh Morris</a:t>
            </a:r>
            <a:endParaRPr lang="en-US" sz="1400" b="0" dirty="0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783A-E1E7-41CF-91EC-D1CFFF735928}" type="slidenum">
              <a:rPr lang="en-US" smtClean="0"/>
              <a:pPr/>
              <a:t>10</a:t>
            </a:fld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xmlns="" val="265376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0800"/>
            <a:ext cx="9144000" cy="762000"/>
          </a:xfrm>
        </p:spPr>
        <p:txBody>
          <a:bodyPr/>
          <a:lstStyle/>
          <a:p>
            <a:r>
              <a:rPr lang="en-US" sz="2400" dirty="0" smtClean="0"/>
              <a:t>Skills/Process that need to be acquired. pp88-89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get there</a:t>
            </a:r>
          </a:p>
          <a:p>
            <a:pPr lvl="1"/>
            <a:r>
              <a:rPr lang="en-US" dirty="0"/>
              <a:t>Business objectives captured as formal business cases</a:t>
            </a:r>
          </a:p>
          <a:p>
            <a:pPr lvl="1"/>
            <a:r>
              <a:rPr lang="en-US" dirty="0"/>
              <a:t>Funding priorities specify focus on major IT Initiatives</a:t>
            </a:r>
          </a:p>
          <a:p>
            <a:pPr lvl="1"/>
            <a:r>
              <a:rPr lang="en-US" dirty="0"/>
              <a:t>Management capabilities key to generating benefits from new IT capabilities.</a:t>
            </a:r>
          </a:p>
          <a:p>
            <a:pPr lvl="1"/>
            <a:r>
              <a:rPr lang="en-US" dirty="0"/>
              <a:t>Managers taking primary responsibility</a:t>
            </a:r>
          </a:p>
          <a:p>
            <a:pPr lvl="1"/>
            <a:r>
              <a:rPr lang="en-US" dirty="0"/>
              <a:t>Critical IT Governance Issues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Fall 2016 #05</a:t>
            </a:r>
            <a:endParaRPr lang="en-US" sz="1400" b="0" dirty="0"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Information Technology Strategy and Management (744) – Hugh Morris</a:t>
            </a:r>
            <a:endParaRPr lang="en-US" sz="1400" b="0" dirty="0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783A-E1E7-41CF-91EC-D1CFFF735928}" type="slidenum">
              <a:rPr lang="en-US" smtClean="0"/>
              <a:pPr/>
              <a:t>11</a:t>
            </a:fld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xmlns="" val="2021083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there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Focus Architectural  efforts on strategic processes, take the long view as you improve.</a:t>
            </a:r>
          </a:p>
          <a:p>
            <a:r>
              <a:rPr lang="en-US" sz="2400" dirty="0" smtClean="0"/>
              <a:t>Move incrementally, build and learn, engage the journey.</a:t>
            </a:r>
          </a:p>
          <a:p>
            <a:r>
              <a:rPr lang="en-US" sz="2400" dirty="0" smtClean="0"/>
              <a:t>Build architectural capability in-house, the process you’ll engage involves learning and developing over time.</a:t>
            </a:r>
          </a:p>
          <a:p>
            <a:r>
              <a:rPr lang="en-US" sz="2400" dirty="0" smtClean="0"/>
              <a:t>Aim for business modularity, know what your ultimate goal is.</a:t>
            </a:r>
          </a:p>
          <a:p>
            <a:r>
              <a:rPr lang="en-US" sz="2400" dirty="0" smtClean="0"/>
              <a:t>Don’t skip stages, your building on knowledge gained.</a:t>
            </a:r>
          </a:p>
          <a:p>
            <a:r>
              <a:rPr lang="en-US" sz="2400" dirty="0" smtClean="0"/>
              <a:t>Allow time to learn.</a:t>
            </a:r>
          </a:p>
          <a:p>
            <a:r>
              <a:rPr lang="en-US" sz="2400" dirty="0" smtClean="0"/>
              <a:t>Build capabilities, not solutions.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Fall 2017 #05</a:t>
            </a:r>
            <a:endParaRPr lang="en-US" sz="1400" b="0" dirty="0"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Information Technology Strategy and Management (744) – Hugh Morris</a:t>
            </a:r>
            <a:endParaRPr lang="en-US" sz="1400" b="0" dirty="0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783A-E1E7-41CF-91EC-D1CFFF735928}" type="slidenum">
              <a:rPr lang="en-US" smtClean="0"/>
              <a:pPr/>
              <a:t>12</a:t>
            </a:fld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xmlns="" val="380697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783A-E1E7-41CF-91EC-D1CFFF735928}" type="slidenum">
              <a:rPr lang="en-US" smtClean="0"/>
              <a:pPr/>
              <a:t>13</a:t>
            </a:fld>
            <a:endParaRPr lang="en-US" sz="1400" b="0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279400" y="6400800"/>
            <a:ext cx="1397000" cy="304800"/>
          </a:xfrm>
        </p:spPr>
        <p:txBody>
          <a:bodyPr/>
          <a:lstStyle/>
          <a:p>
            <a:r>
              <a:rPr lang="en-US" dirty="0" smtClean="0"/>
              <a:t>Fall 2017 #05</a:t>
            </a:r>
            <a:endParaRPr lang="en-US" sz="1400" b="0" dirty="0">
              <a:latin typeface="Times New Roman" pitchFamily="18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400800"/>
            <a:ext cx="5638800" cy="304800"/>
          </a:xfrm>
        </p:spPr>
        <p:txBody>
          <a:bodyPr/>
          <a:lstStyle/>
          <a:p>
            <a:r>
              <a:rPr lang="en-US" dirty="0" smtClean="0"/>
              <a:t>Information Technology Strategy and Management (744) – Hugh Morris</a:t>
            </a:r>
            <a:endParaRPr lang="en-US" sz="1400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1979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550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Article One: Target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Provide a brief summary of the key information provided about the company, </a:t>
            </a:r>
            <a:endParaRPr lang="en-US" sz="2000" dirty="0" smtClean="0"/>
          </a:p>
          <a:p>
            <a:pPr lvl="1"/>
            <a:r>
              <a:rPr lang="en-US" sz="1600" dirty="0" smtClean="0"/>
              <a:t>the </a:t>
            </a:r>
            <a:r>
              <a:rPr lang="en-US" sz="1600" dirty="0"/>
              <a:t>business context, </a:t>
            </a:r>
            <a:endParaRPr lang="en-US" sz="1600" dirty="0" smtClean="0"/>
          </a:p>
          <a:p>
            <a:pPr lvl="1"/>
            <a:r>
              <a:rPr lang="en-US" sz="1600" dirty="0" smtClean="0"/>
              <a:t>and </a:t>
            </a:r>
            <a:r>
              <a:rPr lang="en-US" sz="1600" dirty="0"/>
              <a:t>the business challenges the company faces.</a:t>
            </a:r>
          </a:p>
          <a:p>
            <a:r>
              <a:rPr lang="en-US" sz="2000" dirty="0" smtClean="0"/>
              <a:t>Identify </a:t>
            </a:r>
            <a:r>
              <a:rPr lang="en-US" sz="2000" dirty="0"/>
              <a:t>two concepts discussed in class that apply to this case. Explain for each concept, how it applies. </a:t>
            </a:r>
          </a:p>
          <a:p>
            <a:r>
              <a:rPr lang="en-US" sz="2000" dirty="0" smtClean="0"/>
              <a:t>What </a:t>
            </a:r>
            <a:r>
              <a:rPr lang="en-US" sz="2000" dirty="0"/>
              <a:t>are barriers to adoption of EHR for physicians?</a:t>
            </a:r>
          </a:p>
          <a:p>
            <a:r>
              <a:rPr lang="en-US" sz="2000" dirty="0"/>
              <a:t>What did the consultants suggest to help with the decision process?</a:t>
            </a:r>
          </a:p>
          <a:p>
            <a:r>
              <a:rPr lang="en-US" sz="2000" dirty="0"/>
              <a:t>If you were the CEO of Target Systems, would you decide for a move into the EHI systems arena or against? Justify your decision based on the information you received regarding the company, its business context, and the EHI industry.</a:t>
            </a:r>
          </a:p>
          <a:p>
            <a:r>
              <a:rPr lang="en-US" sz="2000" dirty="0"/>
              <a:t>Assume you are in the role of the CIO. If the CEO did make the decision to move into the EHI market, what approach would you recommend? The case provides a number of different options. State your approach and explain why this is a suitable approach.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783A-E1E7-41CF-91EC-D1CFFF735928}" type="slidenum">
              <a:rPr lang="en-US" smtClean="0"/>
              <a:pPr/>
              <a:t>14</a:t>
            </a:fld>
            <a:endParaRPr lang="en-US" sz="1400" b="0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279400" y="6400800"/>
            <a:ext cx="1397000" cy="304800"/>
          </a:xfrm>
        </p:spPr>
        <p:txBody>
          <a:bodyPr/>
          <a:lstStyle/>
          <a:p>
            <a:r>
              <a:rPr lang="en-US" dirty="0" smtClean="0"/>
              <a:t>Fall 2017 #05</a:t>
            </a:r>
            <a:endParaRPr lang="en-US" sz="1400" b="0" dirty="0">
              <a:latin typeface="Times New Roman" pitchFamily="18" charset="0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400800"/>
            <a:ext cx="5638800" cy="304800"/>
          </a:xfrm>
        </p:spPr>
        <p:txBody>
          <a:bodyPr/>
          <a:lstStyle/>
          <a:p>
            <a:r>
              <a:rPr lang="en-US" dirty="0" smtClean="0"/>
              <a:t>Information Technology Strategy and Management (744) – Hugh Morris</a:t>
            </a:r>
            <a:endParaRPr lang="en-US" sz="1400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8166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News</a:t>
            </a:r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88FF8FC-B371-4F20-84FD-77E25E01DCF7}" type="slidenum">
              <a:rPr lang="en-US" sz="1200">
                <a:latin typeface="Arial" charset="0"/>
              </a:rPr>
              <a:pPr/>
              <a:t>2</a:t>
            </a:fld>
            <a:endParaRPr lang="en-US" sz="1400" b="0" dirty="0">
              <a:latin typeface="Arial" charset="0"/>
            </a:endParaRP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762000"/>
            <a:ext cx="9144000" cy="5410200"/>
          </a:xfrm>
        </p:spPr>
        <p:txBody>
          <a:bodyPr/>
          <a:lstStyle/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550" y="2222500"/>
            <a:ext cx="9118200" cy="242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ate Placeholder 3"/>
          <p:cNvSpPr>
            <a:spLocks noGrp="1"/>
          </p:cNvSpPr>
          <p:nvPr>
            <p:ph type="dt" sz="quarter" idx="10"/>
          </p:nvPr>
        </p:nvSpPr>
        <p:spPr>
          <a:xfrm>
            <a:off x="279400" y="6400800"/>
            <a:ext cx="1397000" cy="30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 dirty="0">
                <a:latin typeface="Arial" charset="0"/>
              </a:rPr>
              <a:t>Fall </a:t>
            </a:r>
            <a:r>
              <a:rPr lang="en-US" sz="1200" dirty="0" smtClean="0">
                <a:latin typeface="Arial" charset="0"/>
              </a:rPr>
              <a:t>2017 </a:t>
            </a:r>
            <a:r>
              <a:rPr lang="en-US" sz="1200" dirty="0">
                <a:latin typeface="Arial" charset="0"/>
              </a:rPr>
              <a:t>#</a:t>
            </a:r>
            <a:r>
              <a:rPr lang="en-US" sz="1200" dirty="0" smtClean="0">
                <a:latin typeface="Arial" charset="0"/>
              </a:rPr>
              <a:t>05</a:t>
            </a:r>
            <a:endParaRPr lang="en-US" sz="1400" b="0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400800"/>
            <a:ext cx="5638800" cy="30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 dirty="0">
                <a:latin typeface="Arial" charset="0"/>
              </a:rPr>
              <a:t>Information Technology Strategy and Management (744) </a:t>
            </a:r>
            <a:r>
              <a:rPr lang="en-US" sz="1200" dirty="0" smtClean="0">
                <a:latin typeface="Arial" charset="0"/>
              </a:rPr>
              <a:t>– Hugh Morris</a:t>
            </a:r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xmlns="" val="1117294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88FF8FC-B371-4F20-84FD-77E25E01DCF7}" type="slidenum">
              <a:rPr lang="en-US" sz="1200">
                <a:latin typeface="Arial" charset="0"/>
              </a:rPr>
              <a:pPr/>
              <a:t>3</a:t>
            </a:fld>
            <a:endParaRPr lang="en-US" sz="1400" b="0" dirty="0">
              <a:latin typeface="Arial" charset="0"/>
            </a:endParaRPr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Selected Articles</a:t>
            </a:r>
            <a:endParaRPr lang="en-US" dirty="0"/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9144000" cy="5410200"/>
          </a:xfrm>
        </p:spPr>
        <p:txBody>
          <a:bodyPr/>
          <a:lstStyle/>
          <a:p>
            <a:r>
              <a:rPr lang="en-US" sz="3600" dirty="0" err="1" smtClean="0"/>
              <a:t>Rajani</a:t>
            </a:r>
            <a:r>
              <a:rPr lang="en-US" sz="3600" dirty="0" smtClean="0"/>
              <a:t>, </a:t>
            </a:r>
            <a:r>
              <a:rPr lang="en-US" sz="3600" dirty="0" smtClean="0">
                <a:hlinkClick r:id="rId3"/>
              </a:rPr>
              <a:t>Cyber Security</a:t>
            </a:r>
            <a:endParaRPr lang="en-US" sz="3600" dirty="0" smtClean="0"/>
          </a:p>
          <a:p>
            <a:r>
              <a:rPr lang="en-US" sz="3600" dirty="0" err="1" smtClean="0"/>
              <a:t>Sibel</a:t>
            </a:r>
            <a:r>
              <a:rPr lang="en-US" sz="3600" dirty="0" smtClean="0"/>
              <a:t>, </a:t>
            </a:r>
            <a:r>
              <a:rPr lang="en-US" sz="3600" dirty="0" smtClean="0">
                <a:hlinkClick r:id="rId4"/>
              </a:rPr>
              <a:t>IT Architecture</a:t>
            </a:r>
            <a:endParaRPr lang="en-US" sz="3600" dirty="0" smtClean="0"/>
          </a:p>
          <a:p>
            <a:r>
              <a:rPr lang="en-US" sz="3600" dirty="0" smtClean="0"/>
              <a:t>Lina, </a:t>
            </a:r>
            <a:r>
              <a:rPr lang="en-US" sz="3600" dirty="0" smtClean="0">
                <a:hlinkClick r:id="rId5"/>
              </a:rPr>
              <a:t>Security</a:t>
            </a:r>
            <a:endParaRPr lang="en-US" sz="3600" dirty="0" smtClean="0"/>
          </a:p>
          <a:p>
            <a:r>
              <a:rPr lang="en-US" sz="3600" dirty="0" err="1" smtClean="0"/>
              <a:t>Nima</a:t>
            </a:r>
            <a:r>
              <a:rPr lang="en-US" sz="3600" dirty="0" smtClean="0"/>
              <a:t>, </a:t>
            </a:r>
            <a:r>
              <a:rPr lang="en-US" sz="3600" dirty="0" smtClean="0">
                <a:hlinkClick r:id="rId6"/>
              </a:rPr>
              <a:t>Strategic uses of IT</a:t>
            </a:r>
            <a:endParaRPr lang="en-US" sz="3600" dirty="0" smtClean="0"/>
          </a:p>
          <a:p>
            <a:r>
              <a:rPr lang="en-US" sz="3600" dirty="0" smtClean="0"/>
              <a:t>Nicole, </a:t>
            </a:r>
            <a:r>
              <a:rPr lang="en-US" sz="3600" dirty="0" smtClean="0">
                <a:hlinkClick r:id="rId7"/>
              </a:rPr>
              <a:t>Demanding </a:t>
            </a:r>
            <a:r>
              <a:rPr lang="en-US" sz="3600" dirty="0" err="1" smtClean="0">
                <a:hlinkClick r:id="rId7"/>
              </a:rPr>
              <a:t>Millenials</a:t>
            </a:r>
            <a:endParaRPr lang="en-US" sz="3600" dirty="0" smtClean="0"/>
          </a:p>
          <a:p>
            <a:r>
              <a:rPr lang="en-US" sz="3600" dirty="0" smtClean="0"/>
              <a:t>Amrita, </a:t>
            </a:r>
            <a:r>
              <a:rPr lang="en-US" sz="3600" dirty="0" smtClean="0">
                <a:hlinkClick r:id="rId8"/>
              </a:rPr>
              <a:t>IT Strategy</a:t>
            </a:r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quarter" idx="10"/>
          </p:nvPr>
        </p:nvSpPr>
        <p:spPr>
          <a:xfrm>
            <a:off x="279400" y="6400800"/>
            <a:ext cx="1397000" cy="30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 dirty="0">
                <a:latin typeface="Arial" charset="0"/>
              </a:rPr>
              <a:t>Fall </a:t>
            </a:r>
            <a:r>
              <a:rPr lang="en-US" sz="1200" dirty="0" smtClean="0">
                <a:latin typeface="Arial" charset="0"/>
              </a:rPr>
              <a:t>2017 </a:t>
            </a:r>
            <a:r>
              <a:rPr lang="en-US" sz="1200" dirty="0">
                <a:latin typeface="Arial" charset="0"/>
              </a:rPr>
              <a:t>#</a:t>
            </a:r>
            <a:r>
              <a:rPr lang="en-US" sz="1200" dirty="0" smtClean="0">
                <a:latin typeface="Arial" charset="0"/>
              </a:rPr>
              <a:t>05</a:t>
            </a:r>
            <a:endParaRPr lang="en-US" sz="1400" b="0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400800"/>
            <a:ext cx="5638800" cy="30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 dirty="0">
                <a:latin typeface="Arial" charset="0"/>
              </a:rPr>
              <a:t>Information Technology Strategy and Management (744) </a:t>
            </a:r>
            <a:r>
              <a:rPr lang="en-US" sz="1200" dirty="0" smtClean="0">
                <a:latin typeface="Arial" charset="0"/>
              </a:rPr>
              <a:t>– Hugh Morris</a:t>
            </a:r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xmlns="" val="40932284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Navigating Stages Of Architectural Maturity, </a:t>
            </a:r>
            <a:r>
              <a:rPr lang="en-US" sz="2400" dirty="0" err="1" smtClean="0"/>
              <a:t>Chapt</a:t>
            </a:r>
            <a:r>
              <a:rPr lang="en-US" sz="2400" dirty="0" smtClean="0"/>
              <a:t> 4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Four Stages</a:t>
            </a:r>
          </a:p>
          <a:p>
            <a:pPr lvl="1"/>
            <a:r>
              <a:rPr lang="en-US" dirty="0" smtClean="0"/>
              <a:t>Business Silos</a:t>
            </a:r>
          </a:p>
          <a:p>
            <a:pPr lvl="1"/>
            <a:r>
              <a:rPr lang="en-US" dirty="0" smtClean="0"/>
              <a:t>Standardized Technology</a:t>
            </a:r>
          </a:p>
          <a:p>
            <a:pPr lvl="1"/>
            <a:r>
              <a:rPr lang="en-US" dirty="0" smtClean="0"/>
              <a:t>Optimized Core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usiness Modularity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Fall 2017 #05</a:t>
            </a:r>
            <a:endParaRPr lang="en-US" sz="1400" b="0" dirty="0"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Information Technology Strategy and Management (744) – Hugh Morris</a:t>
            </a:r>
            <a:endParaRPr lang="en-US" sz="1400" b="0" dirty="0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783A-E1E7-41CF-91EC-D1CFFF735928}" type="slidenum">
              <a:rPr lang="en-US" smtClean="0"/>
              <a:pPr/>
              <a:t>4</a:t>
            </a:fld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xmlns="" val="228358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Silo pp72-73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Automating business process</a:t>
            </a:r>
          </a:p>
          <a:p>
            <a:r>
              <a:rPr lang="en-US" dirty="0" smtClean="0"/>
              <a:t>Tend to focus on specific feature functionality for that department</a:t>
            </a:r>
          </a:p>
          <a:p>
            <a:r>
              <a:rPr lang="en-US" dirty="0" smtClean="0"/>
              <a:t>Tends to enhance the company’s capabilities locally.</a:t>
            </a:r>
          </a:p>
          <a:p>
            <a:r>
              <a:rPr lang="en-US" dirty="0" smtClean="0"/>
              <a:t>Addresses immediate business needs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783A-E1E7-41CF-91EC-D1CFFF735928}" type="slidenum">
              <a:rPr lang="en-US" smtClean="0"/>
              <a:pPr/>
              <a:t>5</a:t>
            </a:fld>
            <a:endParaRPr lang="en-US" sz="1400" b="0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279400" y="6400800"/>
            <a:ext cx="1397000" cy="304800"/>
          </a:xfrm>
        </p:spPr>
        <p:txBody>
          <a:bodyPr/>
          <a:lstStyle/>
          <a:p>
            <a:r>
              <a:rPr lang="en-US" dirty="0" smtClean="0"/>
              <a:t>Fall 2017 #05</a:t>
            </a:r>
            <a:endParaRPr lang="en-US" sz="1400" b="0" dirty="0">
              <a:latin typeface="Times New Roman" pitchFamily="18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400800"/>
            <a:ext cx="5638800" cy="304800"/>
          </a:xfrm>
        </p:spPr>
        <p:txBody>
          <a:bodyPr/>
          <a:lstStyle/>
          <a:p>
            <a:r>
              <a:rPr lang="en-US" dirty="0" smtClean="0"/>
              <a:t>Information Technology Strategy and Management (744) – Hugh Morris</a:t>
            </a:r>
            <a:endParaRPr lang="en-US" sz="1400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2678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Standardized Technology pp74-75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Fewer platforms mean lower cost</a:t>
            </a:r>
          </a:p>
          <a:p>
            <a:r>
              <a:rPr lang="en-US" dirty="0" smtClean="0"/>
              <a:t>Reduces choices for business units</a:t>
            </a:r>
          </a:p>
          <a:p>
            <a:r>
              <a:rPr lang="en-US" dirty="0" smtClean="0"/>
              <a:t>Possible loss of capability in favor of standardization</a:t>
            </a:r>
          </a:p>
          <a:p>
            <a:r>
              <a:rPr lang="en-US" dirty="0" smtClean="0"/>
              <a:t>Tend to save a lot of money at this stage by consolidating.</a:t>
            </a:r>
          </a:p>
          <a:p>
            <a:r>
              <a:rPr lang="en-US" dirty="0" smtClean="0"/>
              <a:t>Increased access to data, sharing data.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783A-E1E7-41CF-91EC-D1CFFF735928}" type="slidenum">
              <a:rPr lang="en-US" smtClean="0"/>
              <a:pPr/>
              <a:t>6</a:t>
            </a:fld>
            <a:endParaRPr lang="en-US" sz="1400" b="0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279400" y="6400800"/>
            <a:ext cx="1397000" cy="304800"/>
          </a:xfrm>
        </p:spPr>
        <p:txBody>
          <a:bodyPr/>
          <a:lstStyle/>
          <a:p>
            <a:r>
              <a:rPr lang="en-US" dirty="0" smtClean="0"/>
              <a:t>Fall 2017 #05</a:t>
            </a:r>
            <a:endParaRPr lang="en-US" sz="1400" b="0" dirty="0">
              <a:latin typeface="Times New Roman" pitchFamily="18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400800"/>
            <a:ext cx="5638800" cy="304800"/>
          </a:xfrm>
        </p:spPr>
        <p:txBody>
          <a:bodyPr/>
          <a:lstStyle/>
          <a:p>
            <a:r>
              <a:rPr lang="en-US" dirty="0" smtClean="0"/>
              <a:t>Information Technology Strategy and Management (744) – Hugh Morris</a:t>
            </a:r>
            <a:endParaRPr lang="en-US" sz="1400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99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Optimized Core pp77-77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and Data standardization</a:t>
            </a:r>
          </a:p>
          <a:p>
            <a:r>
              <a:rPr lang="en-US" dirty="0" smtClean="0"/>
              <a:t>Move from a local view to enterprise view of process and data</a:t>
            </a:r>
          </a:p>
          <a:p>
            <a:r>
              <a:rPr lang="en-US" dirty="0" smtClean="0"/>
              <a:t>Huge hurdle</a:t>
            </a:r>
          </a:p>
          <a:p>
            <a:pPr lvl="1"/>
            <a:r>
              <a:rPr lang="en-US" dirty="0" smtClean="0"/>
              <a:t>Process standardization</a:t>
            </a:r>
          </a:p>
          <a:p>
            <a:pPr lvl="1"/>
            <a:r>
              <a:rPr lang="en-US" dirty="0" smtClean="0"/>
              <a:t>Standardize shared data</a:t>
            </a:r>
          </a:p>
          <a:p>
            <a:r>
              <a:rPr lang="en-US" dirty="0" smtClean="0"/>
              <a:t>Resource intensive, financial and time.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79400" y="6446520"/>
            <a:ext cx="1397000" cy="259080"/>
          </a:xfrm>
        </p:spPr>
        <p:txBody>
          <a:bodyPr/>
          <a:lstStyle/>
          <a:p>
            <a:r>
              <a:rPr lang="en-US" dirty="0" smtClean="0"/>
              <a:t>Fall 2017 #05</a:t>
            </a:r>
            <a:endParaRPr lang="en-US" sz="1400" b="0" dirty="0"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Information Technology Strategy and Management (744) – Hugh Morris</a:t>
            </a:r>
            <a:endParaRPr lang="en-US" sz="1400" b="0" dirty="0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783A-E1E7-41CF-91EC-D1CFFF735928}" type="slidenum">
              <a:rPr lang="en-US" smtClean="0"/>
              <a:pPr/>
              <a:t>7</a:t>
            </a:fld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xmlns="" val="211773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Modularity pp78-79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Strategic agility, the essence of the organization can be extended through custom or </a:t>
            </a:r>
            <a:r>
              <a:rPr lang="en-US" dirty="0" smtClean="0"/>
              <a:t>re-useable </a:t>
            </a:r>
            <a:r>
              <a:rPr lang="en-US" dirty="0" smtClean="0"/>
              <a:t>modules</a:t>
            </a:r>
          </a:p>
          <a:p>
            <a:r>
              <a:rPr lang="en-US" dirty="0" smtClean="0"/>
              <a:t>Knowns are known, easy access to data</a:t>
            </a:r>
          </a:p>
          <a:p>
            <a:r>
              <a:rPr lang="en-US" dirty="0" smtClean="0"/>
              <a:t>Local experiments and the ability to incorporate the best back into the core.</a:t>
            </a:r>
          </a:p>
          <a:p>
            <a:r>
              <a:rPr lang="en-US" dirty="0" smtClean="0"/>
              <a:t>Re-use </a:t>
            </a:r>
            <a:r>
              <a:rPr lang="en-US" dirty="0" smtClean="0"/>
              <a:t>of knowledge gained in earlier stages.</a:t>
            </a:r>
          </a:p>
          <a:p>
            <a:r>
              <a:rPr lang="en-US" dirty="0" smtClean="0"/>
              <a:t>Efficiency</a:t>
            </a:r>
            <a:r>
              <a:rPr lang="en-US" dirty="0" smtClean="0"/>
              <a:t>, single face toward customer…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Fall 2016 #05</a:t>
            </a:r>
            <a:endParaRPr lang="en-US" sz="1400" b="0" dirty="0"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Information Technology Strategy and Management (744) – Hugh Morris</a:t>
            </a:r>
            <a:endParaRPr lang="en-US" sz="1400" b="0" dirty="0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783A-E1E7-41CF-91EC-D1CFFF735928}" type="slidenum">
              <a:rPr lang="en-US" smtClean="0"/>
              <a:pPr/>
              <a:t>8</a:t>
            </a:fld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xmlns="" val="3323748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Learning requirements of architectural stages p83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Capabilities</a:t>
            </a:r>
          </a:p>
          <a:p>
            <a:r>
              <a:rPr lang="en-US" dirty="0" smtClean="0"/>
              <a:t>Business objectives</a:t>
            </a:r>
          </a:p>
          <a:p>
            <a:r>
              <a:rPr lang="en-US" dirty="0" smtClean="0"/>
              <a:t>Funding Priorities</a:t>
            </a:r>
          </a:p>
          <a:p>
            <a:r>
              <a:rPr lang="en-US" dirty="0" smtClean="0"/>
              <a:t>Key management capabilities</a:t>
            </a:r>
          </a:p>
          <a:p>
            <a:r>
              <a:rPr lang="en-US" dirty="0" smtClean="0"/>
              <a:t>Who defines Applications</a:t>
            </a:r>
          </a:p>
          <a:p>
            <a:r>
              <a:rPr lang="en-US" dirty="0" smtClean="0"/>
              <a:t>Key Governance issues</a:t>
            </a:r>
          </a:p>
          <a:p>
            <a:r>
              <a:rPr lang="en-US" dirty="0" smtClean="0"/>
              <a:t>Strategic Implications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Fall 2016 #05</a:t>
            </a:r>
            <a:endParaRPr lang="en-US" sz="1400" b="0" dirty="0"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Information Technology Strategy and Management (744) – Hugh Morris</a:t>
            </a:r>
            <a:endParaRPr lang="en-US" sz="1400" b="0" dirty="0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783A-E1E7-41CF-91EC-D1CFFF735928}" type="slidenum">
              <a:rPr lang="en-US" smtClean="0"/>
              <a:pPr/>
              <a:t>9</a:t>
            </a:fld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xmlns="" val="75496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6568</TotalTime>
  <Words>923</Words>
  <Application>Microsoft Office PowerPoint</Application>
  <PresentationFormat>On-screen Show (4:3)</PresentationFormat>
  <Paragraphs>159</Paragraphs>
  <Slides>14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Default Design</vt:lpstr>
      <vt:lpstr>Overview</vt:lpstr>
      <vt:lpstr>News</vt:lpstr>
      <vt:lpstr>Selected Articles</vt:lpstr>
      <vt:lpstr>Navigating Stages Of Architectural Maturity, Chapt 4</vt:lpstr>
      <vt:lpstr>Business Silo pp72-73</vt:lpstr>
      <vt:lpstr>Standardized Technology pp74-75</vt:lpstr>
      <vt:lpstr>Optimized Core pp77-77</vt:lpstr>
      <vt:lpstr>Business Modularity pp78-79</vt:lpstr>
      <vt:lpstr>Learning requirements of architectural stages p83</vt:lpstr>
      <vt:lpstr>Characteristics that you find at each stage. P82-83</vt:lpstr>
      <vt:lpstr>Skills/Process that need to be acquired. pp88-89</vt:lpstr>
      <vt:lpstr>How to get there</vt:lpstr>
      <vt:lpstr>BREAK</vt:lpstr>
      <vt:lpstr> Article One: Target Systems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Management</dc:title>
  <dc:creator>Marc Haines</dc:creator>
  <cp:keywords>Teaching;BUSADM531;slides</cp:keywords>
  <cp:lastModifiedBy>Windows User</cp:lastModifiedBy>
  <cp:revision>244</cp:revision>
  <dcterms:created xsi:type="dcterms:W3CDTF">1999-08-16T13:22:28Z</dcterms:created>
  <dcterms:modified xsi:type="dcterms:W3CDTF">2017-10-03T23:18:54Z</dcterms:modified>
</cp:coreProperties>
</file>