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0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Tools for Publishing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6699FF"/>
    <a:srgbClr val="006600"/>
    <a:srgbClr val="EAEAEA"/>
    <a:srgbClr val="E43512"/>
    <a:srgbClr val="FFFF00"/>
    <a:srgbClr val="33CC33"/>
    <a:srgbClr val="FF5050"/>
    <a:srgbClr val="3366FF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90" autoAdjust="0"/>
    <p:restoredTop sz="66487" autoAdjust="0"/>
  </p:normalViewPr>
  <p:slideViewPr>
    <p:cSldViewPr snapToGrid="0">
      <p:cViewPr varScale="1">
        <p:scale>
          <a:sx n="47" d="100"/>
          <a:sy n="47" d="100"/>
        </p:scale>
        <p:origin x="-18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BB6ED-9BF2-455B-A4D0-E1AF5FE28FD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272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B5E218-D76B-4ABB-B178-3DEBE0D4F22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34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A61BD3-C997-400B-8A0A-AD83AB5F0542}" type="slidenum">
              <a:rPr lang="en-US" sz="1200"/>
              <a:pPr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8899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78062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643677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998312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4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7967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0026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3EA6B9-7B99-464C-A251-D662B26A80D8}" type="slidenum">
              <a:rPr lang="en-US" sz="1200"/>
              <a:pPr/>
              <a:t>17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8145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8948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14186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9000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51173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464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3933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DE1F9-2464-43D0-9CF6-CA956F6DCDF2}" type="slidenum">
              <a:rPr lang="en-US" sz="1200"/>
              <a:pPr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6457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#07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0A13C-8F54-4B66-881A-98C7DD342838}" type="slidenum">
              <a:rPr lang="en-US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9748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#07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A783A-E1E7-41CF-91EC-D1CFFF735928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7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79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5500"/>
            <a:ext cx="4495800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5500"/>
            <a:ext cx="4495800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#07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0D750-3188-4FA4-B92E-E60A7D6FAA75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8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633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#07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34897-5458-48CE-9061-B65DE31C55FF}" type="slidenum">
              <a:rPr lang="en-US"/>
              <a:pPr/>
              <a:t>‹#›</a:t>
            </a:fld>
            <a:endParaRPr lang="en-US" sz="1400" b="0" dirty="0"/>
          </a:p>
        </p:txBody>
      </p:sp>
      <p:pic>
        <p:nvPicPr>
          <p:cNvPr id="6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29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2016 #07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DC058-3264-439B-8F9B-9A6F7C2260E0}" type="slidenum">
              <a:rPr lang="en-US"/>
              <a:pPr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1863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249988"/>
            <a:ext cx="9144000" cy="608012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DFE9FF"/>
              </a:gs>
              <a:gs pos="100000">
                <a:srgbClr val="6699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4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DAE6FF"/>
              </a:gs>
              <a:gs pos="100000">
                <a:srgbClr val="66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25500"/>
            <a:ext cx="91440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400800"/>
            <a:ext cx="139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Fall 2016 #07</a:t>
            </a:r>
            <a:endParaRPr lang="en-US" sz="14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4008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Information Technology Strategy and Management (744) - Marc Haines</a:t>
            </a:r>
            <a:endParaRPr lang="en-US" sz="1400" b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fld id="{63AD9565-2F7E-493A-ABFA-73DCDDAE6F66}" type="slidenum">
              <a:rPr lang="en-US" smtClean="0"/>
              <a:pPr/>
              <a:t>‹#›</a:t>
            </a:fld>
            <a:endParaRPr lang="en-US" sz="1400" dirty="0"/>
          </a:p>
        </p:txBody>
      </p:sp>
      <p:pic>
        <p:nvPicPr>
          <p:cNvPr id="8" name="Picture 2" descr="http://capitalcampaignmagic.com/wpsys/wp-content/uploads/2013/07/hp_pyramid-300x26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0297" y="7460"/>
            <a:ext cx="878378" cy="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  <p:sldLayoutId id="2147483742" r:id="rId4"/>
    <p:sldLayoutId id="2147483743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tGnN4VEZd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cove.me/o6n40ou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n.gov/mnit/images/EA_Business_Res_Principle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BUS ADM 744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375400"/>
            <a:ext cx="9144000" cy="482600"/>
          </a:xfrm>
        </p:spPr>
        <p:txBody>
          <a:bodyPr/>
          <a:lstStyle/>
          <a:p>
            <a:r>
              <a:rPr lang="en-US" sz="1600" b="1" dirty="0"/>
              <a:t>BUS ADM 744 Fall Semester </a:t>
            </a:r>
            <a:r>
              <a:rPr lang="en-US" sz="1600" b="1" dirty="0" smtClean="0"/>
              <a:t>2017</a:t>
            </a:r>
            <a:endParaRPr lang="en-US" sz="2800" dirty="0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838200"/>
            <a:ext cx="9144000" cy="5410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Isosceles Triangle 1"/>
          <p:cNvSpPr/>
          <p:nvPr/>
        </p:nvSpPr>
        <p:spPr bwMode="auto">
          <a:xfrm>
            <a:off x="1214810" y="1238250"/>
            <a:ext cx="5537200" cy="44069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Circular Arrow 4"/>
          <p:cNvSpPr/>
          <p:nvPr/>
        </p:nvSpPr>
        <p:spPr bwMode="auto">
          <a:xfrm>
            <a:off x="6168666" y="1014355"/>
            <a:ext cx="2835205" cy="1714199"/>
          </a:xfrm>
          <a:prstGeom prst="circularArrow">
            <a:avLst>
              <a:gd name="adj1" fmla="val 12760"/>
              <a:gd name="adj2" fmla="val 1733120"/>
              <a:gd name="adj3" fmla="val 6966598"/>
              <a:gd name="adj4" fmla="val 9259584"/>
              <a:gd name="adj5" fmla="val 13304"/>
            </a:avLst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2010" y="1445855"/>
            <a:ext cx="1710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with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Hugh Morris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8141" y="2639367"/>
            <a:ext cx="171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Information</a:t>
            </a:r>
          </a:p>
        </p:txBody>
      </p:sp>
      <p:sp>
        <p:nvSpPr>
          <p:cNvPr id="7" name="Trapezoid 6"/>
          <p:cNvSpPr/>
          <p:nvPr/>
        </p:nvSpPr>
        <p:spPr bwMode="auto">
          <a:xfrm>
            <a:off x="1214810" y="3911601"/>
            <a:ext cx="5537200" cy="1733550"/>
          </a:xfrm>
          <a:prstGeom prst="trapezoid">
            <a:avLst>
              <a:gd name="adj" fmla="val 63095"/>
            </a:avLst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entagon 2"/>
          <p:cNvSpPr/>
          <p:nvPr/>
        </p:nvSpPr>
        <p:spPr bwMode="auto">
          <a:xfrm>
            <a:off x="900844" y="3429000"/>
            <a:ext cx="2374900" cy="965200"/>
          </a:xfrm>
          <a:prstGeom prst="homePlate">
            <a:avLst/>
          </a:prstGeom>
          <a:solidFill>
            <a:srgbClr val="E435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libri" panose="020F0502020204030204" pitchFamily="34" charset="0"/>
              </a:rPr>
              <a:t>Strategy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Chevron 3"/>
          <p:cNvSpPr/>
          <p:nvPr/>
        </p:nvSpPr>
        <p:spPr bwMode="auto">
          <a:xfrm>
            <a:off x="3174144" y="3441700"/>
            <a:ext cx="1841500" cy="939800"/>
          </a:xfrm>
          <a:prstGeom prst="chevr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&amp;</a:t>
            </a:r>
          </a:p>
        </p:txBody>
      </p:sp>
      <p:sp>
        <p:nvSpPr>
          <p:cNvPr id="26" name="Chevron 25"/>
          <p:cNvSpPr/>
          <p:nvPr/>
        </p:nvSpPr>
        <p:spPr bwMode="auto">
          <a:xfrm>
            <a:off x="4895850" y="3441700"/>
            <a:ext cx="3448050" cy="939800"/>
          </a:xfrm>
          <a:prstGeom prst="chevro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Management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4853" y="4694535"/>
            <a:ext cx="2137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Technology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84800" y="4694535"/>
            <a:ext cx="3416300" cy="1384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Session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#5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Strategic Planning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Designing Corporate Infrastructure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10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IT Infrastructure</a:t>
            </a:r>
          </a:p>
          <a:p>
            <a:pPr lvl="1" eaLnBrk="1" hangingPunct="1"/>
            <a:r>
              <a:rPr lang="en-US" altLang="en-US" dirty="0"/>
              <a:t>The shared and reliable services that provide the foundation for enterprise IT portfolio.</a:t>
            </a:r>
          </a:p>
          <a:p>
            <a:pPr lvl="1" eaLnBrk="1" hangingPunct="1"/>
            <a:r>
              <a:rPr lang="en-US" altLang="en-US" dirty="0"/>
              <a:t>Four layers of IT infrastructure</a:t>
            </a:r>
          </a:p>
          <a:p>
            <a:pPr lvl="2" eaLnBrk="1" hangingPunct="1"/>
            <a:r>
              <a:rPr lang="en-US" altLang="en-US" dirty="0"/>
              <a:t>Technical component</a:t>
            </a:r>
          </a:p>
          <a:p>
            <a:pPr lvl="2" eaLnBrk="1" hangingPunct="1"/>
            <a:r>
              <a:rPr lang="en-US" altLang="en-US" dirty="0"/>
              <a:t>Human IT services</a:t>
            </a:r>
          </a:p>
          <a:p>
            <a:pPr lvl="2" eaLnBrk="1" hangingPunct="1"/>
            <a:r>
              <a:rPr lang="en-US" altLang="en-US" dirty="0"/>
              <a:t>Shared IT services</a:t>
            </a:r>
          </a:p>
          <a:p>
            <a:pPr lvl="2" eaLnBrk="1" hangingPunct="1"/>
            <a:r>
              <a:rPr lang="en-US" altLang="en-US" dirty="0"/>
              <a:t>Shared and standard applications</a:t>
            </a:r>
          </a:p>
          <a:p>
            <a:pPr lvl="1" eaLnBrk="1" hangingPunct="1"/>
            <a:r>
              <a:rPr lang="en-US" altLang="en-US" dirty="0"/>
              <a:t>Needed but not directly linked to business value</a:t>
            </a:r>
          </a:p>
          <a:p>
            <a:pPr lvl="2" eaLnBrk="1" hangingPunct="1"/>
            <a:r>
              <a:rPr lang="en-US" altLang="en-US" dirty="0"/>
              <a:t>Enables other systems</a:t>
            </a:r>
          </a:p>
          <a:p>
            <a:pPr lvl="2" eaLnBrk="1" hangingPunct="1"/>
            <a:r>
              <a:rPr lang="en-US" altLang="en-US" dirty="0"/>
              <a:t>Links to external industry infrastructure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3520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11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IT Infrastructure</a:t>
            </a:r>
          </a:p>
          <a:p>
            <a:pPr eaLnBrk="1" hangingPunct="1"/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8" y="1536700"/>
            <a:ext cx="7758112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21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12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IT Infrastructure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Benefits realization depends on objectives for the IT infrastructure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Economies of scale (utility)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Necessary and unavoidable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Support for business programs (dependent)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Ties infrastructure investments to specific business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Flexibility to meet changes in the marketplace (enabling)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IT-business alignment (strategic)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3685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13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IT Architecture for the Changing Future</a:t>
            </a:r>
          </a:p>
          <a:p>
            <a:pPr lvl="1" eaLnBrk="1" hangingPunct="1"/>
            <a:r>
              <a:rPr lang="en-US" dirty="0"/>
              <a:t>Everything is “software”</a:t>
            </a:r>
          </a:p>
          <a:p>
            <a:pPr lvl="2" eaLnBrk="1" hangingPunct="1"/>
            <a:r>
              <a:rPr lang="en-US" dirty="0"/>
              <a:t>Example: The Software Defined Data Center</a:t>
            </a:r>
          </a:p>
          <a:p>
            <a:pPr lvl="3" eaLnBrk="1" hangingPunct="1"/>
            <a:r>
              <a:rPr lang="en-US" dirty="0">
                <a:hlinkClick r:id="rId3"/>
              </a:rPr>
              <a:t>http://www.vmware.com/software-defined-datacenter/</a:t>
            </a:r>
          </a:p>
          <a:p>
            <a:pPr lvl="3" eaLnBrk="1" hangingPunct="1"/>
            <a:r>
              <a:rPr lang="en-US" dirty="0">
                <a:hlinkClick r:id="rId3"/>
              </a:rPr>
              <a:t>https://www.youtube.com/watch?v=8tGnN4VEZdc</a:t>
            </a:r>
            <a:endParaRPr lang="en-US" dirty="0"/>
          </a:p>
          <a:p>
            <a:pPr lvl="3" eaLnBrk="1" hangingPunct="1"/>
            <a:r>
              <a:rPr lang="en-US" dirty="0">
                <a:hlinkClick r:id="rId4"/>
              </a:rPr>
              <a:t>http://bcove.me/o6n40ou3</a:t>
            </a:r>
            <a:r>
              <a:rPr lang="en-US" dirty="0"/>
              <a:t> </a:t>
            </a:r>
          </a:p>
          <a:p>
            <a:pPr lvl="2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2598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14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What is Architecture?</a:t>
            </a:r>
          </a:p>
          <a:p>
            <a:pPr lvl="1" eaLnBrk="1" hangingPunct="1"/>
            <a:r>
              <a:rPr lang="en-US" dirty="0"/>
              <a:t>Goals of architecture</a:t>
            </a:r>
          </a:p>
          <a:p>
            <a:pPr lvl="1" eaLnBrk="1" hangingPunct="1"/>
            <a:r>
              <a:rPr lang="en-US" dirty="0"/>
              <a:t>Types and Responsibilities of an Architect</a:t>
            </a:r>
          </a:p>
          <a:p>
            <a:pPr lvl="1" eaLnBrk="1" hangingPunct="1"/>
            <a:r>
              <a:rPr lang="en-US" dirty="0"/>
              <a:t>Architectural patterns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97540" y="3990145"/>
            <a:ext cx="537006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latin typeface="Calibri" panose="020F0502020204030204" pitchFamily="34" charset="0"/>
                <a:hlinkClick r:id="rId3"/>
              </a:rPr>
              <a:t>http://en.wikipedia.org/wiki/Architecture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94647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15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Architectural Domains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Types of Architects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Architectural Patterns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Frameworks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570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16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Architectural Domains</a:t>
            </a:r>
          </a:p>
          <a:p>
            <a:pPr lvl="1" eaLnBrk="1" hangingPunct="1"/>
            <a:r>
              <a:rPr lang="en-US" dirty="0"/>
              <a:t>Business</a:t>
            </a:r>
          </a:p>
          <a:p>
            <a:pPr lvl="1" eaLnBrk="1" hangingPunct="1"/>
            <a:r>
              <a:rPr lang="en-US" dirty="0"/>
              <a:t>Application</a:t>
            </a:r>
          </a:p>
          <a:p>
            <a:pPr lvl="1" eaLnBrk="1" hangingPunct="1"/>
            <a:r>
              <a:rPr lang="en-US" dirty="0"/>
              <a:t>Data</a:t>
            </a:r>
          </a:p>
          <a:p>
            <a:pPr lvl="1" eaLnBrk="1" hangingPunct="1"/>
            <a:r>
              <a:rPr lang="en-US" dirty="0"/>
              <a:t>Technology </a:t>
            </a:r>
          </a:p>
          <a:p>
            <a:pPr eaLnBrk="1" hangingPunct="1"/>
            <a:r>
              <a:rPr lang="en-US" dirty="0"/>
              <a:t>Types of Architects</a:t>
            </a:r>
          </a:p>
          <a:p>
            <a:pPr lvl="1" eaLnBrk="1" hangingPunct="1"/>
            <a:r>
              <a:rPr lang="en-US" dirty="0"/>
              <a:t>Enterprise Architect</a:t>
            </a:r>
          </a:p>
          <a:p>
            <a:pPr lvl="1" eaLnBrk="1" hangingPunct="1"/>
            <a:r>
              <a:rPr lang="en-US" dirty="0"/>
              <a:t>Application</a:t>
            </a:r>
          </a:p>
          <a:p>
            <a:pPr lvl="1" eaLnBrk="1" hangingPunct="1"/>
            <a:r>
              <a:rPr lang="en-US" dirty="0"/>
              <a:t>Solution</a:t>
            </a:r>
          </a:p>
          <a:p>
            <a:pPr lvl="1" eaLnBrk="1" hangingPunct="1"/>
            <a:r>
              <a:rPr lang="en-US" dirty="0"/>
              <a:t>… see spreadsheet “Architecture Framework – Roles”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110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EE951E-76B9-4C03-80CD-6F1DA8EF5B41}" type="slidenum">
              <a:rPr lang="en-US" sz="1200">
                <a:latin typeface="Arial" charset="0"/>
              </a:rPr>
              <a:pPr/>
              <a:t>17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Case # 2 HBR - TJX </a:t>
            </a:r>
            <a:r>
              <a:rPr lang="en-US" sz="3600" dirty="0" err="1" smtClean="0"/>
              <a:t>Maxxed</a:t>
            </a:r>
            <a:r>
              <a:rPr lang="en-US" sz="3600" dirty="0" smtClean="0"/>
              <a:t> Out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r>
              <a:rPr lang="en-US" sz="3600" dirty="0"/>
              <a:t>Readings </a:t>
            </a:r>
            <a:endParaRPr lang="en-US" sz="3600" dirty="0" smtClean="0"/>
          </a:p>
          <a:p>
            <a:r>
              <a:rPr lang="en-US" dirty="0" smtClean="0"/>
              <a:t>Textbook </a:t>
            </a:r>
            <a:r>
              <a:rPr lang="en-US" dirty="0"/>
              <a:t>Chapter #7</a:t>
            </a:r>
          </a:p>
          <a:p>
            <a:pPr lvl="2"/>
            <a:r>
              <a:rPr lang="en-US" dirty="0"/>
              <a:t>Chapter #6 not covered in this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RWR Chapter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14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l3W8kFECqwU/UCrRllp4o9I/AAAAAAAABew/4ILjdXfATG4/s1600/Wisconsin+Dells+0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461"/>
          <a:stretch/>
        </p:blipFill>
        <p:spPr bwMode="auto">
          <a:xfrm>
            <a:off x="0" y="762000"/>
            <a:ext cx="9144000" cy="55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Arial" charset="0"/>
              </a:rPr>
              <a:t>Fall 2014 #06</a:t>
            </a:r>
            <a:endParaRPr lang="en-US" sz="1400" b="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- Marc Haines</a:t>
            </a:r>
            <a:endParaRPr lang="en-US" sz="1400" b="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2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1382"/>
            <a:ext cx="9144000" cy="1136073"/>
          </a:xfrm>
        </p:spPr>
        <p:txBody>
          <a:bodyPr/>
          <a:lstStyle/>
          <a:p>
            <a:pPr marL="514350" indent="-514350" algn="ctr" eaLnBrk="1" hangingPunct="1">
              <a:buNone/>
            </a:pPr>
            <a:r>
              <a:rPr lang="en-US" sz="4000" b="1" dirty="0">
                <a:ln>
                  <a:solidFill>
                    <a:srgbClr val="FFFFFF"/>
                  </a:solidFill>
                </a:ln>
                <a:effectLst>
                  <a:glow rad="101600">
                    <a:schemeClr val="accent3">
                      <a:lumMod val="95000"/>
                      <a:alpha val="60000"/>
                    </a:schemeClr>
                  </a:glow>
                </a:effectLst>
              </a:rPr>
              <a:t>Designing Corporate IT Architecture</a:t>
            </a:r>
          </a:p>
          <a:p>
            <a:pPr marL="514350" indent="-514350" eaLnBrk="1" hangingPunct="1">
              <a:buNone/>
            </a:pPr>
            <a:endParaRPr lang="en-US" sz="1200" dirty="0"/>
          </a:p>
          <a:p>
            <a:pPr marL="457200" lvl="1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85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Arial" charset="0"/>
              </a:rPr>
              <a:t>Fall 2014 #06</a:t>
            </a:r>
            <a:endParaRPr lang="en-US" sz="1400" b="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- Marc Haines</a:t>
            </a:r>
            <a:endParaRPr lang="en-US" sz="1400" b="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3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IT architecture versus IT infrastructure</a:t>
            </a:r>
          </a:p>
          <a:p>
            <a:pPr lvl="1" eaLnBrk="1" hangingPunct="1"/>
            <a:r>
              <a:rPr lang="en-US" dirty="0"/>
              <a:t>Architecture (conceptual)</a:t>
            </a:r>
          </a:p>
          <a:p>
            <a:pPr lvl="2" eaLnBrk="1" hangingPunct="1"/>
            <a:r>
              <a:rPr lang="en-US" dirty="0"/>
              <a:t>Guiding principles</a:t>
            </a:r>
          </a:p>
          <a:p>
            <a:pPr lvl="3" eaLnBrk="1" hangingPunct="1"/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pPr lvl="2" eaLnBrk="1" hangingPunct="1"/>
            <a:r>
              <a:rPr lang="en-US" dirty="0"/>
              <a:t>Blueprint</a:t>
            </a:r>
          </a:p>
          <a:p>
            <a:pPr lvl="3" eaLnBrk="1" hangingPunct="1"/>
            <a:r>
              <a:rPr lang="en-US" dirty="0"/>
              <a:t>Application, Information </a:t>
            </a:r>
          </a:p>
          <a:p>
            <a:pPr lvl="3" eaLnBrk="1" hangingPunct="1"/>
            <a:r>
              <a:rPr lang="en-US" dirty="0"/>
              <a:t>Technology</a:t>
            </a:r>
          </a:p>
          <a:p>
            <a:pPr lvl="1" eaLnBrk="1" hangingPunct="1"/>
            <a:r>
              <a:rPr lang="en-US" dirty="0"/>
              <a:t>Infrastructure (physical)</a:t>
            </a:r>
          </a:p>
          <a:p>
            <a:pPr lvl="2" eaLnBrk="1" hangingPunct="1"/>
            <a:r>
              <a:rPr lang="en-US" dirty="0"/>
              <a:t>Implementation of an architecture</a:t>
            </a:r>
          </a:p>
          <a:p>
            <a:pPr lvl="3" eaLnBrk="1" hangingPunct="1"/>
            <a:r>
              <a:rPr lang="en-US" dirty="0"/>
              <a:t>hardware, software, networks, processes, data, …</a:t>
            </a:r>
          </a:p>
          <a:p>
            <a:pPr lvl="2" eaLnBrk="1" hangingPunct="1"/>
            <a:r>
              <a:rPr lang="en-US" dirty="0"/>
              <a:t>Example</a:t>
            </a:r>
          </a:p>
          <a:p>
            <a:pPr lvl="3" eaLnBrk="1" hangingPunct="1"/>
            <a:r>
              <a:rPr lang="en-US" dirty="0"/>
              <a:t>Application architecture for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42460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4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861560"/>
          </a:xfrm>
        </p:spPr>
        <p:txBody>
          <a:bodyPr/>
          <a:lstStyle/>
          <a:p>
            <a:pPr eaLnBrk="1" hangingPunct="1"/>
            <a:r>
              <a:rPr lang="en-US" sz="2400" dirty="0"/>
              <a:t>Evolution of Distributed Systems</a:t>
            </a:r>
          </a:p>
          <a:p>
            <a:pPr lvl="1" eaLnBrk="1" hangingPunct="1"/>
            <a:r>
              <a:rPr lang="en-US" sz="2400" dirty="0"/>
              <a:t>Mainframe </a:t>
            </a:r>
            <a:r>
              <a:rPr lang="en-US" sz="2400" dirty="0">
                <a:sym typeface="Symbol" pitchFamily="18" charset="2"/>
              </a:rPr>
              <a:t> Client-server  Web </a:t>
            </a:r>
          </a:p>
          <a:p>
            <a:pPr lvl="2" eaLnBrk="1" hangingPunct="1"/>
            <a:r>
              <a:rPr lang="en-US" dirty="0">
                <a:sym typeface="Symbol" pitchFamily="18" charset="2"/>
              </a:rPr>
              <a:t>Centralization vs Decentralization </a:t>
            </a:r>
            <a:endParaRPr lang="en-US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Attributes of Distributed Systems</a:t>
            </a:r>
          </a:p>
          <a:p>
            <a:pPr lvl="1" eaLnBrk="1" hangingPunct="1"/>
            <a:r>
              <a:rPr lang="en-US" sz="2400" dirty="0"/>
              <a:t>Degree to which a system is distributed</a:t>
            </a:r>
            <a:br>
              <a:rPr lang="en-US" sz="2400" dirty="0"/>
            </a:br>
            <a:r>
              <a:rPr lang="en-US" sz="2400" dirty="0"/>
              <a:t>is dependent on:</a:t>
            </a:r>
          </a:p>
          <a:p>
            <a:pPr lvl="2" eaLnBrk="1" hangingPunct="1"/>
            <a:r>
              <a:rPr lang="en-US" dirty="0"/>
              <a:t>Where the processing is done</a:t>
            </a:r>
          </a:p>
          <a:p>
            <a:pPr lvl="2" eaLnBrk="1" hangingPunct="1"/>
            <a:r>
              <a:rPr lang="en-US" dirty="0"/>
              <a:t>How processors and other devices are interconnected</a:t>
            </a:r>
          </a:p>
          <a:p>
            <a:pPr lvl="2" eaLnBrk="1" hangingPunct="1"/>
            <a:r>
              <a:rPr lang="en-US" dirty="0"/>
              <a:t>Where the information is stored</a:t>
            </a:r>
          </a:p>
          <a:p>
            <a:pPr lvl="2" eaLnBrk="1" hangingPunct="1"/>
            <a:r>
              <a:rPr lang="en-US" dirty="0"/>
              <a:t>What rules or standards are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9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5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044440"/>
          </a:xfrm>
        </p:spPr>
        <p:txBody>
          <a:bodyPr/>
          <a:lstStyle/>
          <a:p>
            <a:pPr eaLnBrk="1" hangingPunct="1"/>
            <a:r>
              <a:rPr lang="en-US" dirty="0"/>
              <a:t>Corporate Policy for Distributed Computing</a:t>
            </a:r>
          </a:p>
          <a:p>
            <a:pPr lvl="1" eaLnBrk="1" hangingPunct="1"/>
            <a:r>
              <a:rPr lang="en-US" dirty="0"/>
              <a:t>IS has to decide when and to what degree computing at the corporate level should be distributed.</a:t>
            </a:r>
          </a:p>
          <a:p>
            <a:pPr lvl="2" eaLnBrk="1" hangingPunct="1"/>
            <a:r>
              <a:rPr lang="en-US" dirty="0"/>
              <a:t>Hardware, software, networking, processing, storage</a:t>
            </a:r>
          </a:p>
          <a:p>
            <a:pPr lvl="1" eaLnBrk="1" hangingPunct="1"/>
            <a:r>
              <a:rPr lang="en-US" dirty="0"/>
              <a:t>Responsibility should not be placed on individual end users and departments</a:t>
            </a:r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	… no specific policy on “</a:t>
            </a:r>
            <a:r>
              <a:rPr lang="en-US" dirty="0" err="1"/>
              <a:t>distributedness</a:t>
            </a:r>
            <a:r>
              <a:rPr lang="en-US" dirty="0"/>
              <a:t>”, </a:t>
            </a:r>
          </a:p>
          <a:p>
            <a:pPr marL="457200" lvl="1" indent="0" eaLnBrk="1" hangingPunct="1">
              <a:buNone/>
            </a:pPr>
            <a:r>
              <a:rPr lang="en-US" dirty="0"/>
              <a:t> 	rather a “best technical fit for purpose” policy</a:t>
            </a:r>
          </a:p>
          <a:p>
            <a:pPr marL="457200" lvl="1" indent="0" eaLnBrk="1" hangingPunct="1">
              <a:buNone/>
            </a:pPr>
            <a:r>
              <a:rPr lang="en-US" dirty="0"/>
              <a:t>	&gt; policies should focus on compliance and </a:t>
            </a:r>
            <a:r>
              <a:rPr lang="en-US" dirty="0" smtClean="0"/>
              <a:t>governance</a:t>
            </a:r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0113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6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Types of Enterprise Distributed Systems</a:t>
            </a:r>
          </a:p>
          <a:p>
            <a:pPr lvl="1" eaLnBrk="1" hangingPunct="1"/>
            <a:r>
              <a:rPr lang="en-US" dirty="0"/>
              <a:t>Host-based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Main host to number of clients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Decentralized Stand-Alone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“Islands of Computing” (not distributed really)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Peer-to-Peer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 hierarchy or ‘superior’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Hybrid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Combination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6308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7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Types of Enterprise Distributed Systems</a:t>
            </a:r>
          </a:p>
          <a:p>
            <a:pPr lvl="1" eaLnBrk="1" hangingPunct="1"/>
            <a:r>
              <a:rPr lang="en-US" dirty="0"/>
              <a:t>Client-Server Systems</a:t>
            </a:r>
          </a:p>
          <a:p>
            <a:pPr lvl="2" eaLnBrk="1" hangingPunct="1"/>
            <a:r>
              <a:rPr lang="en-US" dirty="0"/>
              <a:t>Splits computing workload between client and server</a:t>
            </a:r>
          </a:p>
          <a:p>
            <a:pPr lvl="3" eaLnBrk="1" hangingPunct="1"/>
            <a:r>
              <a:rPr lang="en-US" sz="2800" b="1" dirty="0"/>
              <a:t>P</a:t>
            </a:r>
            <a:r>
              <a:rPr lang="en-US" sz="2800" dirty="0"/>
              <a:t>resentation </a:t>
            </a:r>
          </a:p>
          <a:p>
            <a:pPr lvl="3" eaLnBrk="1" hangingPunct="1"/>
            <a:r>
              <a:rPr lang="en-US" sz="2800" b="1" dirty="0"/>
              <a:t>A</a:t>
            </a:r>
            <a:r>
              <a:rPr lang="en-US" sz="2800" dirty="0"/>
              <a:t>pplication</a:t>
            </a:r>
          </a:p>
          <a:p>
            <a:pPr lvl="3" eaLnBrk="1" hangingPunct="1"/>
            <a:r>
              <a:rPr lang="en-US" sz="2800" b="1" dirty="0"/>
              <a:t>D</a:t>
            </a:r>
            <a:r>
              <a:rPr lang="en-US" sz="2800" dirty="0"/>
              <a:t>ata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Three-tier architecture</a:t>
            </a:r>
          </a:p>
          <a:p>
            <a:pPr lvl="2" eaLnBrk="1" hangingPunct="1"/>
            <a:endParaRPr lang="en-US" dirty="0"/>
          </a:p>
          <a:p>
            <a:pPr lvl="2" eaLnBrk="1" hangingPunct="1"/>
            <a:r>
              <a:rPr lang="en-US" dirty="0"/>
              <a:t>Multi-tier (or N-tier) architecture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2906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8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Client Server Computing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21016"/>
            <a:ext cx="6337300" cy="472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9360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FF8FC-B371-4F20-84FD-77E25E01DCF7}" type="slidenum">
              <a:rPr lang="en-US" sz="1200">
                <a:latin typeface="Arial" charset="0"/>
              </a:rPr>
              <a:pPr/>
              <a:t>9</a:t>
            </a:fld>
            <a:endParaRPr lang="en-US" sz="1400" b="0" dirty="0">
              <a:latin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/>
            <a:r>
              <a:rPr lang="en-US" dirty="0"/>
              <a:t>Client Server Arrangements</a:t>
            </a:r>
          </a:p>
          <a:p>
            <a:pPr lvl="1" eaLnBrk="1" hangingPunct="1"/>
            <a:r>
              <a:rPr lang="en-US" dirty="0"/>
              <a:t>Examples</a:t>
            </a:r>
          </a:p>
          <a:p>
            <a:pPr lvl="2" eaLnBrk="1" hangingPunct="1"/>
            <a:r>
              <a:rPr lang="en-US" dirty="0"/>
              <a:t>Web applications</a:t>
            </a:r>
          </a:p>
          <a:p>
            <a:pPr lvl="2" eaLnBrk="1" hangingPunct="1"/>
            <a:r>
              <a:rPr lang="en-US" dirty="0"/>
              <a:t>Mobile applications</a:t>
            </a:r>
          </a:p>
          <a:p>
            <a:pPr lvl="2" eaLnBrk="1" hangingPunct="1"/>
            <a:r>
              <a:rPr lang="en-US" dirty="0"/>
              <a:t>Remote Desktop or Citrix</a:t>
            </a:r>
          </a:p>
          <a:p>
            <a:pPr lvl="2" eaLnBrk="1" hangingPunct="1"/>
            <a:r>
              <a:rPr lang="en-US" dirty="0"/>
              <a:t>Web Services / SOA</a:t>
            </a:r>
          </a:p>
          <a:p>
            <a:pPr lvl="1" eaLnBrk="1" hangingPunct="1"/>
            <a:endParaRPr lang="en-US" dirty="0"/>
          </a:p>
          <a:p>
            <a:pPr marL="914400" lvl="2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79400" y="6400800"/>
            <a:ext cx="1397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Fall </a:t>
            </a:r>
            <a:r>
              <a:rPr lang="en-US" sz="1200" dirty="0" smtClean="0">
                <a:latin typeface="Arial" charset="0"/>
              </a:rPr>
              <a:t>2017 </a:t>
            </a:r>
            <a:r>
              <a:rPr lang="en-US" sz="1200" dirty="0">
                <a:latin typeface="Arial" charset="0"/>
              </a:rPr>
              <a:t>#</a:t>
            </a:r>
            <a:r>
              <a:rPr lang="en-US" sz="1200" dirty="0" smtClean="0">
                <a:latin typeface="Arial" charset="0"/>
              </a:rPr>
              <a:t>05</a:t>
            </a:r>
            <a:endParaRPr lang="en-US" sz="1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638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dirty="0">
                <a:latin typeface="Arial" charset="0"/>
              </a:rPr>
              <a:t>Information Technology Strategy and Management (744) </a:t>
            </a:r>
            <a:r>
              <a:rPr lang="en-US" sz="1200" dirty="0" smtClean="0">
                <a:latin typeface="Arial" charset="0"/>
              </a:rPr>
              <a:t>– Hugh Morris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13345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695</Words>
  <Application>Microsoft Office PowerPoint</Application>
  <PresentationFormat>On-screen Show (4:3)</PresentationFormat>
  <Paragraphs>205</Paragraphs>
  <Slides>17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BUS ADM 744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IT Architecture</vt:lpstr>
      <vt:lpstr>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Marc Haines</dc:creator>
  <cp:keywords>Teaching;BUSADM531;slides</cp:keywords>
  <cp:lastModifiedBy>Windows User</cp:lastModifiedBy>
  <cp:revision>308</cp:revision>
  <dcterms:created xsi:type="dcterms:W3CDTF">1999-08-16T13:22:28Z</dcterms:created>
  <dcterms:modified xsi:type="dcterms:W3CDTF">2017-10-10T23:11:21Z</dcterms:modified>
</cp:coreProperties>
</file>