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73" r:id="rId3"/>
    <p:sldId id="258" r:id="rId4"/>
    <p:sldId id="259" r:id="rId5"/>
    <p:sldId id="261" r:id="rId6"/>
    <p:sldId id="268" r:id="rId7"/>
    <p:sldId id="262" r:id="rId8"/>
    <p:sldId id="260" r:id="rId9"/>
    <p:sldId id="277" r:id="rId10"/>
    <p:sldId id="265" r:id="rId11"/>
    <p:sldId id="266" r:id="rId12"/>
    <p:sldId id="270" r:id="rId13"/>
    <p:sldId id="263" r:id="rId14"/>
    <p:sldId id="264" r:id="rId15"/>
    <p:sldId id="278" r:id="rId16"/>
    <p:sldId id="27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3297" autoAdjust="0"/>
  </p:normalViewPr>
  <p:slideViewPr>
    <p:cSldViewPr snapToGrid="0">
      <p:cViewPr varScale="1">
        <p:scale>
          <a:sx n="52" d="100"/>
          <a:sy n="52" d="100"/>
        </p:scale>
        <p:origin x="-13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80970-5715-4A64-B508-D17D7141BC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5226-756E-49E4-8E6D-683C4F54B7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5226-756E-49E4-8E6D-683C4F54B70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section is primarily used for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5226-756E-49E4-8E6D-683C4F54B70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section is only visible portion of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5226-756E-49E4-8E6D-683C4F54B70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necessary to understand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baseline="0" dirty="0" smtClean="0"/>
              <a:t> calls.  Aurelia will allow us to not need intimate knowledge of </a:t>
            </a:r>
            <a:r>
              <a:rPr lang="en-US" baseline="0" smtClean="0"/>
              <a:t>these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5226-756E-49E4-8E6D-683C4F54B70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6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&lt;head&gt; section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0720" y="447100"/>
            <a:ext cx="609600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44444"/>
                </a:solidFill>
                <a:latin typeface="+mj-lt"/>
              </a:rPr>
              <a:t>&lt;!DOCTYPE html&gt;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444444"/>
                </a:solidFill>
                <a:latin typeface="+mj-lt"/>
              </a:rPr>
              <a:t>&lt;html&gt;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444444"/>
                </a:solidFill>
                <a:latin typeface="+mj-lt"/>
              </a:rPr>
              <a:t>&lt;head&gt;</a:t>
            </a:r>
          </a:p>
          <a:p>
            <a:r>
              <a:rPr lang="en-US" sz="1600" dirty="0"/>
              <a:t>           &lt;meta charset="utf-8"&gt;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>
                <a:solidFill>
                  <a:srgbClr val="444444"/>
                </a:solidFill>
                <a:latin typeface="+mj-lt"/>
              </a:rPr>
              <a:t>&lt;title&gt;Title of the document&lt;/title&gt;</a:t>
            </a:r>
          </a:p>
          <a:p>
            <a:r>
              <a:rPr lang="en-US" sz="1600" dirty="0"/>
              <a:t>	&lt;meta name="author" content=“John Doe"&gt;</a:t>
            </a:r>
            <a:endParaRPr lang="en-US" sz="1600" dirty="0">
              <a:solidFill>
                <a:srgbClr val="444444"/>
              </a:solidFill>
              <a:latin typeface="+mj-lt"/>
            </a:endParaRPr>
          </a:p>
          <a:p>
            <a:r>
              <a:rPr lang="en-US" sz="1600" dirty="0">
                <a:solidFill>
                  <a:srgbClr val="444444"/>
                </a:solidFill>
                <a:latin typeface="+mj-lt"/>
              </a:rPr>
              <a:t>	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&lt;link 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rel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="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stylesheet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" type="text/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css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" 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href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="mystyle.css"&gt;</a:t>
            </a:r>
          </a:p>
          <a:p>
            <a:r>
              <a:rPr lang="en-US" sz="1600" dirty="0">
                <a:latin typeface="+mj-lt"/>
              </a:rPr>
              <a:t>	&lt;style type="text/</a:t>
            </a:r>
            <a:r>
              <a:rPr lang="en-US" sz="1600" dirty="0" err="1">
                <a:latin typeface="+mj-lt"/>
              </a:rPr>
              <a:t>css</a:t>
            </a:r>
            <a:r>
              <a:rPr lang="en-US" sz="1600" dirty="0">
                <a:latin typeface="+mj-lt"/>
              </a:rPr>
              <a:t>"&gt;body {</a:t>
            </a:r>
            <a:r>
              <a:rPr lang="en-US" sz="1600" dirty="0" err="1">
                <a:latin typeface="+mj-lt"/>
              </a:rPr>
              <a:t>background-color:yellow</a:t>
            </a:r>
            <a:r>
              <a:rPr lang="en-US" sz="1600" dirty="0">
                <a:latin typeface="+mj-lt"/>
              </a:rPr>
              <a:t>;}&lt;/style&gt;</a:t>
            </a:r>
          </a:p>
          <a:p>
            <a:r>
              <a:rPr lang="en-US" sz="1600" dirty="0">
                <a:latin typeface="+mj-lt"/>
              </a:rPr>
              <a:t>	</a:t>
            </a: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="scripts/script_customer.js"&gt;&lt;/script&gt; 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444444"/>
                </a:solidFill>
                <a:latin typeface="+mj-lt"/>
              </a:rPr>
              <a:t>&lt;/head&gt;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444444"/>
                </a:solidFill>
                <a:latin typeface="+mj-lt"/>
              </a:rPr>
              <a:t>&lt;body&gt;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>
                <a:solidFill>
                  <a:srgbClr val="444444"/>
                </a:solidFill>
                <a:latin typeface="+mj-lt"/>
              </a:rPr>
              <a:t>The content of the document......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444444"/>
                </a:solidFill>
                <a:latin typeface="+mj-lt"/>
              </a:rPr>
              <a:t>&lt;/body&gt;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444444"/>
                </a:solidFill>
                <a:latin typeface="+mj-lt"/>
              </a:rPr>
              <a:t>&lt;/html&gt;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7280" y="5078689"/>
            <a:ext cx="798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&lt;head&gt; section of an HTML document is used to provide information to</a:t>
            </a:r>
            <a:br>
              <a:rPr lang="en-US" dirty="0"/>
            </a:br>
            <a:r>
              <a:rPr lang="en-US" dirty="0"/>
              <a:t>the browser to help it process the page and to provide information for applications</a:t>
            </a:r>
            <a:br>
              <a:rPr lang="en-US" dirty="0"/>
            </a:br>
            <a:r>
              <a:rPr lang="en-US" dirty="0"/>
              <a:t>like search engines.</a:t>
            </a:r>
          </a:p>
        </p:txBody>
      </p:sp>
    </p:spTree>
    <p:extLst>
      <p:ext uri="{BB962C8B-B14F-4D97-AF65-F5344CB8AC3E}">
        <p14:creationId xmlns:p14="http://schemas.microsoft.com/office/powerpoint/2010/main" xmlns="" val="365298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&lt;head&gt;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number of tags are used in the &lt;head&gt; section:</a:t>
            </a:r>
          </a:p>
          <a:p>
            <a:pPr lvl="1"/>
            <a:r>
              <a:rPr lang="en-US" b="1" dirty="0"/>
              <a:t>&lt;meta&gt; </a:t>
            </a:r>
            <a:r>
              <a:rPr lang="en-US" dirty="0"/>
              <a:t>- used to provide information not used to display the document but can be used by search engines, for example.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&lt;meta name="author" content=“John Doe"&gt;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&lt;meta charset="utf-8"&gt;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&lt;title&gt; </a:t>
            </a:r>
            <a:r>
              <a:rPr lang="en-US" dirty="0"/>
              <a:t>- provides a title for the page.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&lt;title&gt;Title of the document&lt;/title&gt;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&lt;link&gt; </a:t>
            </a:r>
            <a:r>
              <a:rPr lang="en-US" dirty="0"/>
              <a:t>- used to link to external documents like CSS files.</a:t>
            </a:r>
          </a:p>
          <a:p>
            <a:pPr lvl="2"/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&lt;link 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" type="text/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="mystyle.css"&gt;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&lt;style&gt; </a:t>
            </a:r>
            <a:r>
              <a:rPr lang="en-US" dirty="0"/>
              <a:t>- used to insert CSS into the HTML document.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&lt;style type="text/</a:t>
            </a:r>
            <a:r>
              <a:rPr lang="en-US" dirty="0" err="1">
                <a:solidFill>
                  <a:srgbClr val="FFC000"/>
                </a:solidFill>
              </a:rPr>
              <a:t>css</a:t>
            </a:r>
            <a:r>
              <a:rPr lang="en-US" dirty="0">
                <a:solidFill>
                  <a:srgbClr val="FFC000"/>
                </a:solidFill>
              </a:rPr>
              <a:t>"&gt;body {</a:t>
            </a:r>
            <a:r>
              <a:rPr lang="en-US" dirty="0" err="1">
                <a:solidFill>
                  <a:srgbClr val="FFC000"/>
                </a:solidFill>
              </a:rPr>
              <a:t>background-color:yellow</a:t>
            </a:r>
            <a:r>
              <a:rPr lang="en-US" dirty="0">
                <a:solidFill>
                  <a:srgbClr val="FFC000"/>
                </a:solidFill>
              </a:rPr>
              <a:t>;}&lt;/style&gt;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&lt;script&gt; </a:t>
            </a:r>
            <a:r>
              <a:rPr lang="en-US" dirty="0"/>
              <a:t>- used to insert scripting code or to refer to external documents with scripting code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&lt;script </a:t>
            </a:r>
            <a:r>
              <a:rPr lang="en-US" dirty="0" err="1">
                <a:solidFill>
                  <a:srgbClr val="FFC000"/>
                </a:solidFill>
              </a:rPr>
              <a:t>src</a:t>
            </a:r>
            <a:r>
              <a:rPr lang="en-US" dirty="0">
                <a:solidFill>
                  <a:srgbClr val="FFC000"/>
                </a:solidFill>
              </a:rPr>
              <a:t>="scripts/script_customer.js"&gt;&lt;/script&gt;.</a:t>
            </a:r>
          </a:p>
        </p:txBody>
      </p:sp>
    </p:spTree>
    <p:extLst>
      <p:ext uri="{BB962C8B-B14F-4D97-AF65-F5344CB8AC3E}">
        <p14:creationId xmlns:p14="http://schemas.microsoft.com/office/powerpoint/2010/main" xmlns="" val="29005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43" y="309753"/>
            <a:ext cx="299085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931152" y="704088"/>
            <a:ext cx="4782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 can be absolute: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http://server:port/S10001/project/customer.html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9168" y="2084832"/>
            <a:ext cx="4022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references include the full path</a:t>
            </a:r>
            <a:br>
              <a:rPr lang="en-US" dirty="0"/>
            </a:br>
            <a:r>
              <a:rPr lang="en-US" dirty="0"/>
              <a:t>including the server address.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4943" y="3764397"/>
            <a:ext cx="78218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 from within a web page can</a:t>
            </a:r>
            <a:br>
              <a:rPr lang="en-US" dirty="0"/>
            </a:br>
            <a:r>
              <a:rPr lang="en-US" dirty="0"/>
              <a:t>also be relative:</a:t>
            </a:r>
            <a:endParaRPr lang="en-US" dirty="0">
              <a:solidFill>
                <a:srgbClr val="FFC000"/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rgbClr val="FFC000"/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&lt;link 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" type="text/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=“</a:t>
            </a:r>
            <a:r>
              <a:rPr lang="en-US" dirty="0" err="1">
                <a:solidFill>
                  <a:srgbClr val="FFC000"/>
                </a:solidFill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FFC000"/>
                </a:solidFill>
                <a:cs typeface="Consolas" panose="020B0609020204030204" pitchFamily="49" charset="0"/>
              </a:rPr>
              <a:t>/css_customer.css"&gt;</a:t>
            </a:r>
          </a:p>
          <a:p>
            <a:endParaRPr lang="en-US" dirty="0">
              <a:solidFill>
                <a:srgbClr val="FFC000"/>
              </a:solidFill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Relative to the folder of the web page.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&lt;link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rel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="stylesheet" type="text/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"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href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=“../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/project/css_customer.css"&gt;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the parent folder of the web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119105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701040"/>
            <a:ext cx="81161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HTML includes a number of tags that can be used for formatting</a:t>
            </a:r>
          </a:p>
          <a:p>
            <a:r>
              <a:rPr lang="en-US" dirty="0"/>
              <a:t>Content (i.e. &lt;strong&gt;, &lt;b&gt;, &lt;</a:t>
            </a:r>
            <a:r>
              <a:rPr lang="en-US" dirty="0" err="1"/>
              <a:t>em</a:t>
            </a:r>
            <a:r>
              <a:rPr lang="en-US" dirty="0"/>
              <a:t>&gt;), it’s much better practice to use Cascading</a:t>
            </a:r>
            <a:br>
              <a:rPr lang="en-US" dirty="0"/>
            </a:br>
            <a:r>
              <a:rPr lang="en-US" dirty="0"/>
              <a:t>Style Sheets (CSS) so that the style information is kept separate from the document</a:t>
            </a:r>
            <a:br>
              <a:rPr lang="en-US" dirty="0"/>
            </a:br>
            <a:r>
              <a:rPr lang="en-US" dirty="0"/>
              <a:t>structure.  This makes it much easier to maintain a web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	&lt;div id=“</a:t>
            </a:r>
            <a:r>
              <a:rPr lang="en-US" dirty="0" err="1">
                <a:solidFill>
                  <a:srgbClr val="92D050"/>
                </a:solidFill>
              </a:rPr>
              <a:t>myDiv</a:t>
            </a:r>
            <a:r>
              <a:rPr lang="en-US" dirty="0">
                <a:solidFill>
                  <a:srgbClr val="92D050"/>
                </a:solidFill>
              </a:rPr>
              <a:t>”&gt;This content will be bold.&lt;/div&gt;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	#</a:t>
            </a:r>
            <a:r>
              <a:rPr lang="en-US" dirty="0" err="1">
                <a:solidFill>
                  <a:srgbClr val="92D050"/>
                </a:solidFill>
              </a:rPr>
              <a:t>myDiv</a:t>
            </a:r>
            <a:r>
              <a:rPr lang="en-US" dirty="0">
                <a:solidFill>
                  <a:srgbClr val="92D050"/>
                </a:solidFill>
              </a:rPr>
              <a:t> {</a:t>
            </a:r>
          </a:p>
          <a:p>
            <a:r>
              <a:rPr lang="en-US" dirty="0">
                <a:solidFill>
                  <a:srgbClr val="92D050"/>
                </a:solidFill>
              </a:rPr>
              <a:t>		font-weight: bold;</a:t>
            </a:r>
          </a:p>
          <a:p>
            <a:r>
              <a:rPr lang="en-US" dirty="0">
                <a:solidFill>
                  <a:srgbClr val="92D050"/>
                </a:solidFill>
              </a:rPr>
              <a:t>	}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64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9840" y="1542351"/>
            <a:ext cx="75116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You can insert comments in HTML documents using the &lt;!– and -- &gt;</a:t>
            </a:r>
            <a:r>
              <a:rPr lang="en-US" dirty="0">
                <a:sym typeface="Wingdings" panose="05000000000000000000" pitchFamily="2" charset="2"/>
              </a:rPr>
              <a:t> tags.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&lt;!-- Write your comments here --&gt;</a:t>
            </a:r>
          </a:p>
          <a:p>
            <a:endParaRPr lang="en-US" dirty="0"/>
          </a:p>
          <a:p>
            <a:r>
              <a:rPr lang="en-US" dirty="0"/>
              <a:t>It’s a good idea to insert comments in complex documents especially if others</a:t>
            </a:r>
            <a:br>
              <a:rPr lang="en-US" dirty="0"/>
            </a:br>
            <a:r>
              <a:rPr lang="en-US" dirty="0"/>
              <a:t>may be maintaining the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33224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2532" y="1006678"/>
            <a:ext cx="6165214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    &lt;body&gt;</a:t>
            </a:r>
          </a:p>
          <a:p>
            <a:r>
              <a:rPr lang="en-US" sz="2400" dirty="0"/>
              <a:t>        &lt;div id=“page”&gt;</a:t>
            </a:r>
          </a:p>
          <a:p>
            <a:r>
              <a:rPr lang="en-US" sz="2400" dirty="0"/>
              <a:t>            &lt;h1 id=“header”&gt;List&lt;/h1&gt;</a:t>
            </a:r>
          </a:p>
          <a:p>
            <a:r>
              <a:rPr lang="en-US" sz="2400" dirty="0"/>
              <a:t>            &lt;h2&gt;Buy Groceries&lt;/h2&gt;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    &lt;li id=“one” class=“hot”&gt;fresh figs&lt;/li&gt;</a:t>
            </a:r>
          </a:p>
          <a:p>
            <a:r>
              <a:rPr lang="en-US" sz="2400" dirty="0"/>
              <a:t>                &lt;li id=“two” class=“hot”&gt;pine nuts&lt;/li&gt;</a:t>
            </a:r>
          </a:p>
          <a:p>
            <a:r>
              <a:rPr lang="en-US" sz="2400" dirty="0"/>
              <a:t>            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&lt;script </a:t>
            </a:r>
            <a:r>
              <a:rPr lang="en-US" sz="2400" dirty="0" err="1"/>
              <a:t>src</a:t>
            </a:r>
            <a:r>
              <a:rPr lang="en-US" sz="2400" dirty="0"/>
              <a:t>=“script/scripts.js”&gt;&lt;/script&gt;</a:t>
            </a:r>
          </a:p>
          <a:p>
            <a:r>
              <a:rPr lang="en-US" sz="2400" dirty="0"/>
              <a:t>        &lt;/div&gt;</a:t>
            </a:r>
          </a:p>
          <a:p>
            <a:r>
              <a:rPr lang="en-US" sz="2400" dirty="0"/>
              <a:t>   &lt;/body&gt;</a:t>
            </a:r>
          </a:p>
          <a:p>
            <a:r>
              <a:rPr lang="en-US" sz="2400" dirty="0"/>
              <a:t>&lt;/html&gt;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4817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2" idx="2"/>
          </p:cNvCxnSpPr>
          <p:nvPr/>
        </p:nvCxnSpPr>
        <p:spPr>
          <a:xfrm>
            <a:off x="5096312" y="612396"/>
            <a:ext cx="0" cy="157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96499" y="310393"/>
            <a:ext cx="1199626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6499" y="721454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6499" y="1166071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6499" y="1610688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63905" y="1610689"/>
            <a:ext cx="1166070" cy="30200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0235" y="2441198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32808" y="2441197"/>
            <a:ext cx="1166070" cy="30200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441197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69435" y="2441196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73068" y="2441195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311780" y="2441196"/>
            <a:ext cx="1166070" cy="30200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0235" y="3112316"/>
            <a:ext cx="1199626" cy="2348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14800" y="3154260"/>
            <a:ext cx="1199626" cy="2348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18" name="Connector: Elbow 17"/>
          <p:cNvCxnSpPr>
            <a:endCxn id="7" idx="0"/>
          </p:cNvCxnSpPr>
          <p:nvPr/>
        </p:nvCxnSpPr>
        <p:spPr>
          <a:xfrm rot="10800000" flipV="1">
            <a:off x="1640048" y="2189526"/>
            <a:ext cx="3456264" cy="2516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endCxn id="9" idx="0"/>
          </p:cNvCxnSpPr>
          <p:nvPr/>
        </p:nvCxnSpPr>
        <p:spPr>
          <a:xfrm rot="10800000" flipV="1">
            <a:off x="4714614" y="2189525"/>
            <a:ext cx="381699" cy="2516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0" idx="0"/>
          </p:cNvCxnSpPr>
          <p:nvPr/>
        </p:nvCxnSpPr>
        <p:spPr>
          <a:xfrm>
            <a:off x="5096312" y="2189524"/>
            <a:ext cx="1572936" cy="2516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1" idx="0"/>
          </p:cNvCxnSpPr>
          <p:nvPr/>
        </p:nvCxnSpPr>
        <p:spPr>
          <a:xfrm>
            <a:off x="5096311" y="2202107"/>
            <a:ext cx="3376570" cy="239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6" idx="1"/>
          </p:cNvCxnSpPr>
          <p:nvPr/>
        </p:nvCxnSpPr>
        <p:spPr>
          <a:xfrm>
            <a:off x="5696125" y="1761690"/>
            <a:ext cx="1677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8" idx="1"/>
          </p:cNvCxnSpPr>
          <p:nvPr/>
        </p:nvCxnSpPr>
        <p:spPr>
          <a:xfrm flipV="1">
            <a:off x="2239861" y="2592199"/>
            <a:ext cx="1929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3" idx="0"/>
          </p:cNvCxnSpPr>
          <p:nvPr/>
        </p:nvCxnSpPr>
        <p:spPr>
          <a:xfrm>
            <a:off x="1640048" y="2743201"/>
            <a:ext cx="0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  <a:endCxn id="14" idx="0"/>
          </p:cNvCxnSpPr>
          <p:nvPr/>
        </p:nvCxnSpPr>
        <p:spPr>
          <a:xfrm>
            <a:off x="4714613" y="2743200"/>
            <a:ext cx="0" cy="41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12" idx="1"/>
          </p:cNvCxnSpPr>
          <p:nvPr/>
        </p:nvCxnSpPr>
        <p:spPr>
          <a:xfrm>
            <a:off x="9072694" y="2592197"/>
            <a:ext cx="2390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96498" y="4102214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5863905" y="4118989"/>
            <a:ext cx="1166070" cy="30200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38" name="Straight Connector 37"/>
          <p:cNvCxnSpPr>
            <a:endCxn id="37" idx="1"/>
          </p:cNvCxnSpPr>
          <p:nvPr/>
        </p:nvCxnSpPr>
        <p:spPr>
          <a:xfrm>
            <a:off x="5696125" y="4269990"/>
            <a:ext cx="1677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9326462" y="4102213"/>
            <a:ext cx="1166070" cy="30200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>
            <a:off x="9158682" y="4253214"/>
            <a:ext cx="1677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92611" y="4102213"/>
            <a:ext cx="1199626" cy="302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96498" y="4764943"/>
            <a:ext cx="1199626" cy="2348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5096311" y="4395828"/>
            <a:ext cx="0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992611" y="4764943"/>
            <a:ext cx="1199626" cy="2348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8592424" y="4395828"/>
            <a:ext cx="0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0" idx="2"/>
            <a:endCxn id="35" idx="0"/>
          </p:cNvCxnSpPr>
          <p:nvPr/>
        </p:nvCxnSpPr>
        <p:spPr>
          <a:xfrm rot="5400000">
            <a:off x="5203273" y="2636238"/>
            <a:ext cx="1359015" cy="1572937"/>
          </a:xfrm>
          <a:prstGeom prst="bentConnector3">
            <a:avLst>
              <a:gd name="adj1" fmla="val 59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endCxn id="36" idx="0"/>
          </p:cNvCxnSpPr>
          <p:nvPr/>
        </p:nvCxnSpPr>
        <p:spPr>
          <a:xfrm>
            <a:off x="6677636" y="3535958"/>
            <a:ext cx="1914788" cy="5662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14BA0D-9708-49FE-9160-1D48497107B2}"/>
              </a:ext>
            </a:extLst>
          </p:cNvPr>
          <p:cNvSpPr txBox="1"/>
          <p:nvPr/>
        </p:nvSpPr>
        <p:spPr>
          <a:xfrm>
            <a:off x="512532" y="511513"/>
            <a:ext cx="374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div is a parent to h1, h2, etc.</a:t>
            </a:r>
            <a:br>
              <a:rPr lang="en-US" dirty="0"/>
            </a:br>
            <a:r>
              <a:rPr lang="en-US" dirty="0"/>
              <a:t>and h1, h2, etc. are children of the div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183E811-5B09-48AB-9216-B0EF5C5D3C62}"/>
              </a:ext>
            </a:extLst>
          </p:cNvPr>
          <p:cNvCxnSpPr/>
          <p:nvPr/>
        </p:nvCxnSpPr>
        <p:spPr>
          <a:xfrm>
            <a:off x="2793534" y="1166071"/>
            <a:ext cx="1493240" cy="59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02657D-55AE-4678-B552-5F408960A006}"/>
              </a:ext>
            </a:extLst>
          </p:cNvPr>
          <p:cNvSpPr txBox="1"/>
          <p:nvPr/>
        </p:nvSpPr>
        <p:spPr>
          <a:xfrm>
            <a:off x="973123" y="4269990"/>
            <a:ext cx="23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h1, h2, etc. are siblings</a:t>
            </a:r>
          </a:p>
        </p:txBody>
      </p:sp>
    </p:spTree>
    <p:extLst>
      <p:ext uri="{BB962C8B-B14F-4D97-AF65-F5344CB8AC3E}">
        <p14:creationId xmlns:p14="http://schemas.microsoft.com/office/powerpoint/2010/main" xmlns="" val="404443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55" y="1056013"/>
            <a:ext cx="7863841" cy="3084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2589" y="4330748"/>
            <a:ext cx="4062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pages can be visualized as a group</a:t>
            </a:r>
            <a:br>
              <a:rPr lang="en-US" dirty="0"/>
            </a:br>
            <a:r>
              <a:rPr lang="en-US" dirty="0"/>
              <a:t>of rectangles, some nested within other</a:t>
            </a:r>
            <a:br>
              <a:rPr lang="en-US" dirty="0"/>
            </a:br>
            <a:r>
              <a:rPr lang="en-US" dirty="0"/>
              <a:t>rectangles.  The overall structure forms </a:t>
            </a:r>
            <a:br>
              <a:rPr lang="en-US" dirty="0"/>
            </a:br>
            <a:r>
              <a:rPr lang="en-US" dirty="0"/>
              <a:t>a hierarchy called the </a:t>
            </a:r>
            <a:r>
              <a:rPr lang="en-US" i="1" dirty="0"/>
              <a:t>Document Object</a:t>
            </a:r>
            <a:br>
              <a:rPr lang="en-US" i="1" dirty="0"/>
            </a:br>
            <a:r>
              <a:rPr lang="en-US" i="1" dirty="0"/>
              <a:t>Model </a:t>
            </a:r>
            <a:r>
              <a:rPr lang="en-US" dirty="0"/>
              <a:t>(DOM)</a:t>
            </a:r>
          </a:p>
        </p:txBody>
      </p:sp>
    </p:spTree>
    <p:extLst>
      <p:ext uri="{BB962C8B-B14F-4D97-AF65-F5344CB8AC3E}">
        <p14:creationId xmlns:p14="http://schemas.microsoft.com/office/powerpoint/2010/main" xmlns="" val="323373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Technologies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Nouns</a:t>
            </a:r>
          </a:p>
          <a:p>
            <a:pPr lvl="1"/>
            <a:r>
              <a:rPr lang="en-US" dirty="0"/>
              <a:t>The structure of the document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CSS – Adjectives and adverbs</a:t>
            </a:r>
          </a:p>
          <a:p>
            <a:pPr lvl="1"/>
            <a:r>
              <a:rPr lang="en-US" dirty="0"/>
              <a:t>The appearance of the document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JavaScript and JQuery – Verbs</a:t>
            </a:r>
          </a:p>
          <a:p>
            <a:pPr lvl="1"/>
            <a:r>
              <a:rPr lang="en-US" dirty="0"/>
              <a:t>The behavior of the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40258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Markup languages are not procedural.  They </a:t>
            </a:r>
            <a:r>
              <a:rPr lang="en-US" i="1" dirty="0"/>
              <a:t>describe</a:t>
            </a:r>
            <a:r>
              <a:rPr lang="en-US" dirty="0"/>
              <a:t> the document content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languages consists of a set of descriptive </a:t>
            </a:r>
            <a:r>
              <a:rPr lang="en-US" i="1" dirty="0"/>
              <a:t>tags</a:t>
            </a:r>
            <a:br>
              <a:rPr lang="en-US" i="1" dirty="0"/>
            </a:br>
            <a:endParaRPr lang="en-US" dirty="0"/>
          </a:p>
          <a:p>
            <a:r>
              <a:rPr lang="en-US" dirty="0"/>
              <a:t>Another application (i.e. a browser) must interpret the tags and determine how to display the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338103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are keywords surrounded by angle brackets</a:t>
            </a:r>
          </a:p>
          <a:p>
            <a:r>
              <a:rPr lang="en-US" dirty="0"/>
              <a:t>The tags come in pairs  like &lt;div&gt; and &lt;/div&gt; with an opening tag and a closing tag</a:t>
            </a:r>
          </a:p>
          <a:p>
            <a:r>
              <a:rPr lang="en-US" dirty="0"/>
              <a:t>The text between the </a:t>
            </a:r>
            <a:r>
              <a:rPr lang="en-US" i="1" dirty="0"/>
              <a:t>opening </a:t>
            </a:r>
            <a:r>
              <a:rPr lang="en-US" dirty="0"/>
              <a:t>and </a:t>
            </a:r>
            <a:r>
              <a:rPr lang="en-US" i="1" dirty="0"/>
              <a:t>closing </a:t>
            </a:r>
            <a:r>
              <a:rPr lang="en-US" dirty="0"/>
              <a:t>tags is called the content</a:t>
            </a:r>
          </a:p>
          <a:p>
            <a:r>
              <a:rPr lang="en-US" dirty="0"/>
              <a:t>Although some versions of HTML allow you to omit some closing tags, you should always include the closing tag</a:t>
            </a:r>
          </a:p>
          <a:p>
            <a:r>
              <a:rPr lang="en-US" dirty="0"/>
              <a:t>The tags along with their content are called </a:t>
            </a:r>
            <a:r>
              <a:rPr lang="en-US" i="1" dirty="0"/>
              <a:t>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5212080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&lt;p&gt;This is some content.&lt;/p&gt;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4670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3962" y="5324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&lt;p&gt;This is a paragraph element.&lt;/p&gt;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9694" y="993893"/>
            <a:ext cx="7362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Elements</a:t>
            </a:r>
            <a:r>
              <a:rPr lang="en-US" dirty="0"/>
              <a:t> include everything from the opening tag to the closing tag.  Even</a:t>
            </a:r>
            <a:br>
              <a:rPr lang="en-US" dirty="0"/>
            </a:br>
            <a:r>
              <a:rPr lang="en-US" dirty="0"/>
              <a:t>though the current version (HTML5) allows you to leave off the closing tag</a:t>
            </a:r>
            <a:br>
              <a:rPr lang="en-US" dirty="0"/>
            </a:br>
            <a:r>
              <a:rPr lang="en-US" dirty="0"/>
              <a:t>for some elements, it’s better not to because it can create difficulties for the</a:t>
            </a:r>
            <a:br>
              <a:rPr lang="en-US" dirty="0"/>
            </a:br>
            <a:r>
              <a:rPr lang="en-US" dirty="0"/>
              <a:t>browser.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962" y="250862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&lt;</a:t>
            </a:r>
            <a:r>
              <a:rPr lang="en-US" dirty="0" err="1">
                <a:solidFill>
                  <a:srgbClr val="92D050"/>
                </a:solidFill>
              </a:rPr>
              <a:t>br</a:t>
            </a:r>
            <a:r>
              <a:rPr lang="en-US" dirty="0">
                <a:solidFill>
                  <a:srgbClr val="92D050"/>
                </a:solidFill>
              </a:rPr>
              <a:t>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9694" y="2937301"/>
            <a:ext cx="7334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elements don’t have content so having a separate closing tag doesn’t</a:t>
            </a:r>
            <a:br>
              <a:rPr lang="en-US" dirty="0"/>
            </a:br>
            <a:r>
              <a:rPr lang="en-US" dirty="0"/>
              <a:t>make much sense.  In this case, including a / inside the tag is the proper</a:t>
            </a:r>
            <a:br>
              <a:rPr lang="en-US" dirty="0"/>
            </a:br>
            <a:r>
              <a:rPr lang="en-US" dirty="0"/>
              <a:t>way to close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9694" y="4234378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&lt;div&gt;&lt;p&gt;This is nested content.&lt;/p&gt;&lt;/div&gt;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097" y="4704080"/>
            <a:ext cx="7601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can be nested within one another.</a:t>
            </a:r>
          </a:p>
          <a:p>
            <a:endParaRPr lang="en-US" dirty="0"/>
          </a:p>
          <a:p>
            <a:r>
              <a:rPr lang="en-US" dirty="0"/>
              <a:t>A more complete list of available tags can be found at many places on the web</a:t>
            </a:r>
            <a:br>
              <a:rPr lang="en-US" dirty="0"/>
            </a:br>
            <a:r>
              <a:rPr lang="en-US" dirty="0"/>
              <a:t>including w3schools.com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http://www.w3schools.com/html/default.asp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6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9040" y="894080"/>
            <a:ext cx="755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elements start and end with new lines by default (e.g. &lt;h1&gt;, &lt;p&gt;, &lt;div&gt;).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040" y="3764558"/>
            <a:ext cx="7733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elements are displayed on the same line as the elements before and after </a:t>
            </a:r>
            <a:br>
              <a:rPr lang="en-US" dirty="0"/>
            </a:br>
            <a:r>
              <a:rPr lang="en-US" dirty="0"/>
              <a:t>(e.g. &lt;b&gt;, &lt;td&gt;, &lt;a&gt;, &lt;</a:t>
            </a:r>
            <a:r>
              <a:rPr lang="en-US" dirty="0" err="1"/>
              <a:t>img</a:t>
            </a:r>
            <a:r>
              <a:rPr lang="en-US" dirty="0"/>
              <a:t>&gt;,&lt;span&gt;).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2042160"/>
            <a:ext cx="7363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&lt;div&gt; element is a block level element that is used to organize a </a:t>
            </a:r>
            <a:br>
              <a:rPr lang="en-US" dirty="0"/>
            </a:br>
            <a:r>
              <a:rPr lang="en-US" dirty="0"/>
              <a:t>document.  Although the &lt;div&gt; element has no display properties itself, it is </a:t>
            </a:r>
            <a:br>
              <a:rPr lang="en-US" dirty="0"/>
            </a:br>
            <a:r>
              <a:rPr lang="en-US" dirty="0"/>
              <a:t>often used to organize the content of a document into sections.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5078689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&lt;span&gt; element is similar to the &lt;div&gt; element in that it is used to organize</a:t>
            </a:r>
            <a:br>
              <a:rPr lang="en-US" dirty="0"/>
            </a:br>
            <a:r>
              <a:rPr lang="en-US" dirty="0"/>
              <a:t>documents and is used to style sections of a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410353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6560" y="985520"/>
            <a:ext cx="540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&lt;a </a:t>
            </a:r>
            <a:r>
              <a:rPr lang="en-US" dirty="0" err="1">
                <a:solidFill>
                  <a:srgbClr val="92D050"/>
                </a:solidFill>
              </a:rPr>
              <a:t>href</a:t>
            </a:r>
            <a:r>
              <a:rPr lang="en-US" dirty="0">
                <a:solidFill>
                  <a:srgbClr val="92D050"/>
                </a:solidFill>
              </a:rPr>
              <a:t>="http://www.w3schools.com"&gt;This is a link&lt;/a&gt;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7040" y="1828800"/>
            <a:ext cx="76338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Tags can include attributes within the opening tag that provide information</a:t>
            </a:r>
            <a:br>
              <a:rPr lang="en-US" dirty="0"/>
            </a:br>
            <a:r>
              <a:rPr lang="en-US" dirty="0"/>
              <a:t>for the browser.  In the example above the </a:t>
            </a:r>
            <a:r>
              <a:rPr lang="en-US" dirty="0" err="1"/>
              <a:t>href</a:t>
            </a:r>
            <a:r>
              <a:rPr lang="en-US" dirty="0"/>
              <a:t> is an attribute of the &lt;a&gt; tag.</a:t>
            </a:r>
          </a:p>
          <a:p>
            <a:endParaRPr lang="en-US" dirty="0"/>
          </a:p>
          <a:p>
            <a:r>
              <a:rPr lang="en-US" dirty="0"/>
              <a:t>The values of attributes should always be in quotes, either double or single.</a:t>
            </a:r>
          </a:p>
          <a:p>
            <a:endParaRPr lang="en-US" dirty="0"/>
          </a:p>
          <a:p>
            <a:r>
              <a:rPr lang="en-US" dirty="0"/>
              <a:t>Two important attributes:</a:t>
            </a:r>
          </a:p>
          <a:p>
            <a:r>
              <a:rPr lang="en-US" dirty="0"/>
              <a:t>	</a:t>
            </a:r>
            <a:r>
              <a:rPr lang="en-US" b="1" dirty="0"/>
              <a:t>id</a:t>
            </a:r>
            <a:r>
              <a:rPr lang="en-US" dirty="0"/>
              <a:t> – used to identify a specific element so that you can reference it in code</a:t>
            </a:r>
            <a:br>
              <a:rPr lang="en-US" dirty="0"/>
            </a:br>
            <a:r>
              <a:rPr lang="en-US" dirty="0"/>
              <a:t>	or for styling	(e.g. &lt;div id=‘</a:t>
            </a:r>
            <a:r>
              <a:rPr lang="en-US" dirty="0" err="1"/>
              <a:t>myDiv</a:t>
            </a:r>
            <a:r>
              <a:rPr lang="en-US" dirty="0"/>
              <a:t>’&gt;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class</a:t>
            </a:r>
            <a:r>
              <a:rPr lang="en-US" dirty="0"/>
              <a:t> – used to identify a group of elements (e.g. &lt;div class=“</a:t>
            </a:r>
            <a:r>
              <a:rPr lang="en-US" dirty="0" err="1"/>
              <a:t>myDivs</a:t>
            </a:r>
            <a:r>
              <a:rPr lang="en-US" dirty="0"/>
              <a:t>”&gt;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45650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7509" y="431062"/>
            <a:ext cx="376914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&lt;/head&gt;</a:t>
            </a:r>
            <a:br>
              <a:rPr lang="en-US" dirty="0"/>
            </a:br>
            <a:r>
              <a:rPr lang="en-US" dirty="0"/>
              <a:t>    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&lt;h1&gt;My First Heading&lt;/h1&gt;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&lt;p&gt;My first paragraph.&lt;/p&gt;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9969" y="477506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Indicates the page</a:t>
            </a:r>
            <a:br>
              <a:rPr lang="en-US" dirty="0"/>
            </a:br>
            <a:r>
              <a:rPr lang="en-US" dirty="0"/>
              <a:t>is HTML version 5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7077100" y="690113"/>
            <a:ext cx="600409" cy="110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0810" y="3836848"/>
            <a:ext cx="7079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beauty of HTML was that it </a:t>
            </a:r>
            <a:br>
              <a:rPr lang="en-US" dirty="0"/>
            </a:br>
            <a:r>
              <a:rPr lang="en-US" dirty="0"/>
              <a:t>was implemented as plain text.</a:t>
            </a:r>
          </a:p>
          <a:p>
            <a:endParaRPr lang="en-US" dirty="0"/>
          </a:p>
          <a:p>
            <a:r>
              <a:rPr lang="en-US" dirty="0"/>
              <a:t>This means that HTML pages can be created very easily with inexpensive</a:t>
            </a:r>
            <a:br>
              <a:rPr lang="en-US" dirty="0"/>
            </a:br>
            <a:r>
              <a:rPr lang="en-US" dirty="0"/>
              <a:t>software and that they are transmitted over networks very easily.</a:t>
            </a:r>
          </a:p>
        </p:txBody>
      </p:sp>
    </p:spTree>
    <p:extLst>
      <p:ext uri="{BB962C8B-B14F-4D97-AF65-F5344CB8AC3E}">
        <p14:creationId xmlns:p14="http://schemas.microsoft.com/office/powerpoint/2010/main" xmlns="" val="7232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2438" y="1123837"/>
            <a:ext cx="2379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&lt;li&gt;List item 1&lt;/li&gt;</a:t>
            </a:r>
          </a:p>
          <a:p>
            <a:r>
              <a:rPr lang="en-US" dirty="0"/>
              <a:t>	&lt;li&gt;List item 2&lt;/li&gt;</a:t>
            </a:r>
          </a:p>
          <a:p>
            <a:r>
              <a:rPr lang="en-US" dirty="0"/>
              <a:t>	&lt;li&gt;List item 3&lt;/li&gt;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0075" y="3726611"/>
            <a:ext cx="47211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&lt;li&gt;&lt;h2&gt;List item 1&lt;/h2&gt;List </a:t>
            </a:r>
            <a:r>
              <a:rPr lang="en-US" dirty="0" err="1"/>
              <a:t>subitem</a:t>
            </a:r>
            <a:r>
              <a:rPr lang="en-US" dirty="0"/>
              <a:t> 1&lt;/li&gt;</a:t>
            </a:r>
          </a:p>
          <a:p>
            <a:r>
              <a:rPr lang="en-US" dirty="0"/>
              <a:t>	&lt;li&gt;List item 2&lt;/li&gt;</a:t>
            </a:r>
          </a:p>
          <a:p>
            <a:r>
              <a:rPr lang="en-US" dirty="0"/>
              <a:t>	&lt;li&gt;List item 3&lt;/li&gt;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816253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4418</TotalTime>
  <Words>622</Words>
  <Application>Microsoft Office PowerPoint</Application>
  <PresentationFormat>Custom</PresentationFormat>
  <Paragraphs>169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Frame</vt:lpstr>
      <vt:lpstr>HTML</vt:lpstr>
      <vt:lpstr>Web Development Technologies</vt:lpstr>
      <vt:lpstr>HTML</vt:lpstr>
      <vt:lpstr>Tags</vt:lpstr>
      <vt:lpstr>HTML Elements</vt:lpstr>
      <vt:lpstr>Block vs Inline elements</vt:lpstr>
      <vt:lpstr>Attributes</vt:lpstr>
      <vt:lpstr>HTML Document Format</vt:lpstr>
      <vt:lpstr>Lists</vt:lpstr>
      <vt:lpstr>The &lt;head&gt; section</vt:lpstr>
      <vt:lpstr>The &lt;head&gt; section</vt:lpstr>
      <vt:lpstr>Relative Reference</vt:lpstr>
      <vt:lpstr>Formatting</vt:lpstr>
      <vt:lpstr>Comments</vt:lpstr>
      <vt:lpstr>Slide 15</vt:lpstr>
      <vt:lpstr>Slide 16</vt:lpstr>
      <vt:lpstr>HTML Page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Windows User</cp:lastModifiedBy>
  <cp:revision>33</cp:revision>
  <dcterms:created xsi:type="dcterms:W3CDTF">2014-07-21T11:45:34Z</dcterms:created>
  <dcterms:modified xsi:type="dcterms:W3CDTF">2017-10-16T23:14:31Z</dcterms:modified>
</cp:coreProperties>
</file>