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2" r:id="rId14"/>
    <p:sldId id="271"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E769024-F75E-77D2-EA76-8A4946873F30}"/>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DF3629EB-76BA-1B36-D5BC-76E8F371E5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9C65A105-060B-D946-C81E-3D01720064E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85892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59B14484-78FA-B474-DFBF-6103D4172819}"/>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3AB6987A-9747-3D85-DE31-907C0C2342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F2A99134-43DF-0E62-A5DB-4F0018AAE3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459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5466F58-B8AA-8EE0-5432-63B71CB54D94}"/>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89916BD0-80A8-5FAC-5BC8-EBA8723DAF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0B915658-8549-AA43-5AD2-480DD737044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3453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Rodrey McCoin</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7145"/>
    </mc:Choice>
    <mc:Fallback xmlns="">
      <p:transition spd="slow" advTm="1714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4A455D4E-C85A-691A-22E2-A2AC38A316F1}"/>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69770689-5358-F07F-35B6-50E42FC4AB90}"/>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sz="2400" dirty="0"/>
              <a:t>Access Invalid Index</a:t>
            </a:r>
            <a:endParaRPr sz="2400" dirty="0"/>
          </a:p>
        </p:txBody>
      </p:sp>
      <p:sp>
        <p:nvSpPr>
          <p:cNvPr id="196" name="Google Shape;196;g9504e29505_0_0">
            <a:extLst>
              <a:ext uri="{FF2B5EF4-FFF2-40B4-BE49-F238E27FC236}">
                <a16:creationId xmlns:a16="http://schemas.microsoft.com/office/drawing/2014/main" id="{FB83365D-B72F-1255-AA6D-BDB88E8B9DCE}"/>
              </a:ext>
            </a:extLst>
          </p:cNvPr>
          <p:cNvSpPr txBox="1">
            <a:spLocks noGrp="1"/>
          </p:cNvSpPr>
          <p:nvPr>
            <p:ph type="body" idx="1"/>
          </p:nvPr>
        </p:nvSpPr>
        <p:spPr>
          <a:xfrm>
            <a:off x="574127" y="4243775"/>
            <a:ext cx="11043744" cy="1568446"/>
          </a:xfrm>
          <a:prstGeom prst="rect">
            <a:avLst/>
          </a:prstGeom>
          <a:noFill/>
          <a:ln>
            <a:noFill/>
          </a:ln>
        </p:spPr>
        <p:txBody>
          <a:bodyPr spcFirstLastPara="1" wrap="square" lIns="91425" tIns="45700" rIns="91425" bIns="45700" anchor="t" anchorCtr="0">
            <a:noAutofit/>
          </a:bodyPr>
          <a:lstStyle/>
          <a:p>
            <a:pPr marL="342900"/>
            <a:r>
              <a:rPr lang="en-US" dirty="0"/>
              <a:t>Tries access index out of bounds (index 5)</a:t>
            </a:r>
          </a:p>
          <a:p>
            <a:pPr marL="342900"/>
            <a:r>
              <a:rPr lang="en-US" dirty="0"/>
              <a:t>Uses EXPECT_THROW to ensure proper exception is thrown</a:t>
            </a:r>
          </a:p>
          <a:p>
            <a:pPr marL="342900"/>
            <a:r>
              <a:rPr lang="en-US" dirty="0"/>
              <a:t>Negative Test </a:t>
            </a:r>
            <a:endParaRPr dirty="0"/>
          </a:p>
        </p:txBody>
      </p:sp>
      <p:pic>
        <p:nvPicPr>
          <p:cNvPr id="197" name="Google Shape;197;g9504e29505_0_0" descr="Green Pace logo">
            <a:extLst>
              <a:ext uri="{FF2B5EF4-FFF2-40B4-BE49-F238E27FC236}">
                <a16:creationId xmlns:a16="http://schemas.microsoft.com/office/drawing/2014/main" id="{32237406-C2FB-F290-C17F-272264EEAD38}"/>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5B0D9B97-A650-CA0A-77E2-21EA72D7E654}"/>
              </a:ext>
            </a:extLst>
          </p:cNvPr>
          <p:cNvPicPr>
            <a:picLocks noChangeAspect="1"/>
          </p:cNvPicPr>
          <p:nvPr/>
        </p:nvPicPr>
        <p:blipFill>
          <a:blip r:embed="rId5"/>
          <a:stretch>
            <a:fillRect/>
          </a:stretch>
        </p:blipFill>
        <p:spPr>
          <a:xfrm>
            <a:off x="574127" y="2830106"/>
            <a:ext cx="11043745" cy="1200762"/>
          </a:xfrm>
          <a:prstGeom prst="rect">
            <a:avLst/>
          </a:prstGeom>
        </p:spPr>
      </p:pic>
      <p:pic>
        <p:nvPicPr>
          <p:cNvPr id="7" name="Picture 6">
            <a:extLst>
              <a:ext uri="{FF2B5EF4-FFF2-40B4-BE49-F238E27FC236}">
                <a16:creationId xmlns:a16="http://schemas.microsoft.com/office/drawing/2014/main" id="{B3E3F3FE-E2E5-BE1C-FEC8-5C008F501918}"/>
              </a:ext>
            </a:extLst>
          </p:cNvPr>
          <p:cNvPicPr>
            <a:picLocks noChangeAspect="1"/>
          </p:cNvPicPr>
          <p:nvPr/>
        </p:nvPicPr>
        <p:blipFill>
          <a:blip r:embed="rId6"/>
          <a:stretch>
            <a:fillRect/>
          </a:stretch>
        </p:blipFill>
        <p:spPr>
          <a:xfrm>
            <a:off x="574127" y="2055816"/>
            <a:ext cx="8421275" cy="466790"/>
          </a:xfrm>
          <a:prstGeom prst="rect">
            <a:avLst/>
          </a:prstGeom>
        </p:spPr>
      </p:pic>
    </p:spTree>
    <p:custDataLst>
      <p:tags r:id="rId1"/>
    </p:custDataLst>
    <p:extLst>
      <p:ext uri="{BB962C8B-B14F-4D97-AF65-F5344CB8AC3E}">
        <p14:creationId xmlns:p14="http://schemas.microsoft.com/office/powerpoint/2010/main" val="2727229157"/>
      </p:ext>
    </p:extLst>
  </p:cSld>
  <p:clrMapOvr>
    <a:masterClrMapping/>
  </p:clrMapOvr>
  <mc:AlternateContent xmlns:mc="http://schemas.openxmlformats.org/markup-compatibility/2006" xmlns:p14="http://schemas.microsoft.com/office/powerpoint/2010/main">
    <mc:Choice Requires="p14">
      <p:transition spd="slow" p14:dur="2000" advTm="34632"/>
    </mc:Choice>
    <mc:Fallback xmlns="">
      <p:transition spd="slow" advTm="3463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85D0313E-821C-EC7D-8BDB-5BBC19341E09}"/>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FCA0343F-A1BA-E393-35CF-1351418C4742}"/>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sz="2400" dirty="0"/>
              <a:t>Insert Value and Maintain Order</a:t>
            </a:r>
            <a:endParaRPr sz="2400" dirty="0"/>
          </a:p>
        </p:txBody>
      </p:sp>
      <p:sp>
        <p:nvSpPr>
          <p:cNvPr id="196" name="Google Shape;196;g9504e29505_0_0">
            <a:extLst>
              <a:ext uri="{FF2B5EF4-FFF2-40B4-BE49-F238E27FC236}">
                <a16:creationId xmlns:a16="http://schemas.microsoft.com/office/drawing/2014/main" id="{D229F786-5F60-211F-6BF0-4463FD24F0BF}"/>
              </a:ext>
            </a:extLst>
          </p:cNvPr>
          <p:cNvSpPr txBox="1">
            <a:spLocks noGrp="1"/>
          </p:cNvSpPr>
          <p:nvPr>
            <p:ph type="body" idx="1"/>
          </p:nvPr>
        </p:nvSpPr>
        <p:spPr>
          <a:xfrm>
            <a:off x="574127" y="4874769"/>
            <a:ext cx="11043744" cy="1441948"/>
          </a:xfrm>
          <a:prstGeom prst="rect">
            <a:avLst/>
          </a:prstGeom>
          <a:noFill/>
          <a:ln>
            <a:noFill/>
          </a:ln>
        </p:spPr>
        <p:txBody>
          <a:bodyPr spcFirstLastPara="1" wrap="square" lIns="91425" tIns="45700" rIns="91425" bIns="45700" anchor="t" anchorCtr="0">
            <a:noAutofit/>
          </a:bodyPr>
          <a:lstStyle/>
          <a:p>
            <a:pPr marL="342900"/>
            <a:r>
              <a:rPr lang="en-US" dirty="0"/>
              <a:t>Inserts values (10, 20, 10) and checks order</a:t>
            </a:r>
          </a:p>
          <a:p>
            <a:pPr marL="342900"/>
            <a:r>
              <a:rPr lang="en-US" dirty="0"/>
              <a:t>Uses EXPECT_EQ to confirm order integrity</a:t>
            </a:r>
          </a:p>
          <a:p>
            <a:pPr marL="342900"/>
            <a:r>
              <a:rPr lang="en-US" dirty="0"/>
              <a:t>Positive Test </a:t>
            </a:r>
            <a:endParaRPr dirty="0"/>
          </a:p>
        </p:txBody>
      </p:sp>
      <p:pic>
        <p:nvPicPr>
          <p:cNvPr id="197" name="Google Shape;197;g9504e29505_0_0" descr="Green Pace logo">
            <a:extLst>
              <a:ext uri="{FF2B5EF4-FFF2-40B4-BE49-F238E27FC236}">
                <a16:creationId xmlns:a16="http://schemas.microsoft.com/office/drawing/2014/main" id="{8DD5285E-E0DD-346E-459E-CBD1378B7E5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EED20F35-ADDE-A7B9-FD65-C3219CD59456}"/>
              </a:ext>
            </a:extLst>
          </p:cNvPr>
          <p:cNvPicPr>
            <a:picLocks noChangeAspect="1"/>
          </p:cNvPicPr>
          <p:nvPr/>
        </p:nvPicPr>
        <p:blipFill>
          <a:blip r:embed="rId5"/>
          <a:stretch>
            <a:fillRect/>
          </a:stretch>
        </p:blipFill>
        <p:spPr>
          <a:xfrm>
            <a:off x="574127" y="2669996"/>
            <a:ext cx="11043745" cy="2009039"/>
          </a:xfrm>
          <a:prstGeom prst="rect">
            <a:avLst/>
          </a:prstGeom>
        </p:spPr>
      </p:pic>
      <p:pic>
        <p:nvPicPr>
          <p:cNvPr id="7" name="Picture 6">
            <a:extLst>
              <a:ext uri="{FF2B5EF4-FFF2-40B4-BE49-F238E27FC236}">
                <a16:creationId xmlns:a16="http://schemas.microsoft.com/office/drawing/2014/main" id="{D6ABED81-42E6-1024-45FB-A0C9D3732CBB}"/>
              </a:ext>
            </a:extLst>
          </p:cNvPr>
          <p:cNvPicPr>
            <a:picLocks noChangeAspect="1"/>
          </p:cNvPicPr>
          <p:nvPr/>
        </p:nvPicPr>
        <p:blipFill>
          <a:blip r:embed="rId6"/>
          <a:stretch>
            <a:fillRect/>
          </a:stretch>
        </p:blipFill>
        <p:spPr>
          <a:xfrm>
            <a:off x="574127" y="1961494"/>
            <a:ext cx="7306695" cy="428685"/>
          </a:xfrm>
          <a:prstGeom prst="rect">
            <a:avLst/>
          </a:prstGeom>
        </p:spPr>
      </p:pic>
    </p:spTree>
    <p:custDataLst>
      <p:tags r:id="rId1"/>
    </p:custDataLst>
    <p:extLst>
      <p:ext uri="{BB962C8B-B14F-4D97-AF65-F5344CB8AC3E}">
        <p14:creationId xmlns:p14="http://schemas.microsoft.com/office/powerpoint/2010/main" val="1089285775"/>
      </p:ext>
    </p:extLst>
  </p:cSld>
  <p:clrMapOvr>
    <a:masterClrMapping/>
  </p:clrMapOvr>
  <mc:AlternateContent xmlns:mc="http://schemas.openxmlformats.org/markup-compatibility/2006" xmlns:p14="http://schemas.microsoft.com/office/powerpoint/2010/main">
    <mc:Choice Requires="p14">
      <p:transition spd="slow" p14:dur="2000" advTm="37630"/>
    </mc:Choice>
    <mc:Fallback xmlns="">
      <p:transition spd="slow" advTm="376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01326"/>
    </mc:Choice>
    <mc:Fallback xmlns="">
      <p:transition spd="slow" advTm="10132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lvl="0" indent="0">
              <a:buNone/>
            </a:pPr>
            <a:r>
              <a:rPr lang="en-US" sz="2400" dirty="0"/>
              <a:t>Examples of external tools:</a:t>
            </a:r>
          </a:p>
          <a:p>
            <a:pPr lvl="0"/>
            <a:r>
              <a:rPr lang="en-US" dirty="0" err="1"/>
              <a:t>Parasoft</a:t>
            </a:r>
            <a:r>
              <a:rPr lang="en-US" dirty="0"/>
              <a:t>: automatically checks code for vulnerabilities and follows safety and coding standards.  This tool is used during the design and verify/test phases. </a:t>
            </a:r>
          </a:p>
          <a:p>
            <a:pPr lvl="0"/>
            <a:r>
              <a:rPr lang="en-US" dirty="0"/>
              <a:t>C/C++ test: focuses on C/C++ code and finds bugs and common coding problems. This test is used in the design, build, and verify/test stages. </a:t>
            </a:r>
          </a:p>
          <a:p>
            <a:pPr lvl="0"/>
            <a:r>
              <a:rPr lang="en-US" dirty="0"/>
              <a:t>Astrée: a static analyzer that checks code and proves it won’t crash or behave in unsafe ways.  This tool is used in the design and verify/test stages.   </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1573"/>
    </mc:Choice>
    <mc:Fallback xmlns="">
      <p:transition spd="slow" advTm="4157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1"/>
            <a:ext cx="10820400" cy="3985522"/>
          </a:xfrm>
          <a:prstGeom prst="rect">
            <a:avLst/>
          </a:prstGeom>
          <a:noFill/>
          <a:ln>
            <a:noFill/>
          </a:ln>
        </p:spPr>
        <p:txBody>
          <a:bodyPr spcFirstLastPara="1" wrap="square" lIns="91425" tIns="45700" rIns="91425" bIns="45700" numCol="2" anchor="t" anchorCtr="0">
            <a:normAutofit fontScale="70000" lnSpcReduction="20000"/>
          </a:bodyPr>
          <a:lstStyle/>
          <a:p>
            <a:pPr marL="0" lvl="0" indent="0" algn="l" rtl="0">
              <a:lnSpc>
                <a:spcPct val="120000"/>
              </a:lnSpc>
              <a:spcBef>
                <a:spcPts val="0"/>
              </a:spcBef>
              <a:spcAft>
                <a:spcPts val="0"/>
              </a:spcAft>
              <a:buClr>
                <a:schemeClr val="lt1"/>
              </a:buClr>
              <a:buSzPts val="2000"/>
              <a:buNone/>
            </a:pPr>
            <a:r>
              <a:rPr lang="en-US" sz="2300" b="1" dirty="0"/>
              <a:t>Act Now:</a:t>
            </a:r>
          </a:p>
          <a:p>
            <a:pPr marL="228600" lvl="0" indent="-228600">
              <a:lnSpc>
                <a:spcPct val="120000"/>
              </a:lnSpc>
              <a:spcBef>
                <a:spcPts val="0"/>
              </a:spcBef>
              <a:buSzPts val="2000"/>
            </a:pPr>
            <a:r>
              <a:rPr lang="en-US" sz="2300" dirty="0"/>
              <a:t>Problems:</a:t>
            </a:r>
          </a:p>
          <a:p>
            <a:pPr marL="685800" lvl="1" indent="-228600">
              <a:lnSpc>
                <a:spcPct val="120000"/>
              </a:lnSpc>
              <a:spcBef>
                <a:spcPts val="0"/>
              </a:spcBef>
              <a:buSzPts val="2000"/>
            </a:pPr>
            <a:r>
              <a:rPr lang="en-US" sz="2300" dirty="0"/>
              <a:t>Outdated systems lack integrated security</a:t>
            </a:r>
          </a:p>
          <a:p>
            <a:pPr marL="685800" lvl="1" indent="-228600">
              <a:lnSpc>
                <a:spcPct val="120000"/>
              </a:lnSpc>
              <a:spcBef>
                <a:spcPts val="0"/>
              </a:spcBef>
              <a:buSzPts val="2000"/>
            </a:pPr>
            <a:r>
              <a:rPr lang="en-US" sz="2300" dirty="0"/>
              <a:t>Vulnerabilities in security</a:t>
            </a:r>
          </a:p>
          <a:p>
            <a:pPr marL="685800" lvl="1" indent="-228600">
              <a:lnSpc>
                <a:spcPct val="120000"/>
              </a:lnSpc>
              <a:spcBef>
                <a:spcPts val="0"/>
              </a:spcBef>
              <a:buSzPts val="2000"/>
            </a:pPr>
            <a:endParaRPr lang="en-US" sz="2300" dirty="0"/>
          </a:p>
          <a:p>
            <a:pPr marL="228600" lvl="0" indent="-228600">
              <a:lnSpc>
                <a:spcPct val="120000"/>
              </a:lnSpc>
              <a:spcBef>
                <a:spcPts val="0"/>
              </a:spcBef>
              <a:buSzPts val="2000"/>
            </a:pPr>
            <a:r>
              <a:rPr lang="en-US" sz="2300" dirty="0"/>
              <a:t>Solutions:</a:t>
            </a:r>
          </a:p>
          <a:p>
            <a:pPr marL="685800" lvl="1" indent="-228600">
              <a:lnSpc>
                <a:spcPct val="120000"/>
              </a:lnSpc>
              <a:spcBef>
                <a:spcPts val="0"/>
              </a:spcBef>
              <a:buSzPts val="2000"/>
            </a:pPr>
            <a:r>
              <a:rPr lang="en-US" sz="2300" dirty="0"/>
              <a:t>Follow secure coding practices</a:t>
            </a:r>
          </a:p>
          <a:p>
            <a:pPr marL="685800" lvl="1" indent="-228600">
              <a:lnSpc>
                <a:spcPct val="120000"/>
              </a:lnSpc>
              <a:spcBef>
                <a:spcPts val="0"/>
              </a:spcBef>
              <a:buSzPts val="2000"/>
            </a:pPr>
            <a:r>
              <a:rPr lang="en-US" sz="2300" dirty="0"/>
              <a:t>Use defense in depth systems</a:t>
            </a:r>
          </a:p>
          <a:p>
            <a:pPr marL="685800" lvl="1" indent="-228600">
              <a:lnSpc>
                <a:spcPct val="120000"/>
              </a:lnSpc>
              <a:spcBef>
                <a:spcPts val="0"/>
              </a:spcBef>
              <a:buSzPts val="2000"/>
            </a:pPr>
            <a:endParaRPr lang="en-US" sz="2300" dirty="0"/>
          </a:p>
          <a:p>
            <a:pPr marL="228600" lvl="0" indent="-228600">
              <a:lnSpc>
                <a:spcPct val="120000"/>
              </a:lnSpc>
              <a:spcBef>
                <a:spcPts val="0"/>
              </a:spcBef>
              <a:buSzPts val="2000"/>
            </a:pPr>
            <a:r>
              <a:rPr lang="en-US" sz="2300" dirty="0"/>
              <a:t>Risks:</a:t>
            </a:r>
          </a:p>
          <a:p>
            <a:pPr marL="685800" lvl="1" indent="-228600">
              <a:lnSpc>
                <a:spcPct val="120000"/>
              </a:lnSpc>
              <a:spcBef>
                <a:spcPts val="0"/>
              </a:spcBef>
              <a:buSzPts val="2000"/>
            </a:pPr>
            <a:r>
              <a:rPr lang="en-US" sz="2300" dirty="0"/>
              <a:t>High initial setup costs</a:t>
            </a:r>
          </a:p>
          <a:p>
            <a:pPr marL="685800" lvl="1" indent="-228600">
              <a:lnSpc>
                <a:spcPct val="120000"/>
              </a:lnSpc>
              <a:spcBef>
                <a:spcPts val="0"/>
              </a:spcBef>
              <a:buSzPts val="2000"/>
            </a:pPr>
            <a:r>
              <a:rPr lang="en-US" sz="2300" dirty="0"/>
              <a:t>Missed deadlines</a:t>
            </a:r>
          </a:p>
          <a:p>
            <a:pPr marL="685800" lvl="1" indent="-228600">
              <a:lnSpc>
                <a:spcPct val="120000"/>
              </a:lnSpc>
              <a:spcBef>
                <a:spcPts val="0"/>
              </a:spcBef>
              <a:buSzPts val="2000"/>
            </a:pPr>
            <a:r>
              <a:rPr lang="en-US" sz="2300" dirty="0"/>
              <a:t>Inconsistency amongst team members </a:t>
            </a:r>
          </a:p>
          <a:p>
            <a:pPr marL="685800" lvl="1" indent="-228600">
              <a:lnSpc>
                <a:spcPct val="120000"/>
              </a:lnSpc>
              <a:spcBef>
                <a:spcPts val="0"/>
              </a:spcBef>
              <a:buSzPts val="2000"/>
            </a:pPr>
            <a:endParaRPr lang="en-US" sz="2300" dirty="0"/>
          </a:p>
          <a:p>
            <a:pPr marL="228600" lvl="0" indent="-228600">
              <a:lnSpc>
                <a:spcPct val="120000"/>
              </a:lnSpc>
              <a:spcBef>
                <a:spcPts val="0"/>
              </a:spcBef>
              <a:buSzPts val="2000"/>
            </a:pPr>
            <a:endParaRPr lang="en-US" sz="2300" dirty="0"/>
          </a:p>
          <a:p>
            <a:pPr marL="228600" lvl="0" indent="-228600">
              <a:lnSpc>
                <a:spcPct val="120000"/>
              </a:lnSpc>
              <a:spcBef>
                <a:spcPts val="0"/>
              </a:spcBef>
              <a:buSzPts val="2000"/>
            </a:pPr>
            <a:endParaRPr lang="en-US" sz="2300" dirty="0"/>
          </a:p>
          <a:p>
            <a:pPr marL="228600" lvl="0" indent="-228600">
              <a:lnSpc>
                <a:spcPct val="120000"/>
              </a:lnSpc>
              <a:spcBef>
                <a:spcPts val="0"/>
              </a:spcBef>
              <a:buSzPts val="2000"/>
            </a:pPr>
            <a:r>
              <a:rPr lang="en-US" sz="2300" dirty="0"/>
              <a:t>Benefits:</a:t>
            </a:r>
          </a:p>
          <a:p>
            <a:pPr marL="685800" lvl="1" indent="-228600">
              <a:lnSpc>
                <a:spcPct val="120000"/>
              </a:lnSpc>
              <a:spcBef>
                <a:spcPts val="0"/>
              </a:spcBef>
              <a:buSzPts val="2000"/>
            </a:pPr>
            <a:r>
              <a:rPr lang="en-US" sz="2300" dirty="0"/>
              <a:t>Reducing the risk for security breaches</a:t>
            </a:r>
          </a:p>
          <a:p>
            <a:pPr marL="685800" lvl="1" indent="-228600">
              <a:lnSpc>
                <a:spcPct val="120000"/>
              </a:lnSpc>
              <a:spcBef>
                <a:spcPts val="0"/>
              </a:spcBef>
              <a:buSzPts val="2000"/>
            </a:pPr>
            <a:r>
              <a:rPr lang="en-US" sz="2300" dirty="0"/>
              <a:t>Early detection for vulnerabilities</a:t>
            </a:r>
          </a:p>
          <a:p>
            <a:pPr marL="685800" lvl="1" indent="-228600">
              <a:lnSpc>
                <a:spcPct val="120000"/>
              </a:lnSpc>
              <a:spcBef>
                <a:spcPts val="0"/>
              </a:spcBef>
              <a:buSzPts val="2000"/>
            </a:pPr>
            <a:r>
              <a:rPr lang="en-US" sz="2300" dirty="0"/>
              <a:t>Builds customer trust</a:t>
            </a:r>
          </a:p>
          <a:p>
            <a:pPr marL="685800" lvl="1" indent="-228600">
              <a:lnSpc>
                <a:spcPct val="120000"/>
              </a:lnSpc>
              <a:spcBef>
                <a:spcPts val="0"/>
              </a:spcBef>
              <a:buSzPts val="2000"/>
            </a:pPr>
            <a:r>
              <a:rPr lang="en-US" sz="2300" dirty="0"/>
              <a:t>Meets industry standards and best practices</a:t>
            </a:r>
          </a:p>
          <a:p>
            <a:pPr marL="0" lvl="0" indent="0" algn="l" rtl="0">
              <a:lnSpc>
                <a:spcPct val="120000"/>
              </a:lnSpc>
              <a:spcBef>
                <a:spcPts val="0"/>
              </a:spcBef>
              <a:spcAft>
                <a:spcPts val="0"/>
              </a:spcAft>
              <a:buClr>
                <a:schemeClr val="lt1"/>
              </a:buClr>
              <a:buSzPts val="2000"/>
              <a:buNone/>
            </a:pPr>
            <a:endParaRPr lang="en-US" sz="2300" dirty="0"/>
          </a:p>
          <a:p>
            <a:pPr marL="0" lvl="0" indent="0" algn="l" rtl="0">
              <a:lnSpc>
                <a:spcPct val="120000"/>
              </a:lnSpc>
              <a:spcBef>
                <a:spcPts val="0"/>
              </a:spcBef>
              <a:spcAft>
                <a:spcPts val="0"/>
              </a:spcAft>
              <a:buClr>
                <a:schemeClr val="lt1"/>
              </a:buClr>
              <a:buSzPts val="2000"/>
              <a:buNone/>
            </a:pPr>
            <a:r>
              <a:rPr lang="en-US" sz="2300" b="1" dirty="0"/>
              <a:t>Wait:</a:t>
            </a:r>
          </a:p>
          <a:p>
            <a:pPr marL="342900">
              <a:lnSpc>
                <a:spcPct val="120000"/>
              </a:lnSpc>
              <a:spcBef>
                <a:spcPts val="0"/>
              </a:spcBef>
              <a:buSzPts val="2000"/>
            </a:pPr>
            <a:r>
              <a:rPr lang="en-US" sz="2300" dirty="0"/>
              <a:t>Risks:</a:t>
            </a:r>
          </a:p>
          <a:p>
            <a:pPr marL="800100" lvl="1">
              <a:lnSpc>
                <a:spcPct val="120000"/>
              </a:lnSpc>
              <a:spcBef>
                <a:spcPts val="0"/>
              </a:spcBef>
              <a:buSzPts val="2000"/>
            </a:pPr>
            <a:r>
              <a:rPr lang="en-US" sz="2300" dirty="0"/>
              <a:t>Increased risks of attacks</a:t>
            </a:r>
          </a:p>
          <a:p>
            <a:pPr marL="800100" lvl="1">
              <a:lnSpc>
                <a:spcPct val="120000"/>
              </a:lnSpc>
              <a:spcBef>
                <a:spcPts val="0"/>
              </a:spcBef>
              <a:buSzPts val="2000"/>
            </a:pPr>
            <a:r>
              <a:rPr lang="en-US" sz="2300" dirty="0"/>
              <a:t>Vulnerabilities may go undetected</a:t>
            </a:r>
          </a:p>
          <a:p>
            <a:pPr marL="800100" lvl="1">
              <a:lnSpc>
                <a:spcPct val="120000"/>
              </a:lnSpc>
              <a:spcBef>
                <a:spcPts val="0"/>
              </a:spcBef>
              <a:buSzPts val="2000"/>
            </a:pPr>
            <a:r>
              <a:rPr lang="en-US" sz="2300" dirty="0"/>
              <a:t>Failing audits</a:t>
            </a:r>
          </a:p>
          <a:p>
            <a:pPr marL="800100" lvl="1">
              <a:lnSpc>
                <a:spcPct val="120000"/>
              </a:lnSpc>
              <a:spcBef>
                <a:spcPts val="0"/>
              </a:spcBef>
              <a:buSzPts val="2000"/>
            </a:pPr>
            <a:r>
              <a:rPr lang="en-US" sz="2300" dirty="0"/>
              <a:t>High cost to troubleshoot and fix future problems, along with losing trust with customers</a:t>
            </a:r>
          </a:p>
          <a:p>
            <a:pPr marL="685800" lvl="1" indent="-228600">
              <a:spcBef>
                <a:spcPts val="0"/>
              </a:spcBef>
              <a:buSzPts val="2000"/>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9296"/>
    </mc:Choice>
    <mc:Fallback xmlns="">
      <p:transition spd="slow" advTm="8929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10000"/>
          </a:bodyPr>
          <a:lstStyle/>
          <a:p>
            <a:pPr marL="1143000" lvl="2" indent="-228600" algn="l" rtl="0">
              <a:lnSpc>
                <a:spcPct val="200000"/>
              </a:lnSpc>
              <a:spcBef>
                <a:spcPts val="0"/>
              </a:spcBef>
              <a:spcAft>
                <a:spcPts val="0"/>
              </a:spcAft>
              <a:buClr>
                <a:schemeClr val="lt1"/>
              </a:buClr>
              <a:buSzPts val="1800"/>
              <a:buChar char="•"/>
            </a:pPr>
            <a:r>
              <a:rPr lang="en-US" sz="2800" dirty="0"/>
              <a:t>Address gaps in exception handling and assertion enforcement </a:t>
            </a:r>
          </a:p>
          <a:p>
            <a:pPr marL="1143000" lvl="2" indent="-228600" algn="l" rtl="0">
              <a:lnSpc>
                <a:spcPct val="200000"/>
              </a:lnSpc>
              <a:spcBef>
                <a:spcPts val="0"/>
              </a:spcBef>
              <a:spcAft>
                <a:spcPts val="0"/>
              </a:spcAft>
              <a:buClr>
                <a:schemeClr val="lt1"/>
              </a:buClr>
              <a:buSzPts val="1800"/>
              <a:buChar char="•"/>
            </a:pPr>
            <a:r>
              <a:rPr lang="en-US" sz="2800" dirty="0"/>
              <a:t>Enforce consistent encryption standards when storing, sending, and using data. </a:t>
            </a:r>
          </a:p>
          <a:p>
            <a:pPr marL="1143000" lvl="2" indent="-228600" algn="l" rtl="0">
              <a:lnSpc>
                <a:spcPct val="200000"/>
              </a:lnSpc>
              <a:spcBef>
                <a:spcPts val="0"/>
              </a:spcBef>
              <a:spcAft>
                <a:spcPts val="0"/>
              </a:spcAft>
              <a:buClr>
                <a:schemeClr val="lt1"/>
              </a:buClr>
              <a:buSzPts val="1800"/>
              <a:buChar char="•"/>
            </a:pPr>
            <a:r>
              <a:rPr lang="en-US" sz="2800" dirty="0"/>
              <a:t>Strengthen access control and automated testing </a:t>
            </a:r>
          </a:p>
          <a:p>
            <a:pPr marL="1143000" lvl="2" indent="-228600" algn="l" rtl="0">
              <a:lnSpc>
                <a:spcPct val="200000"/>
              </a:lnSpc>
              <a:spcBef>
                <a:spcPts val="0"/>
              </a:spcBef>
              <a:spcAft>
                <a:spcPts val="0"/>
              </a:spcAft>
              <a:buClr>
                <a:schemeClr val="lt1"/>
              </a:buClr>
              <a:buSzPts val="1800"/>
              <a:buChar char="•"/>
            </a:pPr>
            <a:r>
              <a:rPr lang="en-US" sz="2800" dirty="0"/>
              <a:t>Add more rules to keep data structures secure</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3815"/>
    </mc:Choice>
    <mc:Fallback xmlns="">
      <p:transition spd="slow" advTm="6381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200000"/>
              </a:lnSpc>
              <a:spcBef>
                <a:spcPts val="0"/>
              </a:spcBef>
              <a:spcAft>
                <a:spcPts val="0"/>
              </a:spcAft>
              <a:buClr>
                <a:schemeClr val="lt1"/>
              </a:buClr>
              <a:buSzPts val="2200"/>
              <a:buChar char="•"/>
            </a:pPr>
            <a:r>
              <a:rPr lang="en-US" sz="2400" dirty="0"/>
              <a:t>Adopt stronger error handling and encryption practices</a:t>
            </a:r>
          </a:p>
          <a:p>
            <a:pPr marL="228600" lvl="0" indent="-228600" algn="l" rtl="0">
              <a:lnSpc>
                <a:spcPct val="200000"/>
              </a:lnSpc>
              <a:spcBef>
                <a:spcPts val="0"/>
              </a:spcBef>
              <a:spcAft>
                <a:spcPts val="0"/>
              </a:spcAft>
              <a:buClr>
                <a:schemeClr val="lt1"/>
              </a:buClr>
              <a:buSzPts val="2200"/>
              <a:buChar char="•"/>
            </a:pPr>
            <a:r>
              <a:rPr lang="en-US" sz="2400" dirty="0"/>
              <a:t>Use more automation to catch security issues early</a:t>
            </a:r>
          </a:p>
          <a:p>
            <a:pPr marL="228600" lvl="0" indent="-228600" algn="l" rtl="0">
              <a:lnSpc>
                <a:spcPct val="200000"/>
              </a:lnSpc>
              <a:spcBef>
                <a:spcPts val="0"/>
              </a:spcBef>
              <a:spcAft>
                <a:spcPts val="0"/>
              </a:spcAft>
              <a:buClr>
                <a:schemeClr val="lt1"/>
              </a:buClr>
              <a:buSzPts val="2200"/>
              <a:buChar char="•"/>
            </a:pPr>
            <a:r>
              <a:rPr lang="en-US" sz="2400" dirty="0"/>
              <a:t>Update standards to keep up with modern threats</a:t>
            </a:r>
          </a:p>
          <a:p>
            <a:pPr marL="228600" lvl="0" indent="-228600" algn="l" rtl="0">
              <a:lnSpc>
                <a:spcPct val="90000"/>
              </a:lnSpc>
              <a:spcBef>
                <a:spcPts val="0"/>
              </a:spcBef>
              <a:spcAft>
                <a:spcPts val="0"/>
              </a:spcAft>
              <a:buClr>
                <a:schemeClr val="lt1"/>
              </a:buClr>
              <a:buSzPts val="2200"/>
              <a:buChar char="•"/>
            </a:pPr>
            <a:endParaRPr lang="en-US" sz="20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1458"/>
    </mc:Choice>
    <mc:Fallback xmlns="">
      <p:transition spd="slow" advTm="3145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err="1"/>
              <a:t>Schiela</a:t>
            </a:r>
            <a:r>
              <a:rPr lang="en-US" dirty="0"/>
              <a:t>, R. (2024, February 14). </a:t>
            </a:r>
            <a:r>
              <a:rPr lang="en-US" i="1" dirty="0"/>
              <a:t>Sei cert C++ coding standard</a:t>
            </a:r>
            <a:r>
              <a:rPr lang="en-US" dirty="0"/>
              <a:t>. SEI CERT C++ Coding Standard - SEI CERT C++ Coding Standard - Confluence. https://wiki.sei.cmu.edu/confluence/pages/viewpage.action?pageId=88046682 </a:t>
            </a:r>
          </a:p>
          <a:p>
            <a:r>
              <a:rPr lang="en-US" dirty="0"/>
              <a:t>Powell, P., &amp; Smalley, I. (2025, June 2). </a:t>
            </a:r>
            <a:r>
              <a:rPr lang="en-US" i="1" dirty="0"/>
              <a:t>What is unit testing?</a:t>
            </a:r>
            <a:r>
              <a:rPr lang="en-US" dirty="0"/>
              <a:t>. IBM. https://www.ibm.com/think/topics/unit-testing </a:t>
            </a:r>
          </a:p>
          <a:p>
            <a:endParaRPr lang="en-US" dirty="0">
              <a:effectLst/>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829"/>
    </mc:Choice>
    <mc:Fallback xmlns="">
      <p:transition spd="slow" advTm="682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1856231"/>
            <a:ext cx="5093208" cy="4590289"/>
          </a:xfrm>
          <a:prstGeom prst="rect">
            <a:avLst/>
          </a:prstGeom>
          <a:noFill/>
          <a:ln>
            <a:noFill/>
          </a:ln>
        </p:spPr>
        <p:txBody>
          <a:bodyPr spcFirstLastPara="1" wrap="square" lIns="91425" tIns="45700" rIns="91425" bIns="45700" anchor="t" anchorCtr="0">
            <a:noAutofit/>
          </a:bodyPr>
          <a:lstStyle/>
          <a:p>
            <a:pPr marL="0" indent="0">
              <a:buSzPts val="2200"/>
              <a:buNone/>
            </a:pPr>
            <a:r>
              <a:rPr lang="en-US" sz="1800" dirty="0"/>
              <a:t>Why it’s needed:</a:t>
            </a:r>
          </a:p>
          <a:p>
            <a:pPr marL="342900">
              <a:buSzPts val="2200"/>
            </a:pPr>
            <a:r>
              <a:rPr lang="en-US" sz="1800" dirty="0"/>
              <a:t>Consistent team practice.</a:t>
            </a:r>
          </a:p>
          <a:p>
            <a:pPr marL="342900">
              <a:buSzPts val="2200"/>
            </a:pPr>
            <a:r>
              <a:rPr lang="en-US" sz="1800" dirty="0"/>
              <a:t>Complexity and evolving of cyber threats.</a:t>
            </a:r>
          </a:p>
          <a:p>
            <a:pPr marL="342900">
              <a:buSzPts val="2200"/>
            </a:pPr>
            <a:r>
              <a:rPr lang="en-US" sz="1800" dirty="0"/>
              <a:t>Defense-in-depth: layered security across the system.</a:t>
            </a:r>
          </a:p>
          <a:p>
            <a:pPr marL="342900">
              <a:buSzPts val="2200"/>
            </a:pPr>
            <a:endParaRPr lang="en-US" sz="1800" dirty="0"/>
          </a:p>
          <a:p>
            <a:pPr marL="0" indent="0">
              <a:buSzPts val="2200"/>
              <a:buNone/>
            </a:pPr>
            <a:r>
              <a:rPr lang="en-US" sz="1800" dirty="0"/>
              <a:t>How it supports Defense-in-depth:</a:t>
            </a:r>
          </a:p>
          <a:p>
            <a:pPr marL="342900">
              <a:buSzPts val="2200"/>
            </a:pPr>
            <a:r>
              <a:rPr lang="en-US" sz="1800" dirty="0"/>
              <a:t>Enforces coding standards within the code. </a:t>
            </a:r>
          </a:p>
          <a:p>
            <a:pPr marL="342900">
              <a:buSzPts val="2200"/>
            </a:pPr>
            <a:r>
              <a:rPr lang="en-US" sz="1800" dirty="0"/>
              <a:t>Reinforces the architectural design of the code, enhancing performance and reliability.</a:t>
            </a:r>
            <a:endParaRPr sz="18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6096000" y="1856231"/>
            <a:ext cx="5410200" cy="3518503"/>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1144"/>
    </mc:Choice>
    <mc:Fallback xmlns="">
      <p:transition spd="slow" advTm="5114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011527"/>
            <a:ext cx="2961290" cy="4207223"/>
          </a:xfrm>
          <a:prstGeom prst="rect">
            <a:avLst/>
          </a:prstGeom>
          <a:noFill/>
          <a:ln>
            <a:noFill/>
          </a:ln>
        </p:spPr>
        <p:txBody>
          <a:bodyPr spcFirstLastPara="1" wrap="square" lIns="91425" tIns="45700" rIns="91425" bIns="45700" anchor="t" anchorCtr="0">
            <a:normAutofit fontScale="92500"/>
          </a:bodyPr>
          <a:lstStyle/>
          <a:p>
            <a:pPr marL="228600" lvl="0" indent="-88900" algn="l" rtl="0">
              <a:lnSpc>
                <a:spcPct val="90000"/>
              </a:lnSpc>
              <a:spcBef>
                <a:spcPts val="1000"/>
              </a:spcBef>
              <a:spcAft>
                <a:spcPts val="0"/>
              </a:spcAft>
              <a:buClr>
                <a:schemeClr val="lt1"/>
              </a:buClr>
              <a:buSzPts val="2200"/>
              <a:buNone/>
            </a:pPr>
            <a:r>
              <a:rPr lang="en-US" dirty="0"/>
              <a:t>Threats are arranged in order based on their priority and likeliness.  Priority determines the level a threat should be addressed based on the risks and likely refers to the probability that specific vulnerability will occur.  </a:t>
            </a:r>
            <a:endParaRPr dirty="0"/>
          </a:p>
        </p:txBody>
      </p:sp>
      <p:graphicFrame>
        <p:nvGraphicFramePr>
          <p:cNvPr id="161" name="Google Shape;161;p4" descr="Alt text required"/>
          <p:cNvGraphicFramePr/>
          <p:nvPr>
            <p:extLst>
              <p:ext uri="{D42A27DB-BD31-4B8C-83A1-F6EECF244321}">
                <p14:modId xmlns:p14="http://schemas.microsoft.com/office/powerpoint/2010/main" val="386505681"/>
              </p:ext>
            </p:extLst>
          </p:nvPr>
        </p:nvGraphicFramePr>
        <p:xfrm>
          <a:off x="3941379" y="2011527"/>
          <a:ext cx="7564821" cy="3649686"/>
        </p:xfrm>
        <a:graphic>
          <a:graphicData uri="http://schemas.openxmlformats.org/drawingml/2006/table">
            <a:tbl>
              <a:tblPr firstRow="1" firstCol="1">
                <a:noFill/>
                <a:tableStyleId>{802198C4-3087-4945-87E3-76CBB3509B7E}</a:tableStyleId>
              </a:tblPr>
              <a:tblGrid>
                <a:gridCol w="3773214">
                  <a:extLst>
                    <a:ext uri="{9D8B030D-6E8A-4147-A177-3AD203B41FA5}">
                      <a16:colId xmlns:a16="http://schemas.microsoft.com/office/drawing/2014/main" val="20000"/>
                    </a:ext>
                  </a:extLst>
                </a:gridCol>
                <a:gridCol w="3791607">
                  <a:extLst>
                    <a:ext uri="{9D8B030D-6E8A-4147-A177-3AD203B41FA5}">
                      <a16:colId xmlns:a16="http://schemas.microsoft.com/office/drawing/2014/main" val="20001"/>
                    </a:ext>
                  </a:extLst>
                </a:gridCol>
              </a:tblGrid>
              <a:tr h="1820916">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lumMod val="75000"/>
                            </a:schemeClr>
                          </a:solidFill>
                        </a:rPr>
                        <a:t>Likely</a:t>
                      </a:r>
                      <a:endParaRPr sz="1400" u="none" strike="noStrike" cap="none" dirty="0">
                        <a:solidFill>
                          <a:schemeClr val="accent2">
                            <a:lumMod val="75000"/>
                          </a:schemeClr>
                        </a:solidFill>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accent2">
                              <a:lumMod val="75000"/>
                            </a:schemeClr>
                          </a:solidFill>
                        </a:rPr>
                        <a:t>STD-002-CPP, Data Value</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accent2">
                              <a:lumMod val="75000"/>
                            </a:schemeClr>
                          </a:solidFill>
                        </a:rPr>
                        <a:t>STD-003-CPP, String Correctness</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accent2">
                              <a:lumMod val="75000"/>
                            </a:schemeClr>
                          </a:solidFill>
                        </a:rPr>
                        <a:t>STD-007-CPP, Exceptions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lumMod val="75000"/>
                            </a:schemeClr>
                          </a:solidFill>
                        </a:rPr>
                        <a:t>Priority</a:t>
                      </a:r>
                      <a:endParaRPr sz="1400" u="none" strike="noStrike" cap="none" dirty="0">
                        <a:solidFill>
                          <a:schemeClr val="accent2">
                            <a:lumMod val="75000"/>
                          </a:schemeClr>
                        </a:solidFill>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accent2">
                              <a:lumMod val="75000"/>
                            </a:schemeClr>
                          </a:solidFill>
                        </a:rPr>
                        <a:t>STD-004-CPP, SQL Injection</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accent2">
                              <a:lumMod val="75000"/>
                            </a:schemeClr>
                          </a:solidFill>
                        </a:rPr>
                        <a:t>STD-005-CPP, Memory Protection</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accent2">
                              <a:lumMod val="75000"/>
                            </a:schemeClr>
                          </a:solidFill>
                        </a:rPr>
                        <a:t>STD-009-CPP, Containers</a:t>
                      </a:r>
                      <a:endParaRPr sz="1800" u="none" strike="noStrike" cap="none" dirty="0">
                        <a:solidFill>
                          <a:schemeClr val="accent2">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47793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lumMod val="75000"/>
                            </a:schemeClr>
                          </a:solidFill>
                        </a:rPr>
                        <a:t>Low priority</a:t>
                      </a:r>
                      <a:endParaRPr sz="1400" u="none" strike="noStrike" cap="none" dirty="0">
                        <a:solidFill>
                          <a:schemeClr val="accent2">
                            <a:lumMod val="75000"/>
                          </a:schemeClr>
                        </a:solidFill>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accent2">
                              <a:lumMod val="75000"/>
                            </a:schemeClr>
                          </a:solidFill>
                        </a:rPr>
                        <a:t>STD-006-CPP, Assertions</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accent2">
                              <a:lumMod val="75000"/>
                            </a:schemeClr>
                          </a:solidFill>
                        </a:rPr>
                        <a:t>STD-008-CPP, Expressions</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accent2">
                              <a:lumMod val="75000"/>
                            </a:schemeClr>
                          </a:solidFill>
                        </a:rPr>
                        <a:t>STD-010-CPP, Data</a:t>
                      </a:r>
                    </a:p>
                    <a:p>
                      <a:pPr marL="0" marR="0" lvl="0" indent="0" algn="ctr" rtl="0">
                        <a:lnSpc>
                          <a:spcPct val="100000"/>
                        </a:lnSpc>
                        <a:spcBef>
                          <a:spcPts val="0"/>
                        </a:spcBef>
                        <a:spcAft>
                          <a:spcPts val="0"/>
                        </a:spcAft>
                        <a:buClr>
                          <a:srgbClr val="000000"/>
                        </a:buClr>
                        <a:buSzPts val="3600"/>
                        <a:buFont typeface="Arial"/>
                        <a:buNone/>
                      </a:pPr>
                      <a:endParaRPr sz="1800" u="none" strike="noStrike" cap="none" dirty="0">
                        <a:solidFill>
                          <a:schemeClr val="accent2">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lumMod val="75000"/>
                            </a:schemeClr>
                          </a:solidFill>
                        </a:rPr>
                        <a:t>Unlikely</a:t>
                      </a:r>
                      <a:endParaRPr sz="1400" u="none" strike="noStrike" cap="none" dirty="0">
                        <a:solidFill>
                          <a:schemeClr val="accent2">
                            <a:lumMod val="75000"/>
                          </a:schemeClr>
                        </a:solidFill>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accent2">
                              <a:lumMod val="75000"/>
                            </a:schemeClr>
                          </a:solidFill>
                        </a:rPr>
                        <a:t>STD-001-CPP, Data Type</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42115"/>
    </mc:Choice>
    <mc:Fallback xmlns="">
      <p:transition spd="slow" advTm="14211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indent="-457200">
              <a:spcBef>
                <a:spcPts val="0"/>
              </a:spcBef>
              <a:buSzPts val="2200"/>
              <a:buFont typeface="+mj-lt"/>
              <a:buAutoNum type="arabicPeriod"/>
            </a:pPr>
            <a:r>
              <a:rPr lang="en-US" dirty="0"/>
              <a:t>Validate Input Data</a:t>
            </a:r>
          </a:p>
          <a:p>
            <a:pPr indent="-457200">
              <a:spcBef>
                <a:spcPts val="0"/>
              </a:spcBef>
              <a:buSzPts val="2200"/>
              <a:buFont typeface="+mj-lt"/>
              <a:buAutoNum type="arabicPeriod"/>
            </a:pPr>
            <a:r>
              <a:rPr lang="en-US" dirty="0"/>
              <a:t>Heed Compiler Warnings</a:t>
            </a:r>
          </a:p>
          <a:p>
            <a:pPr indent="-457200">
              <a:spcBef>
                <a:spcPts val="0"/>
              </a:spcBef>
              <a:buSzPts val="2200"/>
              <a:buFont typeface="+mj-lt"/>
              <a:buAutoNum type="arabicPeriod"/>
            </a:pPr>
            <a:r>
              <a:rPr lang="en-US" dirty="0"/>
              <a:t>Architect and Design Security Policies</a:t>
            </a:r>
          </a:p>
          <a:p>
            <a:pPr indent="-457200">
              <a:spcBef>
                <a:spcPts val="0"/>
              </a:spcBef>
              <a:buSzPts val="2200"/>
              <a:buFont typeface="+mj-lt"/>
              <a:buAutoNum type="arabicPeriod"/>
            </a:pPr>
            <a:r>
              <a:rPr lang="en-US" dirty="0"/>
              <a:t>Keep It Simple</a:t>
            </a:r>
          </a:p>
          <a:p>
            <a:pPr indent="-457200">
              <a:spcBef>
                <a:spcPts val="0"/>
              </a:spcBef>
              <a:buSzPts val="2200"/>
              <a:buFont typeface="+mj-lt"/>
              <a:buAutoNum type="arabicPeriod"/>
            </a:pPr>
            <a:r>
              <a:rPr lang="en-US" dirty="0"/>
              <a:t>Default Deny</a:t>
            </a:r>
          </a:p>
          <a:p>
            <a:pPr indent="-457200">
              <a:spcBef>
                <a:spcPts val="0"/>
              </a:spcBef>
              <a:buSzPts val="2200"/>
              <a:buFont typeface="+mj-lt"/>
              <a:buAutoNum type="arabicPeriod"/>
            </a:pPr>
            <a:r>
              <a:rPr lang="en-US" dirty="0"/>
              <a:t>Adhere to the Principle of Least Privilege</a:t>
            </a:r>
          </a:p>
          <a:p>
            <a:pPr indent="-457200">
              <a:spcBef>
                <a:spcPts val="0"/>
              </a:spcBef>
              <a:buSzPts val="2200"/>
              <a:buFont typeface="+mj-lt"/>
              <a:buAutoNum type="arabicPeriod"/>
            </a:pPr>
            <a:r>
              <a:rPr lang="en-US" dirty="0"/>
              <a:t>Sanitize Data Sent to Other Systems</a:t>
            </a:r>
          </a:p>
          <a:p>
            <a:pPr indent="-457200">
              <a:spcBef>
                <a:spcPts val="0"/>
              </a:spcBef>
              <a:buSzPts val="2200"/>
              <a:buFont typeface="+mj-lt"/>
              <a:buAutoNum type="arabicPeriod"/>
            </a:pPr>
            <a:r>
              <a:rPr lang="en-US" dirty="0"/>
              <a:t>Practice Defense in Depth</a:t>
            </a:r>
          </a:p>
          <a:p>
            <a:pPr indent="-457200">
              <a:spcBef>
                <a:spcPts val="0"/>
              </a:spcBef>
              <a:buSzPts val="2200"/>
              <a:buFont typeface="+mj-lt"/>
              <a:buAutoNum type="arabicPeriod"/>
            </a:pPr>
            <a:r>
              <a:rPr lang="en-US" dirty="0"/>
              <a:t>Use Effective Quality Assurance Techniques</a:t>
            </a:r>
          </a:p>
          <a:p>
            <a:pPr indent="-457200">
              <a:spcBef>
                <a:spcPts val="0"/>
              </a:spcBef>
              <a:buSzPts val="2200"/>
              <a:buFont typeface="+mj-lt"/>
              <a:buAutoNum type="arabicPeriod"/>
            </a:pPr>
            <a:r>
              <a:rPr lang="en-US" dirty="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6215"/>
    </mc:Choice>
    <mc:Fallback xmlns="">
      <p:transition spd="slow" advTm="7621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057401"/>
            <a:ext cx="10820400" cy="4532349"/>
          </a:xfrm>
          <a:prstGeom prst="rect">
            <a:avLst/>
          </a:prstGeom>
          <a:noFill/>
          <a:ln>
            <a:noFill/>
          </a:ln>
        </p:spPr>
        <p:txBody>
          <a:bodyPr spcFirstLastPara="1" wrap="square" lIns="91425" tIns="45700" rIns="91425" bIns="45700" anchor="t" anchorCtr="0">
            <a:noAutofit/>
          </a:bodyPr>
          <a:lstStyle/>
          <a:p>
            <a:pPr marL="628650" indent="-514350">
              <a:buFont typeface="+mj-lt"/>
              <a:buAutoNum type="arabicPeriod"/>
            </a:pPr>
            <a:r>
              <a:rPr lang="en-US" sz="1800" dirty="0"/>
              <a:t>STD-004-CPP, SQL Injection - Prevent SQL Injection </a:t>
            </a:r>
          </a:p>
          <a:p>
            <a:pPr marL="628650" lvl="0" indent="-514350">
              <a:buFont typeface="+mj-lt"/>
              <a:buAutoNum type="arabicPeriod"/>
            </a:pPr>
            <a:r>
              <a:rPr lang="en-US" sz="1800" dirty="0"/>
              <a:t>STD-005-CPP, Memory Protection - Do not access freed memory </a:t>
            </a:r>
          </a:p>
          <a:p>
            <a:pPr marL="628650" lvl="0" indent="-514350">
              <a:buFont typeface="+mj-lt"/>
              <a:buAutoNum type="arabicPeriod"/>
            </a:pPr>
            <a:r>
              <a:rPr lang="en-US" sz="1800" dirty="0"/>
              <a:t>STD-009-CPP, Containers - Use valid references, pointers, and iterators to reference elements of a container </a:t>
            </a:r>
          </a:p>
          <a:p>
            <a:pPr marL="628650" lvl="0" indent="-514350">
              <a:buFont typeface="+mj-lt"/>
              <a:buAutoNum type="arabicPeriod"/>
            </a:pPr>
            <a:r>
              <a:rPr lang="en-US" sz="1800" dirty="0"/>
              <a:t>STD-007-CPP, Exceptions - Handle all exceptions </a:t>
            </a:r>
          </a:p>
          <a:p>
            <a:pPr marL="628650" lvl="0" indent="-514350">
              <a:buFont typeface="+mj-lt"/>
              <a:buAutoNum type="arabicPeriod"/>
            </a:pPr>
            <a:r>
              <a:rPr lang="en-US" sz="1800" dirty="0"/>
              <a:t>STD-002-CPP, Data Value - Do not read uninitialized memory </a:t>
            </a:r>
          </a:p>
          <a:p>
            <a:pPr marL="628650" lvl="0" indent="-514350">
              <a:buFont typeface="+mj-lt"/>
              <a:buAutoNum type="arabicPeriod"/>
            </a:pPr>
            <a:r>
              <a:rPr lang="en-US" sz="1800" dirty="0"/>
              <a:t>STD-003-CPP, String Correctness - Guarantee that storage for strings has sufficient space for character data and null terminator </a:t>
            </a:r>
          </a:p>
          <a:p>
            <a:pPr marL="628650" lvl="0" indent="-514350">
              <a:buFont typeface="+mj-lt"/>
              <a:buAutoNum type="arabicPeriod"/>
            </a:pPr>
            <a:r>
              <a:rPr lang="en-US" sz="1800" dirty="0"/>
              <a:t>STD-010-CPP, Data - Obey the one-definition rule </a:t>
            </a:r>
          </a:p>
          <a:p>
            <a:pPr marL="628650" lvl="0" indent="-514350">
              <a:buFont typeface="+mj-lt"/>
              <a:buAutoNum type="arabicPeriod"/>
            </a:pPr>
            <a:r>
              <a:rPr lang="en-US" sz="1800" dirty="0"/>
              <a:t>STD-006-CPP, Assertions - Do not abruptly terminate the program </a:t>
            </a:r>
          </a:p>
          <a:p>
            <a:pPr marL="628650" lvl="0" indent="-514350">
              <a:buFont typeface="+mj-lt"/>
              <a:buAutoNum type="arabicPeriod"/>
            </a:pPr>
            <a:r>
              <a:rPr lang="en-US" sz="1800" dirty="0"/>
              <a:t>STD-008-CPP, Expressions - Do not cast or delete pointers to incomplete classes </a:t>
            </a:r>
          </a:p>
          <a:p>
            <a:pPr marL="628650" indent="-514350">
              <a:buFont typeface="+mj-lt"/>
              <a:buAutoNum type="arabicPeriod"/>
            </a:pPr>
            <a:r>
              <a:rPr lang="en-US" sz="1800" dirty="0"/>
              <a:t>STD-001-CPP, Data Type - Do Not Declare or Define a Reserved Identifier </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44784"/>
    </mc:Choice>
    <mc:Fallback xmlns="">
      <p:transition spd="slow" advTm="1447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Encryption at Rest:</a:t>
            </a:r>
          </a:p>
          <a:p>
            <a:pPr marL="685800" lvl="1" indent="-228600">
              <a:spcBef>
                <a:spcPts val="0"/>
              </a:spcBef>
              <a:buSzPts val="2000"/>
            </a:pPr>
            <a:r>
              <a:rPr lang="en-US" sz="1800" dirty="0"/>
              <a:t>All stored data, such as databases, disks, and backups, must be encrypted</a:t>
            </a:r>
          </a:p>
          <a:p>
            <a:pPr marL="685800" lvl="1" indent="-228600">
              <a:spcBef>
                <a:spcPts val="0"/>
              </a:spcBef>
              <a:buSzPts val="2000"/>
            </a:pPr>
            <a:r>
              <a:rPr lang="en-US" sz="1800" dirty="0"/>
              <a:t>Reduces the risk of data breaches</a:t>
            </a:r>
          </a:p>
          <a:p>
            <a:pPr marL="685800" lvl="1" indent="-228600">
              <a:spcBef>
                <a:spcPts val="0"/>
              </a:spcBef>
              <a:buSzPts val="2000"/>
            </a:pPr>
            <a:r>
              <a:rPr lang="en-US" sz="1800" dirty="0"/>
              <a:t>Ensures compliance with regulatory frameworks such as HIPPA, GDPR, and CCPA. </a:t>
            </a:r>
          </a:p>
          <a:p>
            <a:pPr marL="685800" lvl="1" indent="-228600">
              <a:spcBef>
                <a:spcPts val="0"/>
              </a:spcBef>
              <a:buSzPts val="2000"/>
            </a:pPr>
            <a:endParaRPr lang="en-US" sz="1400" dirty="0"/>
          </a:p>
          <a:p>
            <a:pPr marL="228600" lvl="0" indent="-228600">
              <a:spcBef>
                <a:spcPts val="0"/>
              </a:spcBef>
              <a:buSzPts val="2000"/>
            </a:pPr>
            <a:r>
              <a:rPr lang="en-US" sz="2000" dirty="0"/>
              <a:t>Encryption at Flight:</a:t>
            </a:r>
          </a:p>
          <a:p>
            <a:pPr marL="685800" lvl="1" indent="-228600">
              <a:spcBef>
                <a:spcPts val="0"/>
              </a:spcBef>
              <a:buSzPts val="2000"/>
            </a:pPr>
            <a:r>
              <a:rPr lang="en-US" sz="1800" dirty="0"/>
              <a:t>All data in transit must use TLS 1.2+ or stronger encryption protocols</a:t>
            </a:r>
          </a:p>
          <a:p>
            <a:pPr marL="685800" lvl="1" indent="-228600">
              <a:spcBef>
                <a:spcPts val="0"/>
              </a:spcBef>
              <a:buSzPts val="2000"/>
            </a:pPr>
            <a:r>
              <a:rPr lang="en-US" sz="1800" dirty="0"/>
              <a:t>Applies to internal and external networks</a:t>
            </a:r>
          </a:p>
          <a:p>
            <a:pPr marL="685800" lvl="1" indent="-228600">
              <a:spcBef>
                <a:spcPts val="0"/>
              </a:spcBef>
              <a:buSzPts val="2000"/>
            </a:pPr>
            <a:r>
              <a:rPr lang="en-US" sz="1800" dirty="0"/>
              <a:t>Ensures confidentiality and integrity over public or untrusted networks. </a:t>
            </a:r>
          </a:p>
          <a:p>
            <a:pPr marL="685800" lvl="1" indent="-228600">
              <a:spcBef>
                <a:spcPts val="0"/>
              </a:spcBef>
              <a:buSzPts val="2000"/>
            </a:pPr>
            <a:endParaRPr lang="en-US" sz="1800" dirty="0"/>
          </a:p>
          <a:p>
            <a:pPr marL="228600" lvl="0" indent="-228600">
              <a:spcBef>
                <a:spcPts val="0"/>
              </a:spcBef>
              <a:buSzPts val="2000"/>
            </a:pPr>
            <a:r>
              <a:rPr lang="en-US" sz="2000" dirty="0"/>
              <a:t>Encryption in Use:</a:t>
            </a:r>
          </a:p>
          <a:p>
            <a:pPr marL="685800" lvl="1" indent="-228600">
              <a:spcBef>
                <a:spcPts val="0"/>
              </a:spcBef>
              <a:buSzPts val="2000"/>
            </a:pPr>
            <a:r>
              <a:rPr lang="en-US" sz="1800" dirty="0"/>
              <a:t>Encrypts sensitive data while is it actively being processed in memory</a:t>
            </a:r>
          </a:p>
          <a:p>
            <a:pPr marL="685800" lvl="1" indent="-228600">
              <a:spcBef>
                <a:spcPts val="0"/>
              </a:spcBef>
              <a:buSzPts val="2000"/>
            </a:pPr>
            <a:r>
              <a:rPr lang="en-US" sz="1800" dirty="0"/>
              <a:t>Reduces emerging threats </a:t>
            </a:r>
          </a:p>
          <a:p>
            <a:pPr marL="685800" lvl="1" indent="-228600">
              <a:spcBef>
                <a:spcPts val="0"/>
              </a:spcBef>
              <a:buSzPts val="2000"/>
            </a:pPr>
            <a:r>
              <a:rPr lang="en-US" sz="1800" dirty="0"/>
              <a:t>Supports secure cloud computing and zero trust architectures </a:t>
            </a: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4980"/>
    </mc:Choice>
    <mc:Fallback xmlns="">
      <p:transition spd="slow" advTm="6498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685800" lvl="1" indent="-228600">
              <a:spcBef>
                <a:spcPts val="0"/>
              </a:spcBef>
              <a:buSzPts val="2400"/>
            </a:pPr>
            <a:r>
              <a:rPr lang="en-US" sz="1800" dirty="0"/>
              <a:t>Enforces Multi-Factor Authentication (MFA) for user logins</a:t>
            </a:r>
          </a:p>
          <a:p>
            <a:pPr marL="685800" lvl="1" indent="-228600">
              <a:spcBef>
                <a:spcPts val="0"/>
              </a:spcBef>
              <a:buSzPts val="2400"/>
            </a:pPr>
            <a:r>
              <a:rPr lang="en-US" sz="1800" dirty="0"/>
              <a:t>Requires token-based authentication for APIs and services</a:t>
            </a:r>
          </a:p>
          <a:p>
            <a:pPr marL="685800" lvl="1" indent="-228600">
              <a:spcBef>
                <a:spcPts val="0"/>
              </a:spcBef>
              <a:buSzPts val="2400"/>
            </a:pPr>
            <a:r>
              <a:rPr lang="en-US" sz="1800" dirty="0"/>
              <a:t>Integrate with centralized Identity Providers (IdPs)</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a:t>
            </a:r>
          </a:p>
          <a:p>
            <a:pPr marL="685800" lvl="1" indent="-228600">
              <a:spcBef>
                <a:spcPts val="0"/>
              </a:spcBef>
              <a:buSzPts val="2400"/>
            </a:pPr>
            <a:r>
              <a:rPr lang="en-US" sz="1800" dirty="0"/>
              <a:t>Uses Role-Based Access Control (RBAC) across all systems</a:t>
            </a:r>
          </a:p>
          <a:p>
            <a:pPr marL="685800" lvl="1" indent="-228600">
              <a:spcBef>
                <a:spcPts val="0"/>
              </a:spcBef>
              <a:buSzPts val="2400"/>
            </a:pPr>
            <a:r>
              <a:rPr lang="en-US" sz="1800" dirty="0"/>
              <a:t>Restricts administrative actions to designated admin users</a:t>
            </a:r>
          </a:p>
          <a:p>
            <a:pPr marL="685800" lvl="1" indent="-228600">
              <a:spcBef>
                <a:spcPts val="0"/>
              </a:spcBef>
              <a:buSzPts val="2400"/>
            </a:pPr>
            <a:r>
              <a:rPr lang="en-US" sz="1800" dirty="0"/>
              <a:t>Automates access policy enforcement for user and database changes</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a:t>
            </a:r>
          </a:p>
          <a:p>
            <a:pPr marL="685800" lvl="1" indent="-228600">
              <a:spcBef>
                <a:spcPts val="0"/>
              </a:spcBef>
              <a:buSzPts val="2400"/>
            </a:pPr>
            <a:r>
              <a:rPr lang="en-US" sz="1800" dirty="0"/>
              <a:t>Logs login, access, modifications, and user role changes</a:t>
            </a:r>
          </a:p>
          <a:p>
            <a:pPr marL="685800" lvl="1" indent="-228600">
              <a:spcBef>
                <a:spcPts val="0"/>
              </a:spcBef>
              <a:buSzPts val="2400"/>
            </a:pPr>
            <a:r>
              <a:rPr lang="en-US" sz="1800" dirty="0"/>
              <a:t>Enables centralized logging and regular auditing</a:t>
            </a:r>
          </a:p>
          <a:p>
            <a:pPr marL="685800" lvl="1" indent="-228600">
              <a:spcBef>
                <a:spcPts val="0"/>
              </a:spcBef>
              <a:buSzPts val="2400"/>
            </a:pPr>
            <a:r>
              <a:rPr lang="en-US" sz="1800" dirty="0"/>
              <a:t>Stores logs in a secure system</a:t>
            </a:r>
            <a:endParaRPr sz="18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8330"/>
    </mc:Choice>
    <mc:Fallback xmlns="">
      <p:transition spd="slow" advTm="983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sz="2400" dirty="0"/>
              <a:t>Verify Capacity</a:t>
            </a:r>
            <a:endParaRPr sz="2400" dirty="0"/>
          </a:p>
        </p:txBody>
      </p:sp>
      <p:sp>
        <p:nvSpPr>
          <p:cNvPr id="196" name="Google Shape;196;g9504e29505_0_0"/>
          <p:cNvSpPr txBox="1">
            <a:spLocks noGrp="1"/>
          </p:cNvSpPr>
          <p:nvPr>
            <p:ph type="body" idx="1"/>
          </p:nvPr>
        </p:nvSpPr>
        <p:spPr>
          <a:xfrm>
            <a:off x="574126" y="4823306"/>
            <a:ext cx="11043745" cy="1630046"/>
          </a:xfrm>
          <a:prstGeom prst="rect">
            <a:avLst/>
          </a:prstGeom>
          <a:noFill/>
          <a:ln>
            <a:noFill/>
          </a:ln>
        </p:spPr>
        <p:txBody>
          <a:bodyPr spcFirstLastPara="1" wrap="square" lIns="91425" tIns="45700" rIns="91425" bIns="45700" anchor="t" anchorCtr="0">
            <a:noAutofit/>
          </a:bodyPr>
          <a:lstStyle/>
          <a:p>
            <a:pPr marL="342900"/>
            <a:r>
              <a:rPr lang="en-US" dirty="0"/>
              <a:t>Validates that vector capacity is always ≥ size</a:t>
            </a:r>
          </a:p>
          <a:p>
            <a:pPr marL="342900"/>
            <a:r>
              <a:rPr lang="en-US" dirty="0"/>
              <a:t>Uses multiple size values (0,1,5,10) for testing</a:t>
            </a:r>
          </a:p>
          <a:p>
            <a:pPr marL="342900"/>
            <a:r>
              <a:rPr lang="en-US" dirty="0"/>
              <a:t>Positive Test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0A887936-1876-D189-CF09-DE66A2CE7568}"/>
              </a:ext>
            </a:extLst>
          </p:cNvPr>
          <p:cNvPicPr>
            <a:picLocks noChangeAspect="1"/>
          </p:cNvPicPr>
          <p:nvPr/>
        </p:nvPicPr>
        <p:blipFill>
          <a:blip r:embed="rId5"/>
          <a:stretch>
            <a:fillRect/>
          </a:stretch>
        </p:blipFill>
        <p:spPr>
          <a:xfrm>
            <a:off x="574127" y="2233397"/>
            <a:ext cx="11043745" cy="2449766"/>
          </a:xfrm>
          <a:prstGeom prst="rect">
            <a:avLst/>
          </a:prstGeom>
        </p:spPr>
      </p:pic>
      <p:pic>
        <p:nvPicPr>
          <p:cNvPr id="5" name="Picture 4">
            <a:extLst>
              <a:ext uri="{FF2B5EF4-FFF2-40B4-BE49-F238E27FC236}">
                <a16:creationId xmlns:a16="http://schemas.microsoft.com/office/drawing/2014/main" id="{2AA44A41-39F2-1ED2-89C7-6B99510BEEF1}"/>
              </a:ext>
            </a:extLst>
          </p:cNvPr>
          <p:cNvPicPr>
            <a:picLocks noChangeAspect="1"/>
          </p:cNvPicPr>
          <p:nvPr/>
        </p:nvPicPr>
        <p:blipFill>
          <a:blip r:embed="rId6"/>
          <a:stretch>
            <a:fillRect/>
          </a:stretch>
        </p:blipFill>
        <p:spPr>
          <a:xfrm>
            <a:off x="574127" y="1566371"/>
            <a:ext cx="7611537" cy="485843"/>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1085"/>
    </mc:Choice>
    <mc:Fallback xmlns="">
      <p:transition spd="slow" advTm="5108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27A5425A-33B3-1330-ACA6-B3A5F5805060}"/>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E42B8B15-62F9-B6BD-AB28-F45B02910DEF}"/>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sz="2400" dirty="0"/>
              <a:t>Clear Erase</a:t>
            </a:r>
            <a:endParaRPr sz="2400" dirty="0"/>
          </a:p>
        </p:txBody>
      </p:sp>
      <p:sp>
        <p:nvSpPr>
          <p:cNvPr id="196" name="Google Shape;196;g9504e29505_0_0">
            <a:extLst>
              <a:ext uri="{FF2B5EF4-FFF2-40B4-BE49-F238E27FC236}">
                <a16:creationId xmlns:a16="http://schemas.microsoft.com/office/drawing/2014/main" id="{D96D4BFB-7311-8F20-CCEB-FD623B7DCADC}"/>
              </a:ext>
            </a:extLst>
          </p:cNvPr>
          <p:cNvSpPr txBox="1">
            <a:spLocks noGrp="1"/>
          </p:cNvSpPr>
          <p:nvPr>
            <p:ph type="body" idx="1"/>
          </p:nvPr>
        </p:nvSpPr>
        <p:spPr>
          <a:xfrm>
            <a:off x="574126" y="4542617"/>
            <a:ext cx="10991193" cy="1551010"/>
          </a:xfrm>
          <a:prstGeom prst="rect">
            <a:avLst/>
          </a:prstGeom>
          <a:noFill/>
          <a:ln>
            <a:noFill/>
          </a:ln>
        </p:spPr>
        <p:txBody>
          <a:bodyPr spcFirstLastPara="1" wrap="square" lIns="91425" tIns="45700" rIns="91425" bIns="45700" anchor="t" anchorCtr="0">
            <a:noAutofit/>
          </a:bodyPr>
          <a:lstStyle/>
          <a:p>
            <a:pPr marL="342900"/>
            <a:r>
              <a:rPr lang="en-US" dirty="0"/>
              <a:t>Confirms that clear() properly rests the collection</a:t>
            </a:r>
          </a:p>
          <a:p>
            <a:pPr marL="342900"/>
            <a:r>
              <a:rPr lang="en-US" dirty="0"/>
              <a:t>Verifies size and emptiness after erased </a:t>
            </a:r>
          </a:p>
          <a:p>
            <a:pPr marL="342900"/>
            <a:r>
              <a:rPr lang="en-US" dirty="0"/>
              <a:t>Positive Test</a:t>
            </a:r>
            <a:endParaRPr dirty="0"/>
          </a:p>
        </p:txBody>
      </p:sp>
      <p:pic>
        <p:nvPicPr>
          <p:cNvPr id="197" name="Google Shape;197;g9504e29505_0_0" descr="Green Pace logo">
            <a:extLst>
              <a:ext uri="{FF2B5EF4-FFF2-40B4-BE49-F238E27FC236}">
                <a16:creationId xmlns:a16="http://schemas.microsoft.com/office/drawing/2014/main" id="{D40A28C9-04F9-DCB0-934D-0355DECE0EA9}"/>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B582E535-0494-BCED-AB73-2712430A8C6B}"/>
              </a:ext>
            </a:extLst>
          </p:cNvPr>
          <p:cNvPicPr>
            <a:picLocks noChangeAspect="1"/>
          </p:cNvPicPr>
          <p:nvPr/>
        </p:nvPicPr>
        <p:blipFill>
          <a:blip r:embed="rId5"/>
          <a:stretch>
            <a:fillRect/>
          </a:stretch>
        </p:blipFill>
        <p:spPr>
          <a:xfrm>
            <a:off x="574127" y="2428713"/>
            <a:ext cx="10991193" cy="1795095"/>
          </a:xfrm>
          <a:prstGeom prst="rect">
            <a:avLst/>
          </a:prstGeom>
        </p:spPr>
      </p:pic>
      <p:pic>
        <p:nvPicPr>
          <p:cNvPr id="7" name="Picture 6">
            <a:extLst>
              <a:ext uri="{FF2B5EF4-FFF2-40B4-BE49-F238E27FC236}">
                <a16:creationId xmlns:a16="http://schemas.microsoft.com/office/drawing/2014/main" id="{A5F4D95E-4408-863C-84E4-CCBA26BB5893}"/>
              </a:ext>
            </a:extLst>
          </p:cNvPr>
          <p:cNvPicPr>
            <a:picLocks noChangeAspect="1"/>
          </p:cNvPicPr>
          <p:nvPr/>
        </p:nvPicPr>
        <p:blipFill>
          <a:blip r:embed="rId6"/>
          <a:srcRect b="6255"/>
          <a:stretch>
            <a:fillRect/>
          </a:stretch>
        </p:blipFill>
        <p:spPr>
          <a:xfrm>
            <a:off x="574127" y="1636590"/>
            <a:ext cx="6649378" cy="473314"/>
          </a:xfrm>
          <a:prstGeom prst="rect">
            <a:avLst/>
          </a:prstGeom>
        </p:spPr>
      </p:pic>
    </p:spTree>
    <p:custDataLst>
      <p:tags r:id="rId1"/>
    </p:custDataLst>
    <p:extLst>
      <p:ext uri="{BB962C8B-B14F-4D97-AF65-F5344CB8AC3E}">
        <p14:creationId xmlns:p14="http://schemas.microsoft.com/office/powerpoint/2010/main" val="1050762752"/>
      </p:ext>
    </p:extLst>
  </p:cSld>
  <p:clrMapOvr>
    <a:masterClrMapping/>
  </p:clrMapOvr>
  <mc:AlternateContent xmlns:mc="http://schemas.openxmlformats.org/markup-compatibility/2006" xmlns:p14="http://schemas.microsoft.com/office/powerpoint/2010/main">
    <mc:Choice Requires="p14">
      <p:transition spd="slow" p14:dur="2000" advTm="26827"/>
    </mc:Choice>
    <mc:Fallback xmlns="">
      <p:transition spd="slow" advTm="2682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3353</TotalTime>
  <Words>932</Words>
  <Application>Microsoft Office PowerPoint</Application>
  <PresentationFormat>Widescreen</PresentationFormat>
  <Paragraphs>143</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Verify Capacity</vt:lpstr>
      <vt:lpstr>Unit Testing Clear Erase</vt:lpstr>
      <vt:lpstr>Unit Testing Access Invalid Index</vt:lpstr>
      <vt:lpstr>Unit Testing Insert Value and Maintain Order</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McCoin, Jessica</cp:lastModifiedBy>
  <cp:revision>49</cp:revision>
  <dcterms:created xsi:type="dcterms:W3CDTF">2020-08-19T17:59:24Z</dcterms:created>
  <dcterms:modified xsi:type="dcterms:W3CDTF">2025-08-19T18:17:13Z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