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2561" r:id="rId2"/>
    <p:sldId id="2562" r:id="rId3"/>
    <p:sldId id="2563" r:id="rId4"/>
    <p:sldId id="2564" r:id="rId5"/>
    <p:sldId id="2565" r:id="rId6"/>
    <p:sldId id="2566" r:id="rId7"/>
    <p:sldId id="2567" r:id="rId8"/>
    <p:sldId id="2571" r:id="rId9"/>
    <p:sldId id="2570" r:id="rId10"/>
    <p:sldId id="2572" r:id="rId11"/>
    <p:sldId id="2568" r:id="rId12"/>
    <p:sldId id="25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1"/>
  </p:normalViewPr>
  <p:slideViewPr>
    <p:cSldViewPr snapToGrid="0">
      <p:cViewPr varScale="1">
        <p:scale>
          <a:sx n="85" d="100"/>
          <a:sy n="85" d="100"/>
        </p:scale>
        <p:origin x="192" y="8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F62984-710B-904E-B3CD-B80A590FA5D1}" type="datetimeFigureOut">
              <a:rPr lang="en-US" smtClean="0"/>
              <a:t>12/7/24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D2D400-76AE-0145-AE3D-982F7C73C4EB}" type="slidenum">
              <a:rPr lang="en-US" smtClean="0"/>
              <a:t>‹#›</a:t>
            </a:fld>
            <a:endParaRPr lang="en-US"/>
          </a:p>
        </p:txBody>
      </p:sp>
    </p:spTree>
    <p:extLst>
      <p:ext uri="{BB962C8B-B14F-4D97-AF65-F5344CB8AC3E}">
        <p14:creationId xmlns:p14="http://schemas.microsoft.com/office/powerpoint/2010/main" val="2065349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In this presentation, we will explore the key concepts and terms of DynamoDB. DynamoDB is a fully managed NoSQL database service by AWS that is scalable, low-latency, and easy to use. We will cover the basics of how data is stored in tables, consisting of items (rows) and attributes (columns).
</a:t>
            </a:r>
          </a:p>
        </p:txBody>
      </p:sp>
      <p:sp>
        <p:nvSpPr>
          <p:cNvPr id="4" name="Slide Number Placeholder 3"/>
          <p:cNvSpPr>
            <a:spLocks noGrp="1"/>
          </p:cNvSpPr>
          <p:nvPr>
            <p:ph type="sldNum" sz="quarter" idx="5"/>
          </p:nvPr>
        </p:nvSpPr>
        <p:spPr/>
        <p:txBody>
          <a:bodyPr/>
          <a:lstStyle/>
          <a:p>
            <a:fld id="{2024A5D2-B5F4-1441-9B50-B45E0C069365}" type="slidenum">
              <a:rPr lang="en-US" smtClean="0"/>
              <a:t>1</a:t>
            </a:fld>
            <a:endParaRPr lang="en-US"/>
          </a:p>
        </p:txBody>
      </p:sp>
    </p:spTree>
    <p:extLst>
      <p:ext uri="{BB962C8B-B14F-4D97-AF65-F5344CB8AC3E}">
        <p14:creationId xmlns:p14="http://schemas.microsoft.com/office/powerpoint/2010/main" val="861927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DynamoDB is a fully managed NoSQL database service by AWS that is scalable, low-latency, and easy to use. Data is stored in tables, consisting of items (rows) and attributes (columns).</a:t>
            </a:r>
          </a:p>
        </p:txBody>
      </p:sp>
      <p:sp>
        <p:nvSpPr>
          <p:cNvPr id="4" name="Slide Number Placeholder 3"/>
          <p:cNvSpPr>
            <a:spLocks noGrp="1"/>
          </p:cNvSpPr>
          <p:nvPr>
            <p:ph type="sldNum" sz="quarter" idx="5"/>
          </p:nvPr>
        </p:nvSpPr>
        <p:spPr/>
        <p:txBody>
          <a:bodyPr/>
          <a:lstStyle/>
          <a:p>
            <a:fld id="{2024A5D2-B5F4-1441-9B50-B45E0C069365}" type="slidenum">
              <a:rPr lang="en-US" smtClean="0"/>
              <a:t>2</a:t>
            </a:fld>
            <a:endParaRPr lang="en-US"/>
          </a:p>
        </p:txBody>
      </p:sp>
    </p:spTree>
    <p:extLst>
      <p:ext uri="{BB962C8B-B14F-4D97-AF65-F5344CB8AC3E}">
        <p14:creationId xmlns:p14="http://schemas.microsoft.com/office/powerpoint/2010/main" val="785709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are three key concepts in DynamoDB: tables, items, and attributes. Tables are a collection of data items in DynamoDB and are analogous to a table in a relational database. Items are single records in a table, similar to a row, and contain multiple attributes, which are data fields in an item (e.g., `ProductID`, `Name`, `Price`).</a:t>
            </a:r>
          </a:p>
        </p:txBody>
      </p:sp>
      <p:sp>
        <p:nvSpPr>
          <p:cNvPr id="4" name="Slide Number Placeholder 3"/>
          <p:cNvSpPr>
            <a:spLocks noGrp="1"/>
          </p:cNvSpPr>
          <p:nvPr>
            <p:ph type="sldNum" sz="quarter" idx="5"/>
          </p:nvPr>
        </p:nvSpPr>
        <p:spPr/>
        <p:txBody>
          <a:bodyPr/>
          <a:lstStyle/>
          <a:p>
            <a:fld id="{2024A5D2-B5F4-1441-9B50-B45E0C069365}" type="slidenum">
              <a:rPr lang="en-US" smtClean="0"/>
              <a:t>3</a:t>
            </a:fld>
            <a:endParaRPr lang="en-US"/>
          </a:p>
        </p:txBody>
      </p:sp>
    </p:spTree>
    <p:extLst>
      <p:ext uri="{BB962C8B-B14F-4D97-AF65-F5344CB8AC3E}">
        <p14:creationId xmlns:p14="http://schemas.microsoft.com/office/powerpoint/2010/main" val="173702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primary key is used to uniquely identify each item in a table and consists of a partition key and an optional sort key. There are two types of primary key: partition key and composite key. The partition key is a single attribute used to determine data placement in storage partitions and ensures scalability by distributing data efficiently.</a:t>
            </a:r>
          </a:p>
        </p:txBody>
      </p:sp>
      <p:sp>
        <p:nvSpPr>
          <p:cNvPr id="4" name="Slide Number Placeholder 3"/>
          <p:cNvSpPr>
            <a:spLocks noGrp="1"/>
          </p:cNvSpPr>
          <p:nvPr>
            <p:ph type="sldNum" sz="quarter" idx="5"/>
          </p:nvPr>
        </p:nvSpPr>
        <p:spPr/>
        <p:txBody>
          <a:bodyPr/>
          <a:lstStyle/>
          <a:p>
            <a:fld id="{2024A5D2-B5F4-1441-9B50-B45E0C069365}" type="slidenum">
              <a:rPr lang="en-US" smtClean="0"/>
              <a:t>4</a:t>
            </a:fld>
            <a:endParaRPr lang="en-US"/>
          </a:p>
        </p:txBody>
      </p:sp>
    </p:spTree>
    <p:extLst>
      <p:ext uri="{BB962C8B-B14F-4D97-AF65-F5344CB8AC3E}">
        <p14:creationId xmlns:p14="http://schemas.microsoft.com/office/powerpoint/2010/main" val="3790333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partition key is used to ensure scalability by distributing data efficiently. DynamoDB hashes the partition key to assign data to partitions, which allows for fast and efficient queries. An example of a partition key is `ProductID`, which can be used to retrieve data based on the hashed `ProductID` value.</a:t>
            </a:r>
          </a:p>
        </p:txBody>
      </p:sp>
      <p:sp>
        <p:nvSpPr>
          <p:cNvPr id="4" name="Slide Number Placeholder 3"/>
          <p:cNvSpPr>
            <a:spLocks noGrp="1"/>
          </p:cNvSpPr>
          <p:nvPr>
            <p:ph type="sldNum" sz="quarter" idx="5"/>
          </p:nvPr>
        </p:nvSpPr>
        <p:spPr/>
        <p:txBody>
          <a:bodyPr/>
          <a:lstStyle/>
          <a:p>
            <a:fld id="{2024A5D2-B5F4-1441-9B50-B45E0C069365}" type="slidenum">
              <a:rPr lang="en-US" smtClean="0"/>
              <a:t>5</a:t>
            </a:fld>
            <a:endParaRPr lang="en-US"/>
          </a:p>
        </p:txBody>
      </p:sp>
    </p:spTree>
    <p:extLst>
      <p:ext uri="{BB962C8B-B14F-4D97-AF65-F5344CB8AC3E}">
        <p14:creationId xmlns:p14="http://schemas.microsoft.com/office/powerpoint/2010/main" val="4267083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Capacity Modes for DynamoDB allow for flexibility in accommodating different workloads. Provisioned Capacity Mode is useful for predictable workloads, while On-Demand Capacity Mode is ideal for workloads that experience fluctuations in traffic. Capacity Modes can be adjusted on a table-by-table basis, making it easy to optimize performance.</a:t>
            </a:r>
          </a:p>
        </p:txBody>
      </p:sp>
      <p:sp>
        <p:nvSpPr>
          <p:cNvPr id="4" name="Slide Number Placeholder 3"/>
          <p:cNvSpPr>
            <a:spLocks noGrp="1"/>
          </p:cNvSpPr>
          <p:nvPr>
            <p:ph type="sldNum" sz="quarter" idx="5"/>
          </p:nvPr>
        </p:nvSpPr>
        <p:spPr/>
        <p:txBody>
          <a:bodyPr/>
          <a:lstStyle/>
          <a:p>
            <a:fld id="{5CD2D400-76AE-0145-AE3D-982F7C73C4EB}" type="slidenum">
              <a:rPr lang="en-US" smtClean="0"/>
              <a:t>6</a:t>
            </a:fld>
            <a:endParaRPr lang="en-US"/>
          </a:p>
        </p:txBody>
      </p:sp>
    </p:spTree>
    <p:extLst>
      <p:ext uri="{BB962C8B-B14F-4D97-AF65-F5344CB8AC3E}">
        <p14:creationId xmlns:p14="http://schemas.microsoft.com/office/powerpoint/2010/main" val="533973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Global Secondary Index (GSI) in DynamoDB can be used to query data using non-primary key attributes. This is useful for queries that do not make use of the primary key. For example, you could use a GSI to index items based on their price. This would allow you to query items based on cost, rather than based on the primary key. By creating a GSI, you can enhance the flexibility of your queries and improve your application's performance.</a:t>
            </a:r>
          </a:p>
        </p:txBody>
      </p:sp>
      <p:sp>
        <p:nvSpPr>
          <p:cNvPr id="4" name="Slide Number Placeholder 3"/>
          <p:cNvSpPr>
            <a:spLocks noGrp="1"/>
          </p:cNvSpPr>
          <p:nvPr>
            <p:ph type="sldNum" sz="quarter" idx="5"/>
          </p:nvPr>
        </p:nvSpPr>
        <p:spPr/>
        <p:txBody>
          <a:bodyPr/>
          <a:lstStyle/>
          <a:p>
            <a:fld id="{5CD2D400-76AE-0145-AE3D-982F7C73C4EB}" type="slidenum">
              <a:rPr lang="en-US" smtClean="0"/>
              <a:t>7</a:t>
            </a:fld>
            <a:endParaRPr lang="en-US"/>
          </a:p>
        </p:txBody>
      </p:sp>
    </p:spTree>
    <p:extLst>
      <p:ext uri="{BB962C8B-B14F-4D97-AF65-F5344CB8AC3E}">
        <p14:creationId xmlns:p14="http://schemas.microsoft.com/office/powerpoint/2010/main" val="4106135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primary key is used to uniquely identify an item in a table and is required for each item. A secondary key is an index created to allow for faster querying of non-primary key attributes. While primary keys must be unique and the same for an item, secondary keys can be duplicated in multiple items. It is critical that the primary key be chosen carefully to ensure efficient data distribution and performance of data queries. Secondary keys can be used to enhance querying flexibility and should be used when appropriate.</a:t>
            </a:r>
          </a:p>
        </p:txBody>
      </p:sp>
      <p:sp>
        <p:nvSpPr>
          <p:cNvPr id="4" name="Slide Number Placeholder 3"/>
          <p:cNvSpPr>
            <a:spLocks noGrp="1"/>
          </p:cNvSpPr>
          <p:nvPr>
            <p:ph type="sldNum" sz="quarter" idx="5"/>
          </p:nvPr>
        </p:nvSpPr>
        <p:spPr/>
        <p:txBody>
          <a:bodyPr/>
          <a:lstStyle/>
          <a:p>
            <a:fld id="{5CD2D400-76AE-0145-AE3D-982F7C73C4EB}" type="slidenum">
              <a:rPr lang="en-US" smtClean="0"/>
              <a:t>10</a:t>
            </a:fld>
            <a:endParaRPr lang="en-US"/>
          </a:p>
        </p:txBody>
      </p:sp>
    </p:spTree>
    <p:extLst>
      <p:ext uri="{BB962C8B-B14F-4D97-AF65-F5344CB8AC3E}">
        <p14:creationId xmlns:p14="http://schemas.microsoft.com/office/powerpoint/2010/main" val="2837921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summary, DynamoDB is a fully managed NoSQL database that can efficiently store and manage large amounts of data. Partition keys are critical for distributing data and maintaining performance, while Global Secondary Indexes offer more querying flexibility. Capacity modes allow customization for different workloads, and proper key and index configurations are essential for effective database design.</a:t>
            </a:r>
          </a:p>
        </p:txBody>
      </p:sp>
      <p:sp>
        <p:nvSpPr>
          <p:cNvPr id="4" name="Slide Number Placeholder 3"/>
          <p:cNvSpPr>
            <a:spLocks noGrp="1"/>
          </p:cNvSpPr>
          <p:nvPr>
            <p:ph type="sldNum" sz="quarter" idx="5"/>
          </p:nvPr>
        </p:nvSpPr>
        <p:spPr/>
        <p:txBody>
          <a:bodyPr/>
          <a:lstStyle/>
          <a:p>
            <a:fld id="{5CD2D400-76AE-0145-AE3D-982F7C73C4EB}" type="slidenum">
              <a:rPr lang="en-US" smtClean="0"/>
              <a:t>12</a:t>
            </a:fld>
            <a:endParaRPr lang="en-US"/>
          </a:p>
        </p:txBody>
      </p:sp>
    </p:spTree>
    <p:extLst>
      <p:ext uri="{BB962C8B-B14F-4D97-AF65-F5344CB8AC3E}">
        <p14:creationId xmlns:p14="http://schemas.microsoft.com/office/powerpoint/2010/main" val="1757678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12/7/24</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793279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12/7/24</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593157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12/7/24</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8543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12/7/24</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012505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12/7/24</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9747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12/7/24</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456214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12/7/24</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61941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12/7/24</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851118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12/7/24</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938223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12/7/24</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350219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12/7/24</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703529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12/7/24</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64400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580854E-9C24-4A86-B95C-FAD1F96F1419}"/>
              </a:ext>
            </a:extLst>
          </p:cNvPr>
          <p:cNvPicPr>
            <a:picLocks noChangeAspect="1"/>
          </p:cNvPicPr>
          <p:nvPr/>
        </p:nvPicPr>
        <p:blipFill>
          <a:blip r:embed="rId3"/>
          <a:srcRect l="22157" r="20993"/>
          <a:stretch/>
        </p:blipFill>
        <p:spPr>
          <a:xfrm>
            <a:off x="20" y="10"/>
            <a:ext cx="6931132" cy="6857990"/>
          </a:xfrm>
          <a:prstGeom prst="rect">
            <a:avLst/>
          </a:prstGeom>
        </p:spPr>
      </p:pic>
      <p:sp>
        <p:nvSpPr>
          <p:cNvPr id="2" name="Title 1">
            <a:extLst>
              <a:ext uri="{FF2B5EF4-FFF2-40B4-BE49-F238E27FC236}">
                <a16:creationId xmlns:a16="http://schemas.microsoft.com/office/drawing/2014/main" id="{DF2A7E55-E043-C92F-8496-A3C8D2420DBA}"/>
              </a:ext>
            </a:extLst>
          </p:cNvPr>
          <p:cNvSpPr>
            <a:spLocks noGrp="1"/>
          </p:cNvSpPr>
          <p:nvPr>
            <p:ph type="ctrTitle"/>
          </p:nvPr>
        </p:nvSpPr>
        <p:spPr>
          <a:xfrm>
            <a:off x="7537528" y="1032764"/>
            <a:ext cx="4308672" cy="3224045"/>
          </a:xfrm>
        </p:spPr>
        <p:txBody>
          <a:bodyPr anchor="b">
            <a:normAutofit fontScale="90000"/>
          </a:bodyPr>
          <a:lstStyle/>
          <a:p>
            <a:r>
              <a:rPr lang="en-US"/>
              <a:t>Key Concepts and Terms of DynamoDB</a:t>
            </a:r>
          </a:p>
        </p:txBody>
      </p:sp>
      <p:sp>
        <p:nvSpPr>
          <p:cNvPr id="3" name="Subtitle 2">
            <a:extLst>
              <a:ext uri="{FF2B5EF4-FFF2-40B4-BE49-F238E27FC236}">
                <a16:creationId xmlns:a16="http://schemas.microsoft.com/office/drawing/2014/main" id="{F3B9371C-DB3F-34B1-57E8-A2843D719223}"/>
              </a:ext>
            </a:extLst>
          </p:cNvPr>
          <p:cNvSpPr>
            <a:spLocks noGrp="1"/>
          </p:cNvSpPr>
          <p:nvPr>
            <p:ph type="subTitle" idx="1"/>
          </p:nvPr>
        </p:nvSpPr>
        <p:spPr>
          <a:xfrm>
            <a:off x="7535756" y="5046281"/>
            <a:ext cx="4308672" cy="1172408"/>
          </a:xfrm>
        </p:spPr>
        <p:txBody>
          <a:bodyPr anchor="t">
            <a:normAutofit/>
          </a:bodyPr>
          <a:lstStyle/>
          <a:p>
            <a:r>
              <a:rPr lang="en-US"/>
              <a:t>Fully managed NoSQL database service by AWS</a:t>
            </a:r>
          </a:p>
        </p:txBody>
      </p:sp>
      <p:cxnSp>
        <p:nvCxnSpPr>
          <p:cNvPr id="11" name="Straight Connector 10">
            <a:extLst>
              <a:ext uri="{FF2B5EF4-FFF2-40B4-BE49-F238E27FC236}">
                <a16:creationId xmlns:a16="http://schemas.microsoft.com/office/drawing/2014/main" id="{6CA391F1-4B2C-521B-F6A5-52C74B3034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75848" y="47115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1724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42" presetClass="entr" presetSubtype="0" fill="hold" grpId="1" nodeType="withEffect">
                                  <p:stCondLst>
                                    <p:cond delay="250"/>
                                  </p:stCondLst>
                                  <p:iterate>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628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5" name="Content Placeholder 4" descr="Assortment of keys on ring">
            <a:extLst>
              <a:ext uri="{FF2B5EF4-FFF2-40B4-BE49-F238E27FC236}">
                <a16:creationId xmlns:a16="http://schemas.microsoft.com/office/drawing/2014/main" id="{021DD4E5-A2B7-4C81-9970-B13E2CE38125}"/>
              </a:ext>
            </a:extLst>
          </p:cNvPr>
          <p:cNvPicPr>
            <a:picLocks noGrp="1" noChangeAspect="1"/>
          </p:cNvPicPr>
          <p:nvPr>
            <p:ph sz="half" idx="1"/>
          </p:nvPr>
        </p:nvPicPr>
        <p:blipFill>
          <a:blip r:embed="rId3"/>
          <a:srcRect t="1156" b="4386"/>
          <a:stretch/>
        </p:blipFill>
        <p:spPr>
          <a:xfrm>
            <a:off x="7345680" y="10"/>
            <a:ext cx="4846320" cy="6857990"/>
          </a:xfrm>
          <a:prstGeom prst="rect">
            <a:avLst/>
          </a:prstGeom>
        </p:spPr>
      </p:pic>
      <p:sp>
        <p:nvSpPr>
          <p:cNvPr id="2" name="Title 1">
            <a:extLst>
              <a:ext uri="{FF2B5EF4-FFF2-40B4-BE49-F238E27FC236}">
                <a16:creationId xmlns:a16="http://schemas.microsoft.com/office/drawing/2014/main" id="{8774B8F0-58EA-442B-D555-59E2E69B57BD}"/>
              </a:ext>
            </a:extLst>
          </p:cNvPr>
          <p:cNvSpPr>
            <a:spLocks noGrp="1"/>
          </p:cNvSpPr>
          <p:nvPr>
            <p:ph type="title"/>
          </p:nvPr>
        </p:nvSpPr>
        <p:spPr>
          <a:xfrm>
            <a:off x="640080" y="1371600"/>
            <a:ext cx="5852160" cy="1097280"/>
          </a:xfrm>
        </p:spPr>
        <p:txBody>
          <a:bodyPr vert="horz" lIns="91440" tIns="45720" rIns="91440" bIns="45720" rtlCol="0" anchor="t">
            <a:normAutofit/>
          </a:bodyPr>
          <a:lstStyle/>
          <a:p>
            <a:pPr>
              <a:lnSpc>
                <a:spcPct val="90000"/>
              </a:lnSpc>
            </a:pPr>
            <a:r>
              <a:rPr lang="en-US" sz="3400"/>
              <a:t>Comparison of Primary Key and Secondary Key</a:t>
            </a:r>
          </a:p>
        </p:txBody>
      </p:sp>
      <p:sp>
        <p:nvSpPr>
          <p:cNvPr id="4" name="Content Placeholder 3">
            <a:extLst>
              <a:ext uri="{FF2B5EF4-FFF2-40B4-BE49-F238E27FC236}">
                <a16:creationId xmlns:a16="http://schemas.microsoft.com/office/drawing/2014/main" id="{D4B9DA93-D229-FF53-0EBC-7202D0B57BF5}"/>
              </a:ext>
            </a:extLst>
          </p:cNvPr>
          <p:cNvSpPr>
            <a:spLocks noGrp="1"/>
          </p:cNvSpPr>
          <p:nvPr>
            <p:ph sz="half" idx="2"/>
          </p:nvPr>
        </p:nvSpPr>
        <p:spPr>
          <a:xfrm>
            <a:off x="640080" y="2633236"/>
            <a:ext cx="5852160" cy="3664685"/>
          </a:xfrm>
        </p:spPr>
        <p:txBody>
          <a:bodyPr vert="horz" lIns="91440" tIns="45720" rIns="91440" bIns="45720" rtlCol="0">
            <a:normAutofit/>
          </a:bodyPr>
          <a:lstStyle/>
          <a:p>
            <a:r>
              <a:rPr lang="en-US"/>
              <a:t>A primary key uniquely identifies an item in a table, while a secondary key is an index created to allow for faster querying of non-primary key attributes.</a:t>
            </a:r>
          </a:p>
          <a:p>
            <a:r>
              <a:rPr lang="en-US"/>
              <a:t>A primary key is required for every item in a table, while secondary keys are optional.</a:t>
            </a:r>
          </a:p>
          <a:p>
            <a:r>
              <a:rPr lang="en-US"/>
              <a:t>Primary keys must be unique and the same for an item, while secondary keys can be duplicated in multiple items.</a:t>
            </a:r>
          </a:p>
        </p:txBody>
      </p:sp>
    </p:spTree>
    <p:extLst>
      <p:ext uri="{BB962C8B-B14F-4D97-AF65-F5344CB8AC3E}">
        <p14:creationId xmlns:p14="http://schemas.microsoft.com/office/powerpoint/2010/main" val="3990883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243F84-F0D6-622C-EACF-89DF5400F29F}"/>
              </a:ext>
            </a:extLst>
          </p:cNvPr>
          <p:cNvSpPr>
            <a:spLocks noGrp="1"/>
          </p:cNvSpPr>
          <p:nvPr>
            <p:ph type="title"/>
          </p:nvPr>
        </p:nvSpPr>
        <p:spPr>
          <a:xfrm>
            <a:off x="640080" y="914401"/>
            <a:ext cx="4876801" cy="1569516"/>
          </a:xfrm>
        </p:spPr>
        <p:txBody>
          <a:bodyPr anchor="t">
            <a:normAutofit/>
          </a:bodyPr>
          <a:lstStyle/>
          <a:p>
            <a:r>
              <a:rPr lang="en-US"/>
              <a:t>Summary of Key Terms</a:t>
            </a:r>
          </a:p>
        </p:txBody>
      </p:sp>
      <p:sp>
        <p:nvSpPr>
          <p:cNvPr id="3" name="Content Placeholder 2">
            <a:extLst>
              <a:ext uri="{FF2B5EF4-FFF2-40B4-BE49-F238E27FC236}">
                <a16:creationId xmlns:a16="http://schemas.microsoft.com/office/drawing/2014/main" id="{F1EFDC57-0D19-5803-99D6-BB453F85BD91}"/>
              </a:ext>
            </a:extLst>
          </p:cNvPr>
          <p:cNvSpPr>
            <a:spLocks noGrp="1"/>
          </p:cNvSpPr>
          <p:nvPr>
            <p:ph idx="1"/>
          </p:nvPr>
        </p:nvSpPr>
        <p:spPr>
          <a:xfrm>
            <a:off x="6400799" y="960119"/>
            <a:ext cx="5130210" cy="5022661"/>
          </a:xfrm>
        </p:spPr>
        <p:txBody>
          <a:bodyPr>
            <a:normAutofit/>
          </a:bodyPr>
          <a:lstStyle/>
          <a:p>
            <a:r>
              <a:rPr lang="en-US" dirty="0"/>
              <a:t>Table: Collection of items.</a:t>
            </a:r>
          </a:p>
          <a:p>
            <a:r>
              <a:rPr lang="en-US" dirty="0"/>
              <a:t>Item: Record in a table.</a:t>
            </a:r>
          </a:p>
          <a:p>
            <a:r>
              <a:rPr lang="en-US" dirty="0"/>
              <a:t>Attribute: Data field in an item.</a:t>
            </a:r>
          </a:p>
          <a:p>
            <a:r>
              <a:rPr lang="en-US" dirty="0"/>
              <a:t>Partition Key: Primary identifier for scalability.</a:t>
            </a:r>
          </a:p>
          <a:p>
            <a:r>
              <a:rPr lang="en-US" dirty="0"/>
              <a:t>Composite Key: Combination of partition and sort keys.</a:t>
            </a:r>
          </a:p>
          <a:p>
            <a:r>
              <a:rPr lang="en-US" dirty="0"/>
              <a:t>GSI: Index for non-primary attributes.</a:t>
            </a:r>
          </a:p>
          <a:p>
            <a:r>
              <a:rPr lang="en-US" dirty="0"/>
              <a:t>Capacity Modes: Provisioned and On-Demand.</a:t>
            </a:r>
          </a:p>
        </p:txBody>
      </p:sp>
      <p:pic>
        <p:nvPicPr>
          <p:cNvPr id="7" name="Graphic 6" descr="Database">
            <a:extLst>
              <a:ext uri="{FF2B5EF4-FFF2-40B4-BE49-F238E27FC236}">
                <a16:creationId xmlns:a16="http://schemas.microsoft.com/office/drawing/2014/main" id="{FC109306-6D3E-4524-B71D-3EB9F7C00D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3232" y="2857499"/>
            <a:ext cx="3125269" cy="3125269"/>
          </a:xfrm>
          <a:prstGeom prst="rect">
            <a:avLst/>
          </a:prstGeom>
        </p:spPr>
      </p:pic>
      <p:cxnSp>
        <p:nvCxnSpPr>
          <p:cNvPr id="12" name="Straight Connector 11">
            <a:extLst>
              <a:ext uri="{FF2B5EF4-FFF2-40B4-BE49-F238E27FC236}">
                <a16:creationId xmlns:a16="http://schemas.microsoft.com/office/drawing/2014/main" id="{540DBD50-3CB1-A513-2321-1891E3F095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0641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Illuminated server room panel">
            <a:extLst>
              <a:ext uri="{FF2B5EF4-FFF2-40B4-BE49-F238E27FC236}">
                <a16:creationId xmlns:a16="http://schemas.microsoft.com/office/drawing/2014/main" id="{1E275678-CDF7-467D-A7C6-3274A00BB814}"/>
              </a:ext>
            </a:extLst>
          </p:cNvPr>
          <p:cNvPicPr>
            <a:picLocks noGrp="1" noChangeAspect="1"/>
          </p:cNvPicPr>
          <p:nvPr>
            <p:ph sz="half" idx="1"/>
          </p:nvPr>
        </p:nvPicPr>
        <p:blipFill>
          <a:blip r:embed="rId3"/>
          <a:srcRect l="3310" r="13686" b="2"/>
          <a:stretch/>
        </p:blipFill>
        <p:spPr>
          <a:xfrm>
            <a:off x="-1" y="914399"/>
            <a:ext cx="6657255"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665683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954DF29-D2AD-CFC4-23F4-A13F0AAB2BB4}"/>
              </a:ext>
            </a:extLst>
          </p:cNvPr>
          <p:cNvSpPr>
            <a:spLocks noGrp="1"/>
          </p:cNvSpPr>
          <p:nvPr>
            <p:ph type="title"/>
          </p:nvPr>
        </p:nvSpPr>
        <p:spPr>
          <a:xfrm>
            <a:off x="7269904" y="914400"/>
            <a:ext cx="4261104" cy="1097280"/>
          </a:xfrm>
        </p:spPr>
        <p:txBody>
          <a:bodyPr vert="horz" lIns="91440" tIns="45720" rIns="91440" bIns="45720" rtlCol="0" anchor="t">
            <a:normAutofit/>
          </a:bodyPr>
          <a:lstStyle/>
          <a:p>
            <a:r>
              <a:rPr lang="en-US" sz="3600"/>
              <a:t>Final Takeaways</a:t>
            </a:r>
          </a:p>
        </p:txBody>
      </p:sp>
      <p:sp>
        <p:nvSpPr>
          <p:cNvPr id="4" name="Content Placeholder 3">
            <a:extLst>
              <a:ext uri="{FF2B5EF4-FFF2-40B4-BE49-F238E27FC236}">
                <a16:creationId xmlns:a16="http://schemas.microsoft.com/office/drawing/2014/main" id="{DFCB87D5-4DC3-9097-0882-D76BBE9C97A7}"/>
              </a:ext>
            </a:extLst>
          </p:cNvPr>
          <p:cNvSpPr>
            <a:spLocks noGrp="1"/>
          </p:cNvSpPr>
          <p:nvPr>
            <p:ph sz="half" idx="2"/>
          </p:nvPr>
        </p:nvSpPr>
        <p:spPr>
          <a:xfrm>
            <a:off x="7269905" y="2176036"/>
            <a:ext cx="4261104" cy="4121887"/>
          </a:xfrm>
        </p:spPr>
        <p:txBody>
          <a:bodyPr vert="horz" lIns="91440" tIns="45720" rIns="91440" bIns="45720" rtlCol="0">
            <a:normAutofit/>
          </a:bodyPr>
          <a:lstStyle/>
          <a:p>
            <a:pPr>
              <a:lnSpc>
                <a:spcPct val="110000"/>
              </a:lnSpc>
            </a:pPr>
            <a:r>
              <a:rPr lang="en-US" sz="1700"/>
              <a:t>DynamoDB is a fully managed NoSQL database for scalable and efficient data storage.</a:t>
            </a:r>
          </a:p>
          <a:p>
            <a:pPr>
              <a:lnSpc>
                <a:spcPct val="110000"/>
              </a:lnSpc>
            </a:pPr>
            <a:r>
              <a:rPr lang="en-US" sz="1700"/>
              <a:t>Partition keys play a critical role in data distribution and performance.</a:t>
            </a:r>
          </a:p>
          <a:p>
            <a:pPr>
              <a:lnSpc>
                <a:spcPct val="110000"/>
              </a:lnSpc>
            </a:pPr>
            <a:r>
              <a:rPr lang="en-US" sz="1700"/>
              <a:t>Global Secondary Indexes enhance querying flexibility.</a:t>
            </a:r>
          </a:p>
          <a:p>
            <a:pPr>
              <a:lnSpc>
                <a:spcPct val="110000"/>
              </a:lnSpc>
            </a:pPr>
            <a:r>
              <a:rPr lang="en-US" sz="1700"/>
              <a:t>Capacity modes allow customization for predictable or dynamic workloads.</a:t>
            </a:r>
          </a:p>
          <a:p>
            <a:pPr>
              <a:lnSpc>
                <a:spcPct val="110000"/>
              </a:lnSpc>
            </a:pPr>
            <a:r>
              <a:rPr lang="en-US" sz="1700"/>
              <a:t>Proper key and index configurations are essential for effective database design.</a:t>
            </a:r>
          </a:p>
        </p:txBody>
      </p:sp>
    </p:spTree>
    <p:extLst>
      <p:ext uri="{BB962C8B-B14F-4D97-AF65-F5344CB8AC3E}">
        <p14:creationId xmlns:p14="http://schemas.microsoft.com/office/powerpoint/2010/main" val="479492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bstract programm binary code  and colored array cube Database">
            <a:extLst>
              <a:ext uri="{FF2B5EF4-FFF2-40B4-BE49-F238E27FC236}">
                <a16:creationId xmlns:a16="http://schemas.microsoft.com/office/drawing/2014/main" id="{004D751C-AFF0-4BC2-B9FB-8C7DF198A082}"/>
              </a:ext>
            </a:extLst>
          </p:cNvPr>
          <p:cNvPicPr>
            <a:picLocks noGrp="1" noChangeAspect="1"/>
          </p:cNvPicPr>
          <p:nvPr>
            <p:ph sz="half" idx="1"/>
          </p:nvPr>
        </p:nvPicPr>
        <p:blipFill>
          <a:blip r:embed="rId3"/>
          <a:srcRect l="13754"/>
          <a:stretch/>
        </p:blipFill>
        <p:spPr>
          <a:xfrm>
            <a:off x="20" y="535709"/>
            <a:ext cx="8229580" cy="5820640"/>
          </a:xfrm>
          <a:prstGeom prst="rect">
            <a:avLst/>
          </a:prstGeom>
        </p:spPr>
      </p:pic>
      <p:cxnSp>
        <p:nvCxnSpPr>
          <p:cNvPr id="14" name="Straight Connector 13">
            <a:extLst>
              <a:ext uri="{FF2B5EF4-FFF2-40B4-BE49-F238E27FC236}">
                <a16:creationId xmlns:a16="http://schemas.microsoft.com/office/drawing/2014/main" id="{02C7985C-B0C3-CC50-E86A-B5EBA40E01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 y="6359240"/>
            <a:ext cx="8229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77D47F-2203-87E4-A3E5-E7B171C4CD17}"/>
              </a:ext>
            </a:extLst>
          </p:cNvPr>
          <p:cNvSpPr>
            <a:spLocks noGrp="1"/>
          </p:cNvSpPr>
          <p:nvPr>
            <p:ph type="title"/>
          </p:nvPr>
        </p:nvSpPr>
        <p:spPr>
          <a:xfrm>
            <a:off x="8719126" y="979051"/>
            <a:ext cx="2811879" cy="1807048"/>
          </a:xfrm>
        </p:spPr>
        <p:txBody>
          <a:bodyPr vert="horz" lIns="91440" tIns="45720" rIns="91440" bIns="45720" rtlCol="0" anchor="b">
            <a:normAutofit/>
          </a:bodyPr>
          <a:lstStyle/>
          <a:p>
            <a:r>
              <a:rPr lang="en-US" sz="3600"/>
              <a:t>What is DynamoDB?</a:t>
            </a:r>
          </a:p>
        </p:txBody>
      </p:sp>
      <p:sp>
        <p:nvSpPr>
          <p:cNvPr id="4" name="Content Placeholder 3">
            <a:extLst>
              <a:ext uri="{FF2B5EF4-FFF2-40B4-BE49-F238E27FC236}">
                <a16:creationId xmlns:a16="http://schemas.microsoft.com/office/drawing/2014/main" id="{A9B474E3-3663-D80C-C76F-BC5AE4A312AC}"/>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719128" y="2922624"/>
            <a:ext cx="2811880" cy="3409950"/>
          </a:xfrm>
        </p:spPr>
        <p:txBody>
          <a:bodyPr>
            <a:normAutofit/>
          </a:bodyPr>
          <a:lstStyle/>
          <a:p>
            <a:pPr marL="0" indent="0">
              <a:spcBef>
                <a:spcPts val="2500"/>
              </a:spcBef>
              <a:buNone/>
            </a:pPr>
            <a:endParaRPr lang="en-US" sz="1400" b="1"/>
          </a:p>
          <a:p>
            <a:pPr marL="0" lvl="1" indent="0">
              <a:buNone/>
            </a:pPr>
            <a:r>
              <a:rPr lang="en-US" sz="1400"/>
              <a:t>DynamoDB is a fully managed NoSQL database service by AWS that offers scalable, low-latency, and easy-to-use solutions for data storage and management.</a:t>
            </a:r>
          </a:p>
        </p:txBody>
      </p:sp>
    </p:spTree>
    <p:extLst>
      <p:ext uri="{BB962C8B-B14F-4D97-AF65-F5344CB8AC3E}">
        <p14:creationId xmlns:p14="http://schemas.microsoft.com/office/powerpoint/2010/main" val="35940855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5AB8E0A-0A5D-4D68-9D1F-8DF7A8917F3C}"/>
              </a:ext>
            </a:extLst>
          </p:cNvPr>
          <p:cNvPicPr>
            <a:picLocks noGrp="1" noChangeAspect="1"/>
          </p:cNvPicPr>
          <p:nvPr>
            <p:ph sz="half" idx="1"/>
          </p:nvPr>
        </p:nvPicPr>
        <p:blipFill>
          <a:blip r:embed="rId3"/>
          <a:srcRect l="28991" r="19861" b="1"/>
          <a:stretch/>
        </p:blipFill>
        <p:spPr>
          <a:xfrm>
            <a:off x="20" y="914399"/>
            <a:ext cx="4416532"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4D3F5BF-5E70-5291-5657-BCCEE6F4DFBE}"/>
              </a:ext>
            </a:extLst>
          </p:cNvPr>
          <p:cNvSpPr>
            <a:spLocks noGrp="1"/>
          </p:cNvSpPr>
          <p:nvPr>
            <p:ph type="title"/>
          </p:nvPr>
        </p:nvSpPr>
        <p:spPr>
          <a:xfrm>
            <a:off x="5029200" y="914400"/>
            <a:ext cx="6501810" cy="1097280"/>
          </a:xfrm>
        </p:spPr>
        <p:txBody>
          <a:bodyPr vert="horz" lIns="91440" tIns="45720" rIns="91440" bIns="45720" rtlCol="0" anchor="t">
            <a:normAutofit/>
          </a:bodyPr>
          <a:lstStyle/>
          <a:p>
            <a:r>
              <a:rPr lang="en-US"/>
              <a:t>Key Concepts</a:t>
            </a:r>
          </a:p>
        </p:txBody>
      </p:sp>
      <p:sp>
        <p:nvSpPr>
          <p:cNvPr id="4" name="Content Placeholder 3">
            <a:extLst>
              <a:ext uri="{FF2B5EF4-FFF2-40B4-BE49-F238E27FC236}">
                <a16:creationId xmlns:a16="http://schemas.microsoft.com/office/drawing/2014/main" id="{42ABD0AE-52DD-2A4A-A998-7545FBC73A08}"/>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2176036"/>
            <a:ext cx="6501810" cy="4121885"/>
          </a:xfrm>
        </p:spPr>
        <p:txBody>
          <a:bodyPr>
            <a:normAutofit/>
          </a:bodyPr>
          <a:lstStyle/>
          <a:p>
            <a:pPr marL="0" indent="0">
              <a:spcBef>
                <a:spcPts val="2500"/>
              </a:spcBef>
              <a:buNone/>
            </a:pPr>
            <a:r>
              <a:rPr lang="en-US" sz="1400" b="1"/>
              <a:t>Tables</a:t>
            </a:r>
          </a:p>
          <a:p>
            <a:pPr marL="0" lvl="1" indent="0">
              <a:buNone/>
            </a:pPr>
            <a:r>
              <a:rPr lang="en-US" sz="1400"/>
              <a:t>Tables in DynamoDB are analogous to a table in a relational database and are a collection of data items. They have a primary key and can have one or more secondary indexes.</a:t>
            </a:r>
          </a:p>
          <a:p>
            <a:pPr marL="0" indent="0">
              <a:spcBef>
                <a:spcPts val="2500"/>
              </a:spcBef>
              <a:buNone/>
            </a:pPr>
            <a:r>
              <a:rPr lang="en-US" sz="1400" b="1"/>
              <a:t>Items</a:t>
            </a:r>
          </a:p>
          <a:p>
            <a:pPr marL="0" lvl="1" indent="0">
              <a:buNone/>
            </a:pPr>
            <a:r>
              <a:rPr lang="en-US" sz="1400"/>
              <a:t>Items in DynamoDB are single records in a table. They contain multiple attributes, which are data fields in an item. Items can have up to 400KB of data.</a:t>
            </a:r>
          </a:p>
          <a:p>
            <a:pPr marL="0" indent="0">
              <a:spcBef>
                <a:spcPts val="2500"/>
              </a:spcBef>
              <a:buNone/>
            </a:pPr>
            <a:r>
              <a:rPr lang="en-US" sz="1400" b="1"/>
              <a:t>Attributes</a:t>
            </a:r>
          </a:p>
          <a:p>
            <a:pPr marL="0" lvl="1" indent="0">
              <a:buNone/>
            </a:pPr>
            <a:r>
              <a:rPr lang="en-US" sz="1400"/>
              <a:t>Attributes in DynamoDB are data fields in an item. They can be of different data types, including strings, numbers, binary data, and sets. Attributes can be indexed for faster access.</a:t>
            </a:r>
          </a:p>
        </p:txBody>
      </p:sp>
    </p:spTree>
    <p:extLst>
      <p:ext uri="{BB962C8B-B14F-4D97-AF65-F5344CB8AC3E}">
        <p14:creationId xmlns:p14="http://schemas.microsoft.com/office/powerpoint/2010/main" val="20289040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ompressed Data concept with alphabet words with blocks">
            <a:extLst>
              <a:ext uri="{FF2B5EF4-FFF2-40B4-BE49-F238E27FC236}">
                <a16:creationId xmlns:a16="http://schemas.microsoft.com/office/drawing/2014/main" id="{C1D8D950-BA7C-49F3-9F3C-5406FB388A2B}"/>
              </a:ext>
            </a:extLst>
          </p:cNvPr>
          <p:cNvPicPr>
            <a:picLocks noGrp="1" noChangeAspect="1"/>
          </p:cNvPicPr>
          <p:nvPr>
            <p:ph sz="half" idx="1"/>
          </p:nvPr>
        </p:nvPicPr>
        <p:blipFill>
          <a:blip r:embed="rId3"/>
          <a:srcRect l="3349" r="2275" b="-1"/>
          <a:stretch/>
        </p:blipFill>
        <p:spPr>
          <a:xfrm>
            <a:off x="20" y="535709"/>
            <a:ext cx="8229580" cy="5820640"/>
          </a:xfrm>
          <a:prstGeom prst="rect">
            <a:avLst/>
          </a:prstGeom>
        </p:spPr>
      </p:pic>
      <p:cxnSp>
        <p:nvCxnSpPr>
          <p:cNvPr id="14" name="Straight Connector 13">
            <a:extLst>
              <a:ext uri="{FF2B5EF4-FFF2-40B4-BE49-F238E27FC236}">
                <a16:creationId xmlns:a16="http://schemas.microsoft.com/office/drawing/2014/main" id="{02C7985C-B0C3-CC50-E86A-B5EBA40E01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 y="6359240"/>
            <a:ext cx="8229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CA34461-487B-6F1F-813F-0543DCD9C393}"/>
              </a:ext>
            </a:extLst>
          </p:cNvPr>
          <p:cNvSpPr>
            <a:spLocks noGrp="1"/>
          </p:cNvSpPr>
          <p:nvPr>
            <p:ph type="title"/>
          </p:nvPr>
        </p:nvSpPr>
        <p:spPr>
          <a:xfrm>
            <a:off x="8719126" y="979051"/>
            <a:ext cx="2811879" cy="1807048"/>
          </a:xfrm>
        </p:spPr>
        <p:txBody>
          <a:bodyPr vert="horz" lIns="91440" tIns="45720" rIns="91440" bIns="45720" rtlCol="0" anchor="b">
            <a:normAutofit/>
          </a:bodyPr>
          <a:lstStyle/>
          <a:p>
            <a:r>
              <a:rPr lang="en-US" sz="3600"/>
              <a:t>Primary Key</a:t>
            </a:r>
          </a:p>
        </p:txBody>
      </p:sp>
      <p:sp>
        <p:nvSpPr>
          <p:cNvPr id="4" name="Content Placeholder 3">
            <a:extLst>
              <a:ext uri="{FF2B5EF4-FFF2-40B4-BE49-F238E27FC236}">
                <a16:creationId xmlns:a16="http://schemas.microsoft.com/office/drawing/2014/main" id="{7EFD66A9-25B0-92F1-FC8A-997FD703522F}"/>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719128" y="2922624"/>
            <a:ext cx="2811880" cy="3409950"/>
          </a:xfrm>
        </p:spPr>
        <p:txBody>
          <a:bodyPr>
            <a:normAutofit/>
          </a:bodyPr>
          <a:lstStyle/>
          <a:p>
            <a:pPr marL="0" indent="0">
              <a:spcBef>
                <a:spcPts val="2500"/>
              </a:spcBef>
              <a:buNone/>
            </a:pPr>
            <a:endParaRPr lang="en-US" sz="1400" b="1"/>
          </a:p>
          <a:p>
            <a:pPr marL="0" lvl="1" indent="0">
              <a:buNone/>
            </a:pPr>
            <a:r>
              <a:rPr lang="en-US" sz="1400"/>
              <a:t>The partition key is a single attribute that uniquely identifies each item in a table and determines data placement in storage partitions. It ensures scalability by distributing data efficiently.</a:t>
            </a:r>
          </a:p>
        </p:txBody>
      </p:sp>
    </p:spTree>
    <p:extLst>
      <p:ext uri="{BB962C8B-B14F-4D97-AF65-F5344CB8AC3E}">
        <p14:creationId xmlns:p14="http://schemas.microsoft.com/office/powerpoint/2010/main" val="33620011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lobal communication and collaboration intricately involving electronic ropes and keys through social networking of smart phones equipped with AI.">
            <a:extLst>
              <a:ext uri="{FF2B5EF4-FFF2-40B4-BE49-F238E27FC236}">
                <a16:creationId xmlns:a16="http://schemas.microsoft.com/office/drawing/2014/main" id="{32F0DDE6-93D3-4ECF-996C-6B8167819C7F}"/>
              </a:ext>
            </a:extLst>
          </p:cNvPr>
          <p:cNvPicPr>
            <a:picLocks noGrp="1" noChangeAspect="1"/>
          </p:cNvPicPr>
          <p:nvPr>
            <p:ph sz="half" idx="1"/>
          </p:nvPr>
        </p:nvPicPr>
        <p:blipFill>
          <a:blip r:embed="rId3"/>
          <a:srcRect l="5625" r="-1" b="-1"/>
          <a:stretch/>
        </p:blipFill>
        <p:spPr>
          <a:xfrm>
            <a:off x="20" y="535709"/>
            <a:ext cx="8229580" cy="5820640"/>
          </a:xfrm>
          <a:prstGeom prst="rect">
            <a:avLst/>
          </a:prstGeom>
        </p:spPr>
      </p:pic>
      <p:cxnSp>
        <p:nvCxnSpPr>
          <p:cNvPr id="14" name="Straight Connector 13">
            <a:extLst>
              <a:ext uri="{FF2B5EF4-FFF2-40B4-BE49-F238E27FC236}">
                <a16:creationId xmlns:a16="http://schemas.microsoft.com/office/drawing/2014/main" id="{02C7985C-B0C3-CC50-E86A-B5EBA40E01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 y="6359240"/>
            <a:ext cx="8229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4A24437-A1DF-C1A8-7DE7-A6422B30F869}"/>
              </a:ext>
            </a:extLst>
          </p:cNvPr>
          <p:cNvSpPr>
            <a:spLocks noGrp="1"/>
          </p:cNvSpPr>
          <p:nvPr>
            <p:ph type="title"/>
          </p:nvPr>
        </p:nvSpPr>
        <p:spPr>
          <a:xfrm>
            <a:off x="8719126" y="979051"/>
            <a:ext cx="2811879" cy="1807048"/>
          </a:xfrm>
        </p:spPr>
        <p:txBody>
          <a:bodyPr vert="horz" lIns="91440" tIns="45720" rIns="91440" bIns="45720" rtlCol="0" anchor="b">
            <a:normAutofit/>
          </a:bodyPr>
          <a:lstStyle/>
          <a:p>
            <a:r>
              <a:rPr lang="en-US" sz="3600"/>
              <a:t>Partition Key Details</a:t>
            </a:r>
          </a:p>
        </p:txBody>
      </p:sp>
      <p:sp>
        <p:nvSpPr>
          <p:cNvPr id="4" name="Content Placeholder 3">
            <a:extLst>
              <a:ext uri="{FF2B5EF4-FFF2-40B4-BE49-F238E27FC236}">
                <a16:creationId xmlns:a16="http://schemas.microsoft.com/office/drawing/2014/main" id="{C6DDCF1F-5A9F-A873-D777-B3ED2F0BB375}"/>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719128" y="2922624"/>
            <a:ext cx="2811880" cy="3409950"/>
          </a:xfrm>
        </p:spPr>
        <p:txBody>
          <a:bodyPr>
            <a:normAutofit/>
          </a:bodyPr>
          <a:lstStyle/>
          <a:p>
            <a:pPr marL="0" indent="0">
              <a:spcBef>
                <a:spcPts val="2500"/>
              </a:spcBef>
              <a:buNone/>
            </a:pPr>
            <a:endParaRPr lang="en-US" sz="1400" b="1"/>
          </a:p>
          <a:p>
            <a:pPr marL="0" lvl="1" indent="0">
              <a:buNone/>
            </a:pPr>
            <a:r>
              <a:rPr lang="en-US" sz="1400"/>
              <a:t>The partition key is used in DynamoDB to ensure scalability by distributing data efficiently. It hashes the partition key to assign data to partitions, which allows for fast and efficient queries.</a:t>
            </a:r>
          </a:p>
        </p:txBody>
      </p:sp>
    </p:spTree>
    <p:extLst>
      <p:ext uri="{BB962C8B-B14F-4D97-AF65-F5344CB8AC3E}">
        <p14:creationId xmlns:p14="http://schemas.microsoft.com/office/powerpoint/2010/main" val="1230508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406BD704-01C2-4341-B99A-116CC7EC5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Illuminated server room panel">
            <a:extLst>
              <a:ext uri="{FF2B5EF4-FFF2-40B4-BE49-F238E27FC236}">
                <a16:creationId xmlns:a16="http://schemas.microsoft.com/office/drawing/2014/main" id="{38D52780-0603-4F05-A617-D9D8B4C23893}"/>
              </a:ext>
            </a:extLst>
          </p:cNvPr>
          <p:cNvPicPr>
            <a:picLocks noGrp="1" noChangeAspect="1"/>
          </p:cNvPicPr>
          <p:nvPr>
            <p:ph sz="half" idx="1"/>
          </p:nvPr>
        </p:nvPicPr>
        <p:blipFill>
          <a:blip r:embed="rId3"/>
          <a:srcRect t="15730"/>
          <a:stretch/>
        </p:blipFill>
        <p:spPr>
          <a:xfrm>
            <a:off x="20" y="10"/>
            <a:ext cx="12191980" cy="6857990"/>
          </a:xfrm>
          <a:prstGeom prst="rect">
            <a:avLst/>
          </a:prstGeom>
        </p:spPr>
      </p:pic>
      <p:sp useBgFill="1">
        <p:nvSpPr>
          <p:cNvPr id="14" name="Rectangle 13">
            <a:extLst>
              <a:ext uri="{FF2B5EF4-FFF2-40B4-BE49-F238E27FC236}">
                <a16:creationId xmlns:a16="http://schemas.microsoft.com/office/drawing/2014/main" id="{0225C01B-A296-4FAA-AA46-794F27DF6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894" y="979075"/>
            <a:ext cx="5777024" cy="5074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A877AC-72AA-2D72-59EA-0BC556D97156}"/>
              </a:ext>
            </a:extLst>
          </p:cNvPr>
          <p:cNvSpPr>
            <a:spLocks noGrp="1"/>
          </p:cNvSpPr>
          <p:nvPr>
            <p:ph type="title"/>
          </p:nvPr>
        </p:nvSpPr>
        <p:spPr>
          <a:xfrm>
            <a:off x="1049451" y="1352492"/>
            <a:ext cx="4665540" cy="1143000"/>
          </a:xfrm>
        </p:spPr>
        <p:txBody>
          <a:bodyPr vert="horz" lIns="91440" tIns="45720" rIns="91440" bIns="45720" rtlCol="0" anchor="t">
            <a:normAutofit/>
          </a:bodyPr>
          <a:lstStyle/>
          <a:p>
            <a:pPr>
              <a:lnSpc>
                <a:spcPct val="90000"/>
              </a:lnSpc>
            </a:pPr>
            <a:r>
              <a:rPr lang="en-US" sz="3700"/>
              <a:t>Capacity Modes for DynamoDB</a:t>
            </a:r>
          </a:p>
        </p:txBody>
      </p:sp>
      <p:sp>
        <p:nvSpPr>
          <p:cNvPr id="4" name="Content Placeholder 3">
            <a:extLst>
              <a:ext uri="{FF2B5EF4-FFF2-40B4-BE49-F238E27FC236}">
                <a16:creationId xmlns:a16="http://schemas.microsoft.com/office/drawing/2014/main" id="{D1EE4366-F79F-9E1E-B7C8-771C937E70B8}"/>
              </a:ext>
            </a:extLst>
          </p:cNvPr>
          <p:cNvSpPr>
            <a:spLocks noGrp="1"/>
          </p:cNvSpPr>
          <p:nvPr>
            <p:ph sz="half" idx="2"/>
          </p:nvPr>
        </p:nvSpPr>
        <p:spPr>
          <a:xfrm>
            <a:off x="1049454" y="2662356"/>
            <a:ext cx="4665546" cy="3057911"/>
          </a:xfrm>
        </p:spPr>
        <p:txBody>
          <a:bodyPr vert="horz" lIns="91440" tIns="45720" rIns="91440" bIns="45720" rtlCol="0">
            <a:normAutofit/>
          </a:bodyPr>
          <a:lstStyle/>
          <a:p>
            <a:pPr>
              <a:lnSpc>
                <a:spcPct val="110000"/>
              </a:lnSpc>
            </a:pPr>
            <a:r>
              <a:rPr lang="en-US"/>
              <a:t>Provisioned Capacity Mode provides predefined read and write capacity for predictable workloads.</a:t>
            </a:r>
          </a:p>
          <a:p>
            <a:pPr>
              <a:lnSpc>
                <a:spcPct val="110000"/>
              </a:lnSpc>
            </a:pPr>
            <a:r>
              <a:rPr lang="en-US"/>
              <a:t>On-Demand Capacity Mode automatically scales with traffic for variable workloads.</a:t>
            </a:r>
          </a:p>
          <a:p>
            <a:pPr>
              <a:lnSpc>
                <a:spcPct val="110000"/>
              </a:lnSpc>
            </a:pPr>
            <a:r>
              <a:rPr lang="en-US"/>
              <a:t>Capacity Modes can be changed on a table-by-table basis.</a:t>
            </a:r>
          </a:p>
        </p:txBody>
      </p:sp>
      <p:cxnSp>
        <p:nvCxnSpPr>
          <p:cNvPr id="16" name="Straight Connector 15">
            <a:extLst>
              <a:ext uri="{FF2B5EF4-FFF2-40B4-BE49-F238E27FC236}">
                <a16:creationId xmlns:a16="http://schemas.microsoft.com/office/drawing/2014/main" id="{62713E66-598D-4B8A-9D2A-67C7AF46EF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85673" y="979075"/>
            <a:ext cx="0" cy="507492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9602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406BD704-01C2-4341-B99A-116CC7EC5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Searching file concept with database icon">
            <a:extLst>
              <a:ext uri="{FF2B5EF4-FFF2-40B4-BE49-F238E27FC236}">
                <a16:creationId xmlns:a16="http://schemas.microsoft.com/office/drawing/2014/main" id="{73563115-33C7-4486-B371-3BCBDB1B99B1}"/>
              </a:ext>
            </a:extLst>
          </p:cNvPr>
          <p:cNvPicPr>
            <a:picLocks noGrp="1" noChangeAspect="1"/>
          </p:cNvPicPr>
          <p:nvPr>
            <p:ph sz="half" idx="1"/>
          </p:nvPr>
        </p:nvPicPr>
        <p:blipFill>
          <a:blip r:embed="rId3"/>
          <a:srcRect t="14938" b="792"/>
          <a:stretch/>
        </p:blipFill>
        <p:spPr>
          <a:xfrm>
            <a:off x="20" y="10"/>
            <a:ext cx="12191980" cy="6857990"/>
          </a:xfrm>
          <a:prstGeom prst="rect">
            <a:avLst/>
          </a:prstGeom>
        </p:spPr>
      </p:pic>
      <p:sp useBgFill="1">
        <p:nvSpPr>
          <p:cNvPr id="14" name="Rectangle 13">
            <a:extLst>
              <a:ext uri="{FF2B5EF4-FFF2-40B4-BE49-F238E27FC236}">
                <a16:creationId xmlns:a16="http://schemas.microsoft.com/office/drawing/2014/main" id="{0225C01B-A296-4FAA-AA46-794F27DF6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894" y="979075"/>
            <a:ext cx="5777024" cy="5074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DE9538-BC1C-8F12-9165-0C690EFCFDE7}"/>
              </a:ext>
            </a:extLst>
          </p:cNvPr>
          <p:cNvSpPr>
            <a:spLocks noGrp="1"/>
          </p:cNvSpPr>
          <p:nvPr>
            <p:ph type="title"/>
          </p:nvPr>
        </p:nvSpPr>
        <p:spPr>
          <a:xfrm>
            <a:off x="1049451" y="1352492"/>
            <a:ext cx="4665540" cy="1143000"/>
          </a:xfrm>
        </p:spPr>
        <p:txBody>
          <a:bodyPr vert="horz" lIns="91440" tIns="45720" rIns="91440" bIns="45720" rtlCol="0" anchor="t">
            <a:normAutofit/>
          </a:bodyPr>
          <a:lstStyle/>
          <a:p>
            <a:pPr>
              <a:lnSpc>
                <a:spcPct val="90000"/>
              </a:lnSpc>
            </a:pPr>
            <a:r>
              <a:rPr lang="en-US" sz="3700"/>
              <a:t>Global Secondary Index (GSI)</a:t>
            </a:r>
          </a:p>
        </p:txBody>
      </p:sp>
      <p:sp>
        <p:nvSpPr>
          <p:cNvPr id="4" name="Content Placeholder 3">
            <a:extLst>
              <a:ext uri="{FF2B5EF4-FFF2-40B4-BE49-F238E27FC236}">
                <a16:creationId xmlns:a16="http://schemas.microsoft.com/office/drawing/2014/main" id="{9D2DE47E-67C1-B78E-8CFF-6F4B11992E9A}"/>
              </a:ext>
            </a:extLst>
          </p:cNvPr>
          <p:cNvSpPr>
            <a:spLocks noGrp="1"/>
          </p:cNvSpPr>
          <p:nvPr>
            <p:ph sz="half" idx="2"/>
          </p:nvPr>
        </p:nvSpPr>
        <p:spPr>
          <a:xfrm>
            <a:off x="1049454" y="2662356"/>
            <a:ext cx="4665546" cy="3057911"/>
          </a:xfrm>
        </p:spPr>
        <p:txBody>
          <a:bodyPr vert="horz" lIns="91440" tIns="45720" rIns="91440" bIns="45720" rtlCol="0">
            <a:normAutofit/>
          </a:bodyPr>
          <a:lstStyle/>
          <a:p>
            <a:pPr>
              <a:lnSpc>
                <a:spcPct val="110000"/>
              </a:lnSpc>
            </a:pPr>
            <a:r>
              <a:rPr lang="en-US"/>
              <a:t>A Global Secondary Index (GSI) can be used to query data using non-primary key attributes.</a:t>
            </a:r>
          </a:p>
          <a:p>
            <a:pPr>
              <a:lnSpc>
                <a:spcPct val="110000"/>
              </a:lnSpc>
            </a:pPr>
            <a:r>
              <a:rPr lang="en-US"/>
              <a:t>GSIs can be useful for queries that do not use the primary key.</a:t>
            </a:r>
          </a:p>
          <a:p>
            <a:pPr>
              <a:lnSpc>
                <a:spcPct val="110000"/>
              </a:lnSpc>
            </a:pPr>
            <a:r>
              <a:rPr lang="en-US"/>
              <a:t>An example of using a GSI would be to index items based on their price in order to query items based on cost.</a:t>
            </a:r>
          </a:p>
        </p:txBody>
      </p:sp>
      <p:cxnSp>
        <p:nvCxnSpPr>
          <p:cNvPr id="16" name="Straight Connector 15">
            <a:extLst>
              <a:ext uri="{FF2B5EF4-FFF2-40B4-BE49-F238E27FC236}">
                <a16:creationId xmlns:a16="http://schemas.microsoft.com/office/drawing/2014/main" id="{62713E66-598D-4B8A-9D2A-67C7AF46EF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85673" y="979075"/>
            <a:ext cx="0" cy="507492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02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64DA7-0764-D8A5-03E2-E9961264418A}"/>
              </a:ext>
            </a:extLst>
          </p:cNvPr>
          <p:cNvSpPr>
            <a:spLocks noGrp="1"/>
          </p:cNvSpPr>
          <p:nvPr>
            <p:ph type="title"/>
          </p:nvPr>
        </p:nvSpPr>
        <p:spPr/>
        <p:txBody>
          <a:bodyPr>
            <a:normAutofit fontScale="90000"/>
          </a:bodyPr>
          <a:lstStyle/>
          <a:p>
            <a:r>
              <a:rPr lang="en-US" dirty="0"/>
              <a:t>Example: Use a Secondary Key to search on price.</a:t>
            </a:r>
          </a:p>
        </p:txBody>
      </p:sp>
      <p:sp>
        <p:nvSpPr>
          <p:cNvPr id="3" name="Content Placeholder 2">
            <a:extLst>
              <a:ext uri="{FF2B5EF4-FFF2-40B4-BE49-F238E27FC236}">
                <a16:creationId xmlns:a16="http://schemas.microsoft.com/office/drawing/2014/main" id="{FCF53AC8-3AD6-C638-1F02-560833892CEB}"/>
              </a:ext>
            </a:extLst>
          </p:cNvPr>
          <p:cNvSpPr>
            <a:spLocks noGrp="1"/>
          </p:cNvSpPr>
          <p:nvPr>
            <p:ph idx="1"/>
          </p:nvPr>
        </p:nvSpPr>
        <p:spPr/>
        <p:txBody>
          <a:bodyPr/>
          <a:lstStyle/>
          <a:p>
            <a:pPr algn="l"/>
            <a:r>
              <a:rPr lang="en-US" b="1" i="0" u="none" strike="noStrike" dirty="0">
                <a:solidFill>
                  <a:srgbClr val="000000"/>
                </a:solidFill>
                <a:effectLst/>
              </a:rPr>
              <a:t>Example:</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rPr>
              <a:t>Primary Key: </a:t>
            </a:r>
            <a:r>
              <a:rPr lang="en-US" b="0" i="0" u="none" strike="noStrike" dirty="0" err="1">
                <a:solidFill>
                  <a:srgbClr val="000000"/>
                </a:solidFill>
                <a:effectLst/>
              </a:rPr>
              <a:t>ProductID</a:t>
            </a:r>
            <a:r>
              <a:rPr lang="en-US" b="0" i="0" u="none" strike="noStrike" dirty="0">
                <a:solidFill>
                  <a:srgbClr val="000000"/>
                </a:solidFill>
                <a:effectLst/>
              </a:rPr>
              <a:t> (e.g., "101").</a:t>
            </a:r>
          </a:p>
          <a:p>
            <a:pPr algn="l">
              <a:buFont typeface="Arial" panose="020B0604020202020204" pitchFamily="34" charset="0"/>
              <a:buChar char="•"/>
            </a:pPr>
            <a:r>
              <a:rPr lang="en-US" b="0" i="0" u="none" strike="noStrike" dirty="0">
                <a:solidFill>
                  <a:srgbClr val="000000"/>
                </a:solidFill>
                <a:effectLst/>
              </a:rPr>
              <a:t>GSI: Price (e.g., 1200).</a:t>
            </a:r>
          </a:p>
          <a:p>
            <a:pPr algn="l">
              <a:buFont typeface="Arial" panose="020B0604020202020204" pitchFamily="34" charset="0"/>
              <a:buChar char="•"/>
            </a:pPr>
            <a:r>
              <a:rPr lang="en-US" b="0" i="0" u="none" strike="noStrike" dirty="0">
                <a:solidFill>
                  <a:srgbClr val="000000"/>
                </a:solidFill>
                <a:effectLst/>
              </a:rPr>
              <a:t>Query: "Find all items where Price = 1200."</a:t>
            </a:r>
          </a:p>
          <a:p>
            <a:endParaRPr lang="en-US" dirty="0"/>
          </a:p>
        </p:txBody>
      </p:sp>
    </p:spTree>
    <p:extLst>
      <p:ext uri="{BB962C8B-B14F-4D97-AF65-F5344CB8AC3E}">
        <p14:creationId xmlns:p14="http://schemas.microsoft.com/office/powerpoint/2010/main" val="3192487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31687-8A26-A48C-3050-9747FF305C57}"/>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0974810E-770D-0823-2CB2-444F5C966671}"/>
              </a:ext>
            </a:extLst>
          </p:cNvPr>
          <p:cNvSpPr>
            <a:spLocks noGrp="1"/>
          </p:cNvSpPr>
          <p:nvPr>
            <p:ph sz="half" idx="1"/>
          </p:nvPr>
        </p:nvSpPr>
        <p:spPr/>
        <p:txBody>
          <a:bodyPr/>
          <a:lstStyle/>
          <a:p>
            <a:r>
              <a:rPr lang="en-US" dirty="0"/>
              <a:t>Primary Key (Unique, </a:t>
            </a:r>
            <a:r>
              <a:rPr lang="en-US" dirty="0" err="1"/>
              <a:t>getBy</a:t>
            </a:r>
            <a:r>
              <a:rPr lang="en-US" dirty="0"/>
              <a:t>)</a:t>
            </a:r>
          </a:p>
          <a:p>
            <a:r>
              <a:rPr lang="en-US" dirty="0"/>
              <a:t>Product ID</a:t>
            </a:r>
          </a:p>
          <a:p>
            <a:r>
              <a:rPr lang="en-US" dirty="0" err="1"/>
              <a:t>UserID</a:t>
            </a:r>
            <a:endParaRPr lang="en-US" dirty="0"/>
          </a:p>
          <a:p>
            <a:r>
              <a:rPr lang="en-US" dirty="0"/>
              <a:t>Email</a:t>
            </a:r>
          </a:p>
          <a:p>
            <a:endParaRPr lang="en-US" dirty="0"/>
          </a:p>
        </p:txBody>
      </p:sp>
      <p:sp>
        <p:nvSpPr>
          <p:cNvPr id="4" name="Content Placeholder 3">
            <a:extLst>
              <a:ext uri="{FF2B5EF4-FFF2-40B4-BE49-F238E27FC236}">
                <a16:creationId xmlns:a16="http://schemas.microsoft.com/office/drawing/2014/main" id="{6BCF661E-B41C-BE75-E140-E46FAC73E09D}"/>
              </a:ext>
            </a:extLst>
          </p:cNvPr>
          <p:cNvSpPr>
            <a:spLocks noGrp="1"/>
          </p:cNvSpPr>
          <p:nvPr>
            <p:ph sz="half" idx="2"/>
          </p:nvPr>
        </p:nvSpPr>
        <p:spPr/>
        <p:txBody>
          <a:bodyPr/>
          <a:lstStyle/>
          <a:p>
            <a:r>
              <a:rPr lang="en-US" dirty="0"/>
              <a:t>Secondary Key</a:t>
            </a:r>
          </a:p>
          <a:p>
            <a:r>
              <a:rPr lang="en-US" dirty="0"/>
              <a:t>Price</a:t>
            </a:r>
          </a:p>
          <a:p>
            <a:r>
              <a:rPr lang="en-US" dirty="0"/>
              <a:t>Category</a:t>
            </a:r>
          </a:p>
          <a:p>
            <a:r>
              <a:rPr lang="en-US" dirty="0"/>
              <a:t>City</a:t>
            </a:r>
          </a:p>
          <a:p>
            <a:r>
              <a:rPr lang="en-US" dirty="0" err="1"/>
              <a:t>ZipCode</a:t>
            </a:r>
            <a:endParaRPr lang="en-US" dirty="0"/>
          </a:p>
          <a:p>
            <a:endParaRPr lang="en-US" dirty="0"/>
          </a:p>
        </p:txBody>
      </p:sp>
    </p:spTree>
    <p:extLst>
      <p:ext uri="{BB962C8B-B14F-4D97-AF65-F5344CB8AC3E}">
        <p14:creationId xmlns:p14="http://schemas.microsoft.com/office/powerpoint/2010/main" val="541912707"/>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TotalTime>
  <Words>1187</Words>
  <Application>Microsoft Macintosh PowerPoint</Application>
  <PresentationFormat>Widescreen</PresentationFormat>
  <Paragraphs>77</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Arial</vt:lpstr>
      <vt:lpstr>Grandview Display</vt:lpstr>
      <vt:lpstr>DashVTI</vt:lpstr>
      <vt:lpstr>Key Concepts and Terms of DynamoDB</vt:lpstr>
      <vt:lpstr>What is DynamoDB?</vt:lpstr>
      <vt:lpstr>Key Concepts</vt:lpstr>
      <vt:lpstr>Primary Key</vt:lpstr>
      <vt:lpstr>Partition Key Details</vt:lpstr>
      <vt:lpstr>Capacity Modes for DynamoDB</vt:lpstr>
      <vt:lpstr>Global Secondary Index (GSI)</vt:lpstr>
      <vt:lpstr>Example: Use a Secondary Key to search on price.</vt:lpstr>
      <vt:lpstr>Examples</vt:lpstr>
      <vt:lpstr>Comparison of Primary Key and Secondary Key</vt:lpstr>
      <vt:lpstr>Summary of Key Terms</vt:lpstr>
      <vt:lpstr>Final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 mcc</dc:creator>
  <cp:lastModifiedBy>R mcc</cp:lastModifiedBy>
  <cp:revision>1</cp:revision>
  <dcterms:created xsi:type="dcterms:W3CDTF">2024-12-07T18:46:56Z</dcterms:created>
  <dcterms:modified xsi:type="dcterms:W3CDTF">2024-12-07T19:10:31Z</dcterms:modified>
</cp:coreProperties>
</file>