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1" r:id="rId2"/>
    <p:sldId id="2562" r:id="rId3"/>
    <p:sldId id="2563" r:id="rId4"/>
    <p:sldId id="2564" r:id="rId5"/>
    <p:sldId id="2565" r:id="rId6"/>
    <p:sldId id="2566" r:id="rId7"/>
    <p:sldId id="2571" r:id="rId8"/>
    <p:sldId id="2567" r:id="rId9"/>
    <p:sldId id="2568" r:id="rId10"/>
    <p:sldId id="25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1"/>
  </p:normalViewPr>
  <p:slideViewPr>
    <p:cSldViewPr snapToGrid="0">
      <p:cViewPr varScale="1">
        <p:scale>
          <a:sx n="85" d="100"/>
          <a:sy n="85" d="100"/>
        </p:scale>
        <p:origin x="192"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C1631-8886-DB44-8D4B-AEA1AF519E78}" type="datetimeFigureOut">
              <a:rPr lang="en-US" smtClean="0"/>
              <a:t>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E5E7C-544C-5840-8488-CD105F3D2323}" type="slidenum">
              <a:rPr lang="en-US" smtClean="0"/>
              <a:t>‹#›</a:t>
            </a:fld>
            <a:endParaRPr lang="en-US"/>
          </a:p>
        </p:txBody>
      </p:sp>
    </p:spTree>
    <p:extLst>
      <p:ext uri="{BB962C8B-B14F-4D97-AF65-F5344CB8AC3E}">
        <p14:creationId xmlns:p14="http://schemas.microsoft.com/office/powerpoint/2010/main" val="2464417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In this presentation, we will learn about Amazon S3 buckets, how they work, and the different components that make them unique.
</a:t>
            </a:r>
          </a:p>
        </p:txBody>
      </p:sp>
      <p:sp>
        <p:nvSpPr>
          <p:cNvPr id="4" name="Slide Number Placeholder 3"/>
          <p:cNvSpPr>
            <a:spLocks noGrp="1"/>
          </p:cNvSpPr>
          <p:nvPr>
            <p:ph type="sldNum" sz="quarter" idx="5"/>
          </p:nvPr>
        </p:nvSpPr>
        <p:spPr/>
        <p:txBody>
          <a:bodyPr/>
          <a:lstStyle/>
          <a:p>
            <a:fld id="{8363F56E-4BC8-BE47-9DAD-39EBDD3BA4A1}" type="slidenum">
              <a:rPr lang="en-US" smtClean="0"/>
              <a:t>1</a:t>
            </a:fld>
            <a:endParaRPr lang="en-US"/>
          </a:p>
        </p:txBody>
      </p:sp>
    </p:spTree>
    <p:extLst>
      <p:ext uri="{BB962C8B-B14F-4D97-AF65-F5344CB8AC3E}">
        <p14:creationId xmlns:p14="http://schemas.microsoft.com/office/powerpoint/2010/main" val="3501130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Amazon S3 buckets are a powerful and flexible way to store and manage data. With a better understanding of S3 buckets, you can begin creating your own buckets, uploading files, and managing access permissions.</a:t>
            </a:r>
          </a:p>
        </p:txBody>
      </p:sp>
      <p:sp>
        <p:nvSpPr>
          <p:cNvPr id="4" name="Slide Number Placeholder 3"/>
          <p:cNvSpPr>
            <a:spLocks noGrp="1"/>
          </p:cNvSpPr>
          <p:nvPr>
            <p:ph type="sldNum" sz="quarter" idx="5"/>
          </p:nvPr>
        </p:nvSpPr>
        <p:spPr/>
        <p:txBody>
          <a:bodyPr/>
          <a:lstStyle/>
          <a:p>
            <a:fld id="{8363F56E-4BC8-BE47-9DAD-39EBDD3BA4A1}" type="slidenum">
              <a:rPr lang="en-US" smtClean="0"/>
              <a:t>10</a:t>
            </a:fld>
            <a:endParaRPr lang="en-US"/>
          </a:p>
        </p:txBody>
      </p:sp>
    </p:spTree>
    <p:extLst>
      <p:ext uri="{BB962C8B-B14F-4D97-AF65-F5344CB8AC3E}">
        <p14:creationId xmlns:p14="http://schemas.microsoft.com/office/powerpoint/2010/main" val="1182255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Amazon S3 bucket is a container for storing data like files or images, similar to a folder in the cloud. In this presentation, we will cover the following topics to give you a better understanding of S3 buckets: S3 Bucket, S3 Objects, Amazon Resource Name (ARN), Bucket Policy, Permissions, Private vs Public Buckets, and making an Object Public.</a:t>
            </a:r>
          </a:p>
        </p:txBody>
      </p:sp>
      <p:sp>
        <p:nvSpPr>
          <p:cNvPr id="4" name="Slide Number Placeholder 3"/>
          <p:cNvSpPr>
            <a:spLocks noGrp="1"/>
          </p:cNvSpPr>
          <p:nvPr>
            <p:ph type="sldNum" sz="quarter" idx="5"/>
          </p:nvPr>
        </p:nvSpPr>
        <p:spPr/>
        <p:txBody>
          <a:bodyPr/>
          <a:lstStyle/>
          <a:p>
            <a:fld id="{8363F56E-4BC8-BE47-9DAD-39EBDD3BA4A1}" type="slidenum">
              <a:rPr lang="en-US" smtClean="0"/>
              <a:t>2</a:t>
            </a:fld>
            <a:endParaRPr lang="en-US"/>
          </a:p>
        </p:txBody>
      </p:sp>
    </p:spTree>
    <p:extLst>
      <p:ext uri="{BB962C8B-B14F-4D97-AF65-F5344CB8AC3E}">
        <p14:creationId xmlns:p14="http://schemas.microsoft.com/office/powerpoint/2010/main" val="271506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Amazon S3 bucket is a container for storing data like files or images, similar to a folder in the cloud. Each bucket has a unique name across all of AWS.</a:t>
            </a:r>
          </a:p>
        </p:txBody>
      </p:sp>
      <p:sp>
        <p:nvSpPr>
          <p:cNvPr id="4" name="Slide Number Placeholder 3"/>
          <p:cNvSpPr>
            <a:spLocks noGrp="1"/>
          </p:cNvSpPr>
          <p:nvPr>
            <p:ph type="sldNum" sz="quarter" idx="5"/>
          </p:nvPr>
        </p:nvSpPr>
        <p:spPr/>
        <p:txBody>
          <a:bodyPr/>
          <a:lstStyle/>
          <a:p>
            <a:fld id="{8363F56E-4BC8-BE47-9DAD-39EBDD3BA4A1}" type="slidenum">
              <a:rPr lang="en-US" smtClean="0"/>
              <a:t>3</a:t>
            </a:fld>
            <a:endParaRPr lang="en-US"/>
          </a:p>
        </p:txBody>
      </p:sp>
    </p:spTree>
    <p:extLst>
      <p:ext uri="{BB962C8B-B14F-4D97-AF65-F5344CB8AC3E}">
        <p14:creationId xmlns:p14="http://schemas.microsoft.com/office/powerpoint/2010/main" val="944764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Files in an S3 bucket are called 'objects,' consisting of data and metadata (e.g., size, content type).</a:t>
            </a:r>
          </a:p>
        </p:txBody>
      </p:sp>
      <p:sp>
        <p:nvSpPr>
          <p:cNvPr id="4" name="Slide Number Placeholder 3"/>
          <p:cNvSpPr>
            <a:spLocks noGrp="1"/>
          </p:cNvSpPr>
          <p:nvPr>
            <p:ph type="sldNum" sz="quarter" idx="5"/>
          </p:nvPr>
        </p:nvSpPr>
        <p:spPr/>
        <p:txBody>
          <a:bodyPr/>
          <a:lstStyle/>
          <a:p>
            <a:fld id="{8363F56E-4BC8-BE47-9DAD-39EBDD3BA4A1}" type="slidenum">
              <a:rPr lang="en-US" smtClean="0"/>
              <a:t>4</a:t>
            </a:fld>
            <a:endParaRPr lang="en-US"/>
          </a:p>
        </p:txBody>
      </p:sp>
    </p:spTree>
    <p:extLst>
      <p:ext uri="{BB962C8B-B14F-4D97-AF65-F5344CB8AC3E}">
        <p14:creationId xmlns:p14="http://schemas.microsoft.com/office/powerpoint/2010/main" val="304044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ARN uniquely identifies an AWS resource. For an S3 bucket, it may look like: arn:aws:s3:::my-bucket-name.</a:t>
            </a:r>
          </a:p>
        </p:txBody>
      </p:sp>
      <p:sp>
        <p:nvSpPr>
          <p:cNvPr id="4" name="Slide Number Placeholder 3"/>
          <p:cNvSpPr>
            <a:spLocks noGrp="1"/>
          </p:cNvSpPr>
          <p:nvPr>
            <p:ph type="sldNum" sz="quarter" idx="5"/>
          </p:nvPr>
        </p:nvSpPr>
        <p:spPr/>
        <p:txBody>
          <a:bodyPr/>
          <a:lstStyle/>
          <a:p>
            <a:fld id="{8363F56E-4BC8-BE47-9DAD-39EBDD3BA4A1}" type="slidenum">
              <a:rPr lang="en-US" smtClean="0"/>
              <a:t>5</a:t>
            </a:fld>
            <a:endParaRPr lang="en-US"/>
          </a:p>
        </p:txBody>
      </p:sp>
    </p:spTree>
    <p:extLst>
      <p:ext uri="{BB962C8B-B14F-4D97-AF65-F5344CB8AC3E}">
        <p14:creationId xmlns:p14="http://schemas.microsoft.com/office/powerpoint/2010/main" val="1064957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bucket policy defines who can access the bucket and what actions they can perform. Bucket policies are written in JSON and can make a bucket public or restrict access. An example Bucket Policy to Make Objects Public is: { 'Version': '2012-10-17', 'Statement': [ { 'Effect': 'Allow', 'Principal': '*', 'Action': 's3:GetObject', 'Resource': 'arn:aws:s3:::your-bucket-name/*' } ] } This allows anyone to read objects in the bucket.</a:t>
            </a:r>
          </a:p>
        </p:txBody>
      </p:sp>
      <p:sp>
        <p:nvSpPr>
          <p:cNvPr id="4" name="Slide Number Placeholder 3"/>
          <p:cNvSpPr>
            <a:spLocks noGrp="1"/>
          </p:cNvSpPr>
          <p:nvPr>
            <p:ph type="sldNum" sz="quarter" idx="5"/>
          </p:nvPr>
        </p:nvSpPr>
        <p:spPr/>
        <p:txBody>
          <a:bodyPr/>
          <a:lstStyle/>
          <a:p>
            <a:fld id="{8363F56E-4BC8-BE47-9DAD-39EBDD3BA4A1}" type="slidenum">
              <a:rPr lang="en-US" smtClean="0"/>
              <a:t>6</a:t>
            </a:fld>
            <a:endParaRPr lang="en-US"/>
          </a:p>
        </p:txBody>
      </p:sp>
    </p:spTree>
    <p:extLst>
      <p:ext uri="{BB962C8B-B14F-4D97-AF65-F5344CB8AC3E}">
        <p14:creationId xmlns:p14="http://schemas.microsoft.com/office/powerpoint/2010/main" val="1822023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example bucket policy allows anyone to read objects in the specified S3 bucket. The 'Principal' field specifies that anyone can perform the 's3:GetObject' action. The 'Resource' field specifies the ARN of the S3 bucket and its objects that the policy applies to. The 'Version' field specifies the policy language version. The policy can be modified to restrict access to specific users or applications to make it more secure. It's important to be careful with bucket policies because they control who can access bucket objects and what actions they can perform on them.</a:t>
            </a:r>
          </a:p>
        </p:txBody>
      </p:sp>
      <p:sp>
        <p:nvSpPr>
          <p:cNvPr id="4" name="Slide Number Placeholder 3"/>
          <p:cNvSpPr>
            <a:spLocks noGrp="1"/>
          </p:cNvSpPr>
          <p:nvPr>
            <p:ph type="sldNum" sz="quarter" idx="5"/>
          </p:nvPr>
        </p:nvSpPr>
        <p:spPr/>
        <p:txBody>
          <a:bodyPr/>
          <a:lstStyle/>
          <a:p>
            <a:fld id="{FD2E5E7C-544C-5840-8488-CD105F3D2323}" type="slidenum">
              <a:rPr lang="en-US" smtClean="0"/>
              <a:t>7</a:t>
            </a:fld>
            <a:endParaRPr lang="en-US"/>
          </a:p>
        </p:txBody>
      </p:sp>
    </p:spTree>
    <p:extLst>
      <p:ext uri="{BB962C8B-B14F-4D97-AF65-F5344CB8AC3E}">
        <p14:creationId xmlns:p14="http://schemas.microsoft.com/office/powerpoint/2010/main" val="377800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default, buckets and objects are private. To make objects public, update permissions via a bucket policy or object settings. Public access allows anyone to view/download files, while private limits access.</a:t>
            </a:r>
          </a:p>
        </p:txBody>
      </p:sp>
      <p:sp>
        <p:nvSpPr>
          <p:cNvPr id="4" name="Slide Number Placeholder 3"/>
          <p:cNvSpPr>
            <a:spLocks noGrp="1"/>
          </p:cNvSpPr>
          <p:nvPr>
            <p:ph type="sldNum" sz="quarter" idx="5"/>
          </p:nvPr>
        </p:nvSpPr>
        <p:spPr/>
        <p:txBody>
          <a:bodyPr/>
          <a:lstStyle/>
          <a:p>
            <a:fld id="{8363F56E-4BC8-BE47-9DAD-39EBDD3BA4A1}" type="slidenum">
              <a:rPr lang="en-US" smtClean="0"/>
              <a:t>8</a:t>
            </a:fld>
            <a:endParaRPr lang="en-US"/>
          </a:p>
        </p:txBody>
      </p:sp>
    </p:spTree>
    <p:extLst>
      <p:ext uri="{BB962C8B-B14F-4D97-AF65-F5344CB8AC3E}">
        <p14:creationId xmlns:p14="http://schemas.microsoft.com/office/powerpoint/2010/main" val="95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make a file public, update permissions using AWS Management Console to allow 'Everyone' access. Once public, the object is accessible via a unique HTTPS URL.</a:t>
            </a:r>
          </a:p>
        </p:txBody>
      </p:sp>
      <p:sp>
        <p:nvSpPr>
          <p:cNvPr id="4" name="Slide Number Placeholder 3"/>
          <p:cNvSpPr>
            <a:spLocks noGrp="1"/>
          </p:cNvSpPr>
          <p:nvPr>
            <p:ph type="sldNum" sz="quarter" idx="5"/>
          </p:nvPr>
        </p:nvSpPr>
        <p:spPr/>
        <p:txBody>
          <a:bodyPr/>
          <a:lstStyle/>
          <a:p>
            <a:fld id="{8363F56E-4BC8-BE47-9DAD-39EBDD3BA4A1}" type="slidenum">
              <a:rPr lang="en-US" smtClean="0"/>
              <a:t>9</a:t>
            </a:fld>
            <a:endParaRPr lang="en-US"/>
          </a:p>
        </p:txBody>
      </p:sp>
    </p:spTree>
    <p:extLst>
      <p:ext uri="{BB962C8B-B14F-4D97-AF65-F5344CB8AC3E}">
        <p14:creationId xmlns:p14="http://schemas.microsoft.com/office/powerpoint/2010/main" val="1245580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12/6/24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906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12/6/24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547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12/6/24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55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12/6/24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87424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12/6/24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41383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12/6/24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36720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12/6/24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6058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12/6/24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7506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12/6/24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3454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12/6/24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0127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12/6/24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3482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12/6/24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6720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2C89F7-7922-E463-F4BB-47A4EC8F0E76}"/>
              </a:ext>
            </a:extLst>
          </p:cNvPr>
          <p:cNvSpPr>
            <a:spLocks noGrp="1"/>
          </p:cNvSpPr>
          <p:nvPr>
            <p:ph type="ctrTitle"/>
          </p:nvPr>
        </p:nvSpPr>
        <p:spPr>
          <a:xfrm>
            <a:off x="517870" y="978408"/>
            <a:ext cx="8107790" cy="3431580"/>
          </a:xfrm>
        </p:spPr>
        <p:txBody>
          <a:bodyPr anchor="t">
            <a:normAutofit/>
          </a:bodyPr>
          <a:lstStyle/>
          <a:p>
            <a:r>
              <a:rPr lang="en-US" sz="7200"/>
              <a:t>Introduction to Amazon S3 Buckets</a:t>
            </a:r>
          </a:p>
        </p:txBody>
      </p:sp>
      <p:sp>
        <p:nvSpPr>
          <p:cNvPr id="3" name="Subtitle 2">
            <a:extLst>
              <a:ext uri="{FF2B5EF4-FFF2-40B4-BE49-F238E27FC236}">
                <a16:creationId xmlns:a16="http://schemas.microsoft.com/office/drawing/2014/main" id="{D2D58CF9-EB93-BCFD-EC66-03ABAABABEE9}"/>
              </a:ext>
            </a:extLst>
          </p:cNvPr>
          <p:cNvSpPr>
            <a:spLocks noGrp="1"/>
          </p:cNvSpPr>
          <p:nvPr>
            <p:ph type="subTitle" idx="1"/>
          </p:nvPr>
        </p:nvSpPr>
        <p:spPr>
          <a:xfrm>
            <a:off x="517870" y="4482450"/>
            <a:ext cx="7102130" cy="1397141"/>
          </a:xfrm>
        </p:spPr>
        <p:txBody>
          <a:bodyPr anchor="b">
            <a:normAutofit/>
          </a:bodyPr>
          <a:lstStyle/>
          <a:p>
            <a:r>
              <a:rPr lang="en-US"/>
              <a:t>Understanding the workings of Amazon's S3 Buckets</a:t>
            </a:r>
          </a:p>
        </p:txBody>
      </p:sp>
      <p:sp>
        <p:nvSpPr>
          <p:cNvPr id="10" name="Rectangle 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10779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0011C4F-7FF0-7357-C559-B7679DC27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810195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2085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Cloud computing concept isolated on white background">
            <a:extLst>
              <a:ext uri="{FF2B5EF4-FFF2-40B4-BE49-F238E27FC236}">
                <a16:creationId xmlns:a16="http://schemas.microsoft.com/office/drawing/2014/main" id="{15628941-B983-42A4-853F-6FDEFB5F5790}"/>
              </a:ext>
            </a:extLst>
          </p:cNvPr>
          <p:cNvPicPr>
            <a:picLocks noGrp="1" noChangeAspect="1"/>
          </p:cNvPicPr>
          <p:nvPr>
            <p:ph sz="half" idx="1"/>
          </p:nvPr>
        </p:nvPicPr>
        <p:blipFill>
          <a:blip r:embed="rId3"/>
          <a:srcRect t="18453" r="1" b="12750"/>
          <a:stretch/>
        </p:blipFill>
        <p:spPr>
          <a:xfrm>
            <a:off x="517864" y="1863633"/>
            <a:ext cx="8687096" cy="4482371"/>
          </a:xfrm>
          <a:prstGeom prst="rect">
            <a:avLst/>
          </a:prstGeom>
        </p:spPr>
      </p:pic>
      <p:sp>
        <p:nvSpPr>
          <p:cNvPr id="2" name="Title 1">
            <a:extLst>
              <a:ext uri="{FF2B5EF4-FFF2-40B4-BE49-F238E27FC236}">
                <a16:creationId xmlns:a16="http://schemas.microsoft.com/office/drawing/2014/main" id="{28EBA932-2951-6F19-865A-0FFE1C351844}"/>
              </a:ext>
            </a:extLst>
          </p:cNvPr>
          <p:cNvSpPr>
            <a:spLocks noGrp="1"/>
          </p:cNvSpPr>
          <p:nvPr>
            <p:ph type="title"/>
          </p:nvPr>
        </p:nvSpPr>
        <p:spPr>
          <a:xfrm>
            <a:off x="517865" y="976160"/>
            <a:ext cx="8686800" cy="813063"/>
          </a:xfrm>
        </p:spPr>
        <p:txBody>
          <a:bodyPr vert="horz" lIns="91440" tIns="45720" rIns="91440" bIns="45720" rtlCol="0" anchor="t">
            <a:normAutofit/>
          </a:bodyPr>
          <a:lstStyle/>
          <a:p>
            <a:r>
              <a:rPr lang="en-US" sz="4400"/>
              <a:t>Conclusion</a:t>
            </a:r>
          </a:p>
        </p:txBody>
      </p:sp>
      <p:sp>
        <p:nvSpPr>
          <p:cNvPr id="4" name="Content Placeholder 3">
            <a:extLst>
              <a:ext uri="{FF2B5EF4-FFF2-40B4-BE49-F238E27FC236}">
                <a16:creationId xmlns:a16="http://schemas.microsoft.com/office/drawing/2014/main" id="{C6A32632-2DC9-F7D8-90E3-5F6D693F751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631680" y="1863632"/>
            <a:ext cx="2042449" cy="4482371"/>
          </a:xfrm>
        </p:spPr>
        <p:txBody>
          <a:bodyPr>
            <a:normAutofit/>
          </a:bodyPr>
          <a:lstStyle/>
          <a:p>
            <a:pPr marL="0" indent="0">
              <a:spcBef>
                <a:spcPts val="2500"/>
              </a:spcBef>
              <a:buNone/>
            </a:pPr>
            <a:endParaRPr lang="en-US" sz="1400" b="1"/>
          </a:p>
          <a:p>
            <a:pPr marL="0" lvl="1" indent="0">
              <a:buNone/>
            </a:pPr>
            <a:r>
              <a:rPr lang="en-US" sz="1400"/>
              <a:t>In conclusion, Amazon S3 buckets provide a flexible, scalable, and secure way to store and manage data in the cloud. With S3 buckets, you can easily create, upload, and manage access to your files and data, making it a preferred choice for many businesses and organizations.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50561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Files">
            <a:extLst>
              <a:ext uri="{FF2B5EF4-FFF2-40B4-BE49-F238E27FC236}">
                <a16:creationId xmlns:a16="http://schemas.microsoft.com/office/drawing/2014/main" id="{21EA85E6-2F17-4EAA-93DB-0DF938A0CFD2}"/>
              </a:ext>
            </a:extLst>
          </p:cNvPr>
          <p:cNvPicPr>
            <a:picLocks noGrp="1" noChangeAspect="1"/>
          </p:cNvPicPr>
          <p:nvPr>
            <p:ph sz="half" idx="1"/>
          </p:nvPr>
        </p:nvPicPr>
        <p:blipFill>
          <a:blip r:embed="rId3"/>
          <a:srcRect r="17235"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F6C02322-E329-039B-C161-5175584FA9C1}"/>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Overview</a:t>
            </a:r>
          </a:p>
        </p:txBody>
      </p:sp>
      <p:sp>
        <p:nvSpPr>
          <p:cNvPr id="4" name="Content Placeholder 3">
            <a:extLst>
              <a:ext uri="{FF2B5EF4-FFF2-40B4-BE49-F238E27FC236}">
                <a16:creationId xmlns:a16="http://schemas.microsoft.com/office/drawing/2014/main" id="{6123C702-DCD2-0DA8-5513-9517ADA1539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US" sz="1400" b="1"/>
              <a:t>S3 Bucket</a:t>
            </a:r>
          </a:p>
          <a:p>
            <a:pPr marL="0" lvl="1" indent="0">
              <a:buNone/>
            </a:pPr>
            <a:r>
              <a:rPr lang="en-US" sz="1400"/>
              <a:t>An S3 bucket is a container for storing data like files or images in the cloud.</a:t>
            </a:r>
          </a:p>
          <a:p>
            <a:pPr marL="0" indent="0">
              <a:spcBef>
                <a:spcPts val="2500"/>
              </a:spcBef>
              <a:buNone/>
            </a:pPr>
            <a:r>
              <a:rPr lang="en-US" sz="1400" b="1"/>
              <a:t>S3 Objects</a:t>
            </a:r>
          </a:p>
          <a:p>
            <a:pPr marL="0" lvl="1" indent="0">
              <a:buNone/>
            </a:pPr>
            <a:r>
              <a:rPr lang="en-US" sz="1400"/>
              <a:t>S3 objects are the basic units of data that are stored in an S3 bucket. They can be files, images, or any other type of data.</a:t>
            </a:r>
          </a:p>
          <a:p>
            <a:pPr marL="0" indent="0">
              <a:spcBef>
                <a:spcPts val="2500"/>
              </a:spcBef>
              <a:buNone/>
            </a:pPr>
            <a:r>
              <a:rPr lang="en-US" sz="1400" b="1"/>
              <a:t>Bucket Policy</a:t>
            </a:r>
          </a:p>
          <a:p>
            <a:pPr marL="0" lvl="1" indent="0">
              <a:buNone/>
            </a:pPr>
            <a:r>
              <a:rPr lang="en-US" sz="1400"/>
              <a:t>A bucket policy is a JSON-based document that defines the access control rules for an S3 bucket.</a:t>
            </a:r>
          </a:p>
          <a:p>
            <a:pPr marL="0" indent="0">
              <a:spcBef>
                <a:spcPts val="2500"/>
              </a:spcBef>
              <a:buNone/>
            </a:pPr>
            <a:r>
              <a:rPr lang="en-US" sz="1400" b="1"/>
              <a:t>Private vs Public Buckets</a:t>
            </a:r>
          </a:p>
          <a:p>
            <a:pPr marL="0" lvl="1" indent="0">
              <a:buNone/>
            </a:pPr>
            <a:r>
              <a:rPr lang="en-US" sz="1400"/>
              <a:t>S3 buckets can be either private or public. Private buckets are only accessible by authorized users, while public buckets are accessible by anyone.</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66417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Cloud shaped hard drive with cables">
            <a:extLst>
              <a:ext uri="{FF2B5EF4-FFF2-40B4-BE49-F238E27FC236}">
                <a16:creationId xmlns:a16="http://schemas.microsoft.com/office/drawing/2014/main" id="{AD5FF9BF-28C5-4080-9FE0-5EA2570BC3E6}"/>
              </a:ext>
            </a:extLst>
          </p:cNvPr>
          <p:cNvPicPr>
            <a:picLocks noGrp="1" noChangeAspect="1"/>
          </p:cNvPicPr>
          <p:nvPr>
            <p:ph sz="half" idx="1"/>
          </p:nvPr>
        </p:nvPicPr>
        <p:blipFill>
          <a:blip r:embed="rId3"/>
          <a:srcRect t="9477" r="1" b="1"/>
          <a:stretch/>
        </p:blipFill>
        <p:spPr>
          <a:xfrm>
            <a:off x="517864" y="1863633"/>
            <a:ext cx="8687096" cy="4482371"/>
          </a:xfrm>
          <a:prstGeom prst="rect">
            <a:avLst/>
          </a:prstGeom>
        </p:spPr>
      </p:pic>
      <p:sp>
        <p:nvSpPr>
          <p:cNvPr id="2" name="Title 1">
            <a:extLst>
              <a:ext uri="{FF2B5EF4-FFF2-40B4-BE49-F238E27FC236}">
                <a16:creationId xmlns:a16="http://schemas.microsoft.com/office/drawing/2014/main" id="{217FAC73-28D2-AA8E-61F7-9215823FD243}"/>
              </a:ext>
            </a:extLst>
          </p:cNvPr>
          <p:cNvSpPr>
            <a:spLocks noGrp="1"/>
          </p:cNvSpPr>
          <p:nvPr>
            <p:ph type="title"/>
          </p:nvPr>
        </p:nvSpPr>
        <p:spPr>
          <a:xfrm>
            <a:off x="517865" y="976160"/>
            <a:ext cx="8686800" cy="813063"/>
          </a:xfrm>
        </p:spPr>
        <p:txBody>
          <a:bodyPr vert="horz" lIns="91440" tIns="45720" rIns="91440" bIns="45720" rtlCol="0" anchor="t">
            <a:normAutofit/>
          </a:bodyPr>
          <a:lstStyle/>
          <a:p>
            <a:r>
              <a:rPr lang="en-US" sz="4400"/>
              <a:t>S3 Bucket</a:t>
            </a:r>
          </a:p>
        </p:txBody>
      </p:sp>
      <p:sp>
        <p:nvSpPr>
          <p:cNvPr id="4" name="Content Placeholder 3">
            <a:extLst>
              <a:ext uri="{FF2B5EF4-FFF2-40B4-BE49-F238E27FC236}">
                <a16:creationId xmlns:a16="http://schemas.microsoft.com/office/drawing/2014/main" id="{C77D20AA-1FFD-8FAA-F8AE-79469DC6933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631680" y="1863632"/>
            <a:ext cx="2042449" cy="4482371"/>
          </a:xfrm>
        </p:spPr>
        <p:txBody>
          <a:bodyPr>
            <a:normAutofit/>
          </a:bodyPr>
          <a:lstStyle/>
          <a:p>
            <a:pPr marL="0" indent="0">
              <a:spcBef>
                <a:spcPts val="2500"/>
              </a:spcBef>
              <a:buNone/>
            </a:pPr>
            <a:endParaRPr lang="en-US" sz="1400" b="1"/>
          </a:p>
          <a:p>
            <a:pPr marL="0" lvl="1" indent="0">
              <a:buNone/>
            </a:pPr>
            <a:r>
              <a:rPr lang="en-US" sz="1400"/>
              <a:t>An S3 bucket is a cloud-based container for storing data such as files or images. It is a scalable and durable storage option that can be accessed from anywhere in the world.</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8853304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concept image of cloud storage">
            <a:extLst>
              <a:ext uri="{FF2B5EF4-FFF2-40B4-BE49-F238E27FC236}">
                <a16:creationId xmlns:a16="http://schemas.microsoft.com/office/drawing/2014/main" id="{F4B9D007-D9DE-4266-B0A7-77E00400136B}"/>
              </a:ext>
            </a:extLst>
          </p:cNvPr>
          <p:cNvPicPr>
            <a:picLocks noGrp="1" noChangeAspect="1"/>
          </p:cNvPicPr>
          <p:nvPr>
            <p:ph sz="half" idx="1"/>
          </p:nvPr>
        </p:nvPicPr>
        <p:blipFill>
          <a:blip r:embed="rId3"/>
          <a:srcRect t="48401" r="1" b="1"/>
          <a:stretch/>
        </p:blipFill>
        <p:spPr>
          <a:xfrm>
            <a:off x="517864" y="1863633"/>
            <a:ext cx="8687096" cy="4482371"/>
          </a:xfrm>
          <a:prstGeom prst="rect">
            <a:avLst/>
          </a:prstGeom>
        </p:spPr>
      </p:pic>
      <p:sp>
        <p:nvSpPr>
          <p:cNvPr id="2" name="Title 1">
            <a:extLst>
              <a:ext uri="{FF2B5EF4-FFF2-40B4-BE49-F238E27FC236}">
                <a16:creationId xmlns:a16="http://schemas.microsoft.com/office/drawing/2014/main" id="{AB7E358A-298E-2290-2ABF-0D5D7F5279ED}"/>
              </a:ext>
            </a:extLst>
          </p:cNvPr>
          <p:cNvSpPr>
            <a:spLocks noGrp="1"/>
          </p:cNvSpPr>
          <p:nvPr>
            <p:ph type="title"/>
          </p:nvPr>
        </p:nvSpPr>
        <p:spPr>
          <a:xfrm>
            <a:off x="517865" y="976160"/>
            <a:ext cx="8686800" cy="813063"/>
          </a:xfrm>
        </p:spPr>
        <p:txBody>
          <a:bodyPr vert="horz" lIns="91440" tIns="45720" rIns="91440" bIns="45720" rtlCol="0" anchor="t">
            <a:normAutofit/>
          </a:bodyPr>
          <a:lstStyle/>
          <a:p>
            <a:r>
              <a:rPr lang="en-US" sz="4400"/>
              <a:t>S3 Objects</a:t>
            </a:r>
          </a:p>
        </p:txBody>
      </p:sp>
      <p:sp>
        <p:nvSpPr>
          <p:cNvPr id="4" name="Content Placeholder 3">
            <a:extLst>
              <a:ext uri="{FF2B5EF4-FFF2-40B4-BE49-F238E27FC236}">
                <a16:creationId xmlns:a16="http://schemas.microsoft.com/office/drawing/2014/main" id="{5C820EF6-20A5-EE65-F378-4EA21758636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631680" y="1863632"/>
            <a:ext cx="2042449" cy="4482371"/>
          </a:xfrm>
        </p:spPr>
        <p:txBody>
          <a:bodyPr>
            <a:normAutofit/>
          </a:bodyPr>
          <a:lstStyle/>
          <a:p>
            <a:pPr marL="0" indent="0">
              <a:spcBef>
                <a:spcPts val="2500"/>
              </a:spcBef>
              <a:buNone/>
            </a:pPr>
            <a:endParaRPr lang="en-US" sz="1400" b="1"/>
          </a:p>
          <a:p>
            <a:pPr marL="0" lvl="1" indent="0">
              <a:buNone/>
            </a:pPr>
            <a:r>
              <a:rPr lang="en-US" sz="1400"/>
              <a:t>Objects in an S3 bucket are digital files that contain data and metadata such as size and content type. S3 objects are highly scalable, available, and secure, making them an effective storage solution for a variety of use cases.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523270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Servers in Data Center with Design Elements">
            <a:extLst>
              <a:ext uri="{FF2B5EF4-FFF2-40B4-BE49-F238E27FC236}">
                <a16:creationId xmlns:a16="http://schemas.microsoft.com/office/drawing/2014/main" id="{413A68FA-6164-4E83-834A-F0CF5444E795}"/>
              </a:ext>
            </a:extLst>
          </p:cNvPr>
          <p:cNvPicPr>
            <a:picLocks noGrp="1" noChangeAspect="1"/>
          </p:cNvPicPr>
          <p:nvPr>
            <p:ph sz="half" idx="1"/>
          </p:nvPr>
        </p:nvPicPr>
        <p:blipFill>
          <a:blip r:embed="rId3"/>
          <a:srcRect l="24831" r="6858" b="-1"/>
          <a:stretch/>
        </p:blipFill>
        <p:spPr>
          <a:xfrm>
            <a:off x="517868" y="508090"/>
            <a:ext cx="5705856" cy="5846990"/>
          </a:xfrm>
          <a:prstGeom prst="rect">
            <a:avLst/>
          </a:prstGeom>
        </p:spPr>
      </p:pic>
      <p:sp>
        <p:nvSpPr>
          <p:cNvPr id="2" name="Title 1">
            <a:extLst>
              <a:ext uri="{FF2B5EF4-FFF2-40B4-BE49-F238E27FC236}">
                <a16:creationId xmlns:a16="http://schemas.microsoft.com/office/drawing/2014/main" id="{C324F05F-594F-D137-03CE-72AF066DA928}"/>
              </a:ext>
            </a:extLst>
          </p:cNvPr>
          <p:cNvSpPr>
            <a:spLocks noGrp="1"/>
          </p:cNvSpPr>
          <p:nvPr>
            <p:ph type="title"/>
          </p:nvPr>
        </p:nvSpPr>
        <p:spPr>
          <a:xfrm>
            <a:off x="7001547" y="976160"/>
            <a:ext cx="4822899" cy="1463040"/>
          </a:xfrm>
        </p:spPr>
        <p:txBody>
          <a:bodyPr vert="horz" lIns="91440" tIns="45720" rIns="91440" bIns="45720" rtlCol="0" anchor="t">
            <a:normAutofit/>
          </a:bodyPr>
          <a:lstStyle/>
          <a:p>
            <a:r>
              <a:rPr lang="en-US" sz="4400"/>
              <a:t>Amazon Resource Name (ARN)</a:t>
            </a:r>
          </a:p>
        </p:txBody>
      </p:sp>
      <p:sp>
        <p:nvSpPr>
          <p:cNvPr id="4" name="Content Placeholder 3">
            <a:extLst>
              <a:ext uri="{FF2B5EF4-FFF2-40B4-BE49-F238E27FC236}">
                <a16:creationId xmlns:a16="http://schemas.microsoft.com/office/drawing/2014/main" id="{032DCD8C-0C00-6684-AE51-16718FCD85A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1548" y="2578608"/>
            <a:ext cx="4672584" cy="3767328"/>
          </a:xfrm>
        </p:spPr>
        <p:txBody>
          <a:bodyPr>
            <a:normAutofit/>
          </a:bodyPr>
          <a:lstStyle/>
          <a:p>
            <a:pPr marL="0" indent="0">
              <a:spcBef>
                <a:spcPts val="2500"/>
              </a:spcBef>
              <a:buNone/>
            </a:pPr>
            <a:endParaRPr lang="en-US" sz="1400" b="1"/>
          </a:p>
          <a:p>
            <a:pPr marL="0" lvl="1" indent="0">
              <a:buNone/>
            </a:pPr>
            <a:r>
              <a:rPr lang="en-US" sz="1400"/>
              <a:t>An Amazon Resource Name (ARN) is a unique identifier for an AWS resource. It consists of several parts, including the AWS service name, region, account ID, and resource name. The structure of an ARN is designed to provide a uniform way to identify resources across all AWS services.</a:t>
            </a:r>
          </a:p>
        </p:txBody>
      </p:sp>
      <p:sp>
        <p:nvSpPr>
          <p:cNvPr id="18" name="Freeform: Shape 17">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13609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quot;Set of icons for organisation.  Includes documents, search icons, folders, etc  Hi Res raster file.Note that all images are my own design.&quot;">
            <a:extLst>
              <a:ext uri="{FF2B5EF4-FFF2-40B4-BE49-F238E27FC236}">
                <a16:creationId xmlns:a16="http://schemas.microsoft.com/office/drawing/2014/main" id="{2359C686-6A49-47B4-94A8-8EC127CE00A7}"/>
              </a:ext>
            </a:extLst>
          </p:cNvPr>
          <p:cNvPicPr>
            <a:picLocks noGrp="1" noChangeAspect="1"/>
          </p:cNvPicPr>
          <p:nvPr>
            <p:ph sz="half" idx="1"/>
          </p:nvPr>
        </p:nvPicPr>
        <p:blipFill>
          <a:blip r:embed="rId3"/>
          <a:srcRect r="27682"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D152E7E8-60F4-5E54-EEFE-D0D8A06E9CB9}"/>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Bucket Policy and Permissions</a:t>
            </a:r>
          </a:p>
        </p:txBody>
      </p:sp>
      <p:sp>
        <p:nvSpPr>
          <p:cNvPr id="4" name="Content Placeholder 3">
            <a:extLst>
              <a:ext uri="{FF2B5EF4-FFF2-40B4-BE49-F238E27FC236}">
                <a16:creationId xmlns:a16="http://schemas.microsoft.com/office/drawing/2014/main" id="{668D08D7-51CA-BAD2-8112-D37CF384463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Bucket Policy</a:t>
            </a:r>
          </a:p>
          <a:p>
            <a:pPr marL="0" lvl="1" indent="0">
              <a:buNone/>
            </a:pPr>
            <a:r>
              <a:rPr lang="en-US" sz="1400"/>
              <a:t>A bucket policy is a JSON-based access policy that controls who can access a bucket and what actions they can perform on it. It can make a bucket public or restrict access for certain users.</a:t>
            </a:r>
          </a:p>
          <a:p>
            <a:pPr marL="0" indent="0">
              <a:spcBef>
                <a:spcPts val="2500"/>
              </a:spcBef>
              <a:buNone/>
            </a:pPr>
            <a:r>
              <a:rPr lang="en-US" sz="1400" b="1"/>
              <a:t>JSON-Based Policy</a:t>
            </a:r>
          </a:p>
          <a:p>
            <a:pPr marL="0" lvl="1" indent="0">
              <a:buNone/>
            </a:pPr>
            <a:r>
              <a:rPr lang="en-US" sz="1400"/>
              <a:t>Bucket policies are written in JSON format and allow fine-grained access controls for users and applications. They can also be used to restrict access to specific folders or objects in a bucket.</a:t>
            </a:r>
          </a:p>
          <a:p>
            <a:pPr marL="0" indent="0">
              <a:spcBef>
                <a:spcPts val="2500"/>
              </a:spcBef>
              <a:buNone/>
            </a:pPr>
            <a:r>
              <a:rPr lang="en-US" sz="1400" b="1"/>
              <a:t>Making Objects Public</a:t>
            </a:r>
          </a:p>
          <a:p>
            <a:pPr marL="0" lvl="1" indent="0">
              <a:buNone/>
            </a:pPr>
            <a:r>
              <a:rPr lang="en-US" sz="1400"/>
              <a:t>Bucket policies can be used to make objects in a bucket public, allowing anyone to access and read them. This is useful for sharing files or data publicly.</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403637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40D571-DB25-D757-DDF4-1F2B3EE3289A}"/>
              </a:ext>
            </a:extLst>
          </p:cNvPr>
          <p:cNvSpPr>
            <a:spLocks noGrp="1"/>
          </p:cNvSpPr>
          <p:nvPr>
            <p:ph type="title"/>
          </p:nvPr>
        </p:nvSpPr>
        <p:spPr>
          <a:xfrm>
            <a:off x="517867" y="976160"/>
            <a:ext cx="6300216" cy="1322903"/>
          </a:xfrm>
        </p:spPr>
        <p:txBody>
          <a:bodyPr vert="horz" lIns="91440" tIns="45720" rIns="91440" bIns="45720" rtlCol="0" anchor="t">
            <a:normAutofit/>
          </a:bodyPr>
          <a:lstStyle/>
          <a:p>
            <a:pPr>
              <a:lnSpc>
                <a:spcPct val="90000"/>
              </a:lnSpc>
            </a:pPr>
            <a:r>
              <a:rPr lang="en-US" sz="3700"/>
              <a:t>Example Bucket Policy for Making Objects Public</a:t>
            </a:r>
          </a:p>
        </p:txBody>
      </p:sp>
      <p:sp>
        <p:nvSpPr>
          <p:cNvPr id="4" name="Content Placeholder 3">
            <a:extLst>
              <a:ext uri="{FF2B5EF4-FFF2-40B4-BE49-F238E27FC236}">
                <a16:creationId xmlns:a16="http://schemas.microsoft.com/office/drawing/2014/main" id="{625FE1A6-8EC1-5C24-67F1-7B23033CA05C}"/>
              </a:ext>
            </a:extLst>
          </p:cNvPr>
          <p:cNvSpPr>
            <a:spLocks noGrp="1"/>
          </p:cNvSpPr>
          <p:nvPr>
            <p:ph sz="half" idx="2"/>
          </p:nvPr>
        </p:nvSpPr>
        <p:spPr>
          <a:xfrm>
            <a:off x="7507224" y="1088204"/>
            <a:ext cx="4160520" cy="2959140"/>
          </a:xfrm>
        </p:spPr>
        <p:txBody>
          <a:bodyPr vert="horz" lIns="91440" tIns="45720" rIns="91440" bIns="45720" rtlCol="0">
            <a:normAutofit fontScale="85000" lnSpcReduction="20000"/>
          </a:bodyPr>
          <a:lstStyle/>
          <a:p>
            <a:r>
              <a:rPr lang="en-US" sz="1800" dirty="0"/>
              <a:t>This JSON-based policy allows anyone to read objects in a specified S3 bucket.</a:t>
            </a:r>
          </a:p>
          <a:p>
            <a:r>
              <a:rPr lang="en-US" sz="1800" dirty="0"/>
              <a:t>The 'Principal' field specifies that anyone can perform the 's3:GetObject' action.</a:t>
            </a:r>
          </a:p>
          <a:p>
            <a:r>
              <a:rPr lang="en-US" sz="1800" dirty="0"/>
              <a:t>The 'Resource' field specifies the ARN of the S3 bucket and its objects that the policy applies to.</a:t>
            </a:r>
          </a:p>
          <a:p>
            <a:r>
              <a:rPr lang="en-US" sz="1800" dirty="0"/>
              <a:t>The 'Version' field specifies the policy language version.</a:t>
            </a:r>
          </a:p>
          <a:p>
            <a:r>
              <a:rPr lang="en-US" sz="1800" dirty="0"/>
              <a:t>The policy can be modified to restrict access to specific users or applications.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F56CCEDC-96DB-B447-364D-CFD59F32C511}"/>
              </a:ext>
            </a:extLst>
          </p:cNvPr>
          <p:cNvSpPr>
            <a:spLocks noGrp="1"/>
          </p:cNvSpPr>
          <p:nvPr>
            <p:ph sz="half" idx="1"/>
          </p:nvPr>
        </p:nvSpPr>
        <p:spPr>
          <a:xfrm>
            <a:off x="914401" y="2299063"/>
            <a:ext cx="5181600" cy="4176688"/>
          </a:xfrm>
        </p:spPr>
        <p:txBody>
          <a:bodyPr>
            <a:normAutofit fontScale="85000" lnSpcReduction="20000"/>
          </a:bodyPr>
          <a:lstStyle/>
          <a:p>
            <a:r>
              <a:rPr lang="en-US" b="1" dirty="0"/>
              <a:t>{</a:t>
            </a:r>
          </a:p>
          <a:p>
            <a:r>
              <a:rPr lang="en-US" b="1" dirty="0"/>
              <a:t>  "Version": "2012-10-17",</a:t>
            </a:r>
          </a:p>
          <a:p>
            <a:r>
              <a:rPr lang="en-US" b="1" dirty="0"/>
              <a:t>  "Statement": [</a:t>
            </a:r>
          </a:p>
          <a:p>
            <a:r>
              <a:rPr lang="en-US" b="1" dirty="0"/>
              <a:t>    {</a:t>
            </a:r>
          </a:p>
          <a:p>
            <a:r>
              <a:rPr lang="en-US" b="1" dirty="0"/>
              <a:t>      "Effect": "Allow",</a:t>
            </a:r>
          </a:p>
          <a:p>
            <a:r>
              <a:rPr lang="en-US" b="1" dirty="0"/>
              <a:t>      "Principal": "*",</a:t>
            </a:r>
          </a:p>
          <a:p>
            <a:r>
              <a:rPr lang="en-US" b="1" dirty="0"/>
              <a:t>      "Action": "s3:GetObject",</a:t>
            </a:r>
          </a:p>
          <a:p>
            <a:r>
              <a:rPr lang="en-US" b="1" dirty="0"/>
              <a:t>      "Resource": "arn:aws:s3:::your-bucket-name/*"</a:t>
            </a:r>
          </a:p>
          <a:p>
            <a:r>
              <a:rPr lang="en-US" b="1" dirty="0"/>
              <a:t>    }</a:t>
            </a:r>
          </a:p>
          <a:p>
            <a:r>
              <a:rPr lang="en-US" b="1" dirty="0"/>
              <a:t>  ]</a:t>
            </a:r>
          </a:p>
          <a:p>
            <a:r>
              <a:rPr lang="en-US" b="1" dirty="0"/>
              <a:t>}</a:t>
            </a:r>
          </a:p>
        </p:txBody>
      </p:sp>
    </p:spTree>
    <p:extLst>
      <p:ext uri="{BB962C8B-B14F-4D97-AF65-F5344CB8AC3E}">
        <p14:creationId xmlns:p14="http://schemas.microsoft.com/office/powerpoint/2010/main" val="1261764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Housekeys with tiny house attached as keychain">
            <a:extLst>
              <a:ext uri="{FF2B5EF4-FFF2-40B4-BE49-F238E27FC236}">
                <a16:creationId xmlns:a16="http://schemas.microsoft.com/office/drawing/2014/main" id="{C03A4FF1-9C2E-445D-A297-F023BFEBD304}"/>
              </a:ext>
            </a:extLst>
          </p:cNvPr>
          <p:cNvPicPr>
            <a:picLocks noGrp="1" noChangeAspect="1"/>
          </p:cNvPicPr>
          <p:nvPr>
            <p:ph sz="half" idx="1"/>
          </p:nvPr>
        </p:nvPicPr>
        <p:blipFill>
          <a:blip r:embed="rId3"/>
          <a:srcRect t="1847" r="1" b="20853"/>
          <a:stretch/>
        </p:blipFill>
        <p:spPr>
          <a:xfrm>
            <a:off x="517864" y="1863633"/>
            <a:ext cx="8687096" cy="4482371"/>
          </a:xfrm>
          <a:prstGeom prst="rect">
            <a:avLst/>
          </a:prstGeom>
        </p:spPr>
      </p:pic>
      <p:sp>
        <p:nvSpPr>
          <p:cNvPr id="2" name="Title 1">
            <a:extLst>
              <a:ext uri="{FF2B5EF4-FFF2-40B4-BE49-F238E27FC236}">
                <a16:creationId xmlns:a16="http://schemas.microsoft.com/office/drawing/2014/main" id="{A233EC7A-41F2-C3F5-BDBB-C62BBD5B2F1D}"/>
              </a:ext>
            </a:extLst>
          </p:cNvPr>
          <p:cNvSpPr>
            <a:spLocks noGrp="1"/>
          </p:cNvSpPr>
          <p:nvPr>
            <p:ph type="title"/>
          </p:nvPr>
        </p:nvSpPr>
        <p:spPr>
          <a:xfrm>
            <a:off x="517865" y="976160"/>
            <a:ext cx="8686800" cy="813063"/>
          </a:xfrm>
        </p:spPr>
        <p:txBody>
          <a:bodyPr vert="horz" lIns="91440" tIns="45720" rIns="91440" bIns="45720" rtlCol="0" anchor="t">
            <a:normAutofit/>
          </a:bodyPr>
          <a:lstStyle/>
          <a:p>
            <a:r>
              <a:rPr lang="en-US" sz="4400"/>
              <a:t>Private vs Public Buckets</a:t>
            </a:r>
          </a:p>
        </p:txBody>
      </p:sp>
      <p:sp>
        <p:nvSpPr>
          <p:cNvPr id="4" name="Content Placeholder 3">
            <a:extLst>
              <a:ext uri="{FF2B5EF4-FFF2-40B4-BE49-F238E27FC236}">
                <a16:creationId xmlns:a16="http://schemas.microsoft.com/office/drawing/2014/main" id="{49594848-B8EA-522B-C207-2B794FFB357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631680" y="1863632"/>
            <a:ext cx="2042449" cy="4482371"/>
          </a:xfrm>
        </p:spPr>
        <p:txBody>
          <a:bodyPr>
            <a:normAutofit/>
          </a:bodyPr>
          <a:lstStyle/>
          <a:p>
            <a:pPr marL="0" indent="0">
              <a:spcBef>
                <a:spcPts val="2500"/>
              </a:spcBef>
              <a:buNone/>
            </a:pPr>
            <a:endParaRPr lang="en-US" sz="1400" b="1"/>
          </a:p>
          <a:p>
            <a:pPr marL="0" lvl="1" indent="0">
              <a:buNone/>
            </a:pPr>
            <a:r>
              <a:rPr lang="en-US" sz="1400"/>
              <a:t>By default, buckets and objects in cloud storage are private to ensure security. To make objects public, update permissions via a bucket policy or object settings. Public access allows anyone to view/download files, while private limits access.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5" y="508090"/>
            <a:ext cx="811123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0" name="Freeform: Shape 19">
            <a:extLst>
              <a:ext uri="{FF2B5EF4-FFF2-40B4-BE49-F238E27FC236}">
                <a16:creationId xmlns:a16="http://schemas.microsoft.com/office/drawing/2014/main" id="{E94EA6C1-5B73-CB10-F9FB-B671500C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0462659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Files on digital background">
            <a:extLst>
              <a:ext uri="{FF2B5EF4-FFF2-40B4-BE49-F238E27FC236}">
                <a16:creationId xmlns:a16="http://schemas.microsoft.com/office/drawing/2014/main" id="{047A08B6-D99D-4E67-AB93-59D2A5BCEE95}"/>
              </a:ext>
            </a:extLst>
          </p:cNvPr>
          <p:cNvPicPr>
            <a:picLocks noGrp="1" noChangeAspect="1"/>
          </p:cNvPicPr>
          <p:nvPr>
            <p:ph sz="half" idx="1"/>
          </p:nvPr>
        </p:nvPicPr>
        <p:blipFill>
          <a:blip r:embed="rId3"/>
          <a:srcRect l="17721" r="17096" b="1"/>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E316D09D-408C-AF88-2607-A576402E556F}"/>
              </a:ext>
            </a:extLst>
          </p:cNvPr>
          <p:cNvSpPr>
            <a:spLocks noGrp="1"/>
          </p:cNvSpPr>
          <p:nvPr>
            <p:ph type="title"/>
          </p:nvPr>
        </p:nvSpPr>
        <p:spPr>
          <a:xfrm>
            <a:off x="517871" y="976160"/>
            <a:ext cx="4798200" cy="1463040"/>
          </a:xfrm>
        </p:spPr>
        <p:txBody>
          <a:bodyPr vert="horz" lIns="91440" tIns="45720" rIns="91440" bIns="45720" rtlCol="0" anchor="t">
            <a:normAutofit/>
          </a:bodyPr>
          <a:lstStyle/>
          <a:p>
            <a:r>
              <a:rPr lang="en-US" sz="4400"/>
              <a:t>Making an Object Public</a:t>
            </a:r>
          </a:p>
        </p:txBody>
      </p:sp>
      <p:sp>
        <p:nvSpPr>
          <p:cNvPr id="4" name="Content Placeholder 3">
            <a:extLst>
              <a:ext uri="{FF2B5EF4-FFF2-40B4-BE49-F238E27FC236}">
                <a16:creationId xmlns:a16="http://schemas.microsoft.com/office/drawing/2014/main" id="{C60D306A-2B96-F803-1870-985AF4C4C35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7871" y="2578608"/>
            <a:ext cx="4672966" cy="3767328"/>
          </a:xfrm>
        </p:spPr>
        <p:txBody>
          <a:bodyPr>
            <a:normAutofit/>
          </a:bodyPr>
          <a:lstStyle/>
          <a:p>
            <a:pPr marL="0" indent="0">
              <a:spcBef>
                <a:spcPts val="2500"/>
              </a:spcBef>
              <a:buNone/>
            </a:pPr>
            <a:r>
              <a:rPr lang="en-US" sz="1400" b="1"/>
              <a:t>Updating Permissions</a:t>
            </a:r>
          </a:p>
          <a:p>
            <a:pPr marL="0" lvl="1" indent="0">
              <a:buNone/>
            </a:pPr>
            <a:r>
              <a:rPr lang="en-US" sz="1400"/>
              <a:t>To make an object public, update permissions using AWS Management Console to allow 'Everyone' access. This will make the object accessible to anyone with the unique HTTPS URL.</a:t>
            </a:r>
          </a:p>
          <a:p>
            <a:pPr marL="0" indent="0">
              <a:spcBef>
                <a:spcPts val="2500"/>
              </a:spcBef>
              <a:buNone/>
            </a:pPr>
            <a:r>
              <a:rPr lang="en-US" sz="1400" b="1"/>
              <a:t>Availability of Object</a:t>
            </a:r>
          </a:p>
          <a:p>
            <a:pPr marL="0" lvl="1" indent="0">
              <a:buNone/>
            </a:pPr>
            <a:r>
              <a:rPr lang="en-US" sz="1400"/>
              <a:t>Once the object is made public, it is accessible via a unique HTTPS URL, which can be shared with anyone who needs access to the file.</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58876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1189</Words>
  <Application>Microsoft Macintosh PowerPoint</Application>
  <PresentationFormat>Widescreen</PresentationFormat>
  <Paragraphs>75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Bierstadt</vt:lpstr>
      <vt:lpstr>GestaltVTI</vt:lpstr>
      <vt:lpstr>Introduction to Amazon S3 Buckets</vt:lpstr>
      <vt:lpstr>Overview</vt:lpstr>
      <vt:lpstr>S3 Bucket</vt:lpstr>
      <vt:lpstr>S3 Objects</vt:lpstr>
      <vt:lpstr>Amazon Resource Name (ARN)</vt:lpstr>
      <vt:lpstr>Bucket Policy and Permissions</vt:lpstr>
      <vt:lpstr>Example Bucket Policy for Making Objects Public</vt:lpstr>
      <vt:lpstr>Private vs Public Buckets</vt:lpstr>
      <vt:lpstr>Making an Object Public</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mcc</dc:creator>
  <cp:lastModifiedBy>R mcc</cp:lastModifiedBy>
  <cp:revision>1</cp:revision>
  <dcterms:created xsi:type="dcterms:W3CDTF">2024-12-06T21:05:08Z</dcterms:created>
  <dcterms:modified xsi:type="dcterms:W3CDTF">2024-12-06T21:27:44Z</dcterms:modified>
</cp:coreProperties>
</file>