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457200">
              <a:defRPr sz="1600">
                <a:solidFill>
                  <a:srgbClr val="454A5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1600">
                <a:solidFill>
                  <a:srgbClr val="454A5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1600">
                <a:solidFill>
                  <a:srgbClr val="454A5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1600">
                <a:solidFill>
                  <a:srgbClr val="454A5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1600">
                <a:solidFill>
                  <a:srgbClr val="454A5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9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0" name="Screen Shot 2018-01-17 at 3.07.50 PM.png" descr="Screen Shot 2018-01-17 at 3.07.5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67434" y="-452195"/>
            <a:ext cx="15105442" cy="105051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Screen Shot 2018-01-17 at 3.07.50 PM.png" descr="Screen Shot 2018-01-17 at 3.07.5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67434" y="-452195"/>
            <a:ext cx="15105442" cy="105051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Screen Shot 2018-01-17 at 3.07.50 PM.png" descr="Screen Shot 2018-01-17 at 3.07.5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67434" y="-375774"/>
            <a:ext cx="15105442" cy="105051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onnecting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Finding chat partners.</a:t>
            </a:r>
          </a:p>
        </p:txBody>
      </p:sp>
      <p:sp>
        <p:nvSpPr>
          <p:cNvPr id="156" name="Connected to:…"/>
          <p:cNvSpPr txBox="1"/>
          <p:nvPr/>
        </p:nvSpPr>
        <p:spPr>
          <a:xfrm>
            <a:off x="1270000" y="1172633"/>
            <a:ext cx="10464800" cy="1150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496569">
              <a:defRPr b="0" sz="3400">
                <a:latin typeface="+mn-lt"/>
                <a:ea typeface="+mn-ea"/>
                <a:cs typeface="+mn-cs"/>
                <a:sym typeface="Helvetica Neue Medium"/>
              </a:defRPr>
            </a:pPr>
            <a:r>
              <a:t>Connected to:</a:t>
            </a:r>
          </a:p>
          <a:p>
            <a:pPr defTabSz="496569">
              <a:defRPr b="0" sz="3400">
                <a:latin typeface="+mn-lt"/>
                <a:ea typeface="+mn-ea"/>
                <a:cs typeface="+mn-cs"/>
                <a:sym typeface="Helvetica Neue Medium"/>
              </a:defRPr>
            </a:pPr>
            <a:r>
              <a:t> UT Lab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onnecting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Finding chat partners..</a:t>
            </a:r>
          </a:p>
        </p:txBody>
      </p:sp>
      <p:sp>
        <p:nvSpPr>
          <p:cNvPr id="159" name="Connected to:…"/>
          <p:cNvSpPr txBox="1"/>
          <p:nvPr/>
        </p:nvSpPr>
        <p:spPr>
          <a:xfrm>
            <a:off x="1270000" y="1172633"/>
            <a:ext cx="10464800" cy="1150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496569">
              <a:defRPr b="0" sz="3400">
                <a:latin typeface="+mn-lt"/>
                <a:ea typeface="+mn-ea"/>
                <a:cs typeface="+mn-cs"/>
                <a:sym typeface="Helvetica Neue Medium"/>
              </a:defRPr>
            </a:pPr>
            <a:r>
              <a:t>Connected to:</a:t>
            </a:r>
          </a:p>
          <a:p>
            <a:pPr defTabSz="496569">
              <a:defRPr b="0" sz="3400">
                <a:latin typeface="+mn-lt"/>
                <a:ea typeface="+mn-ea"/>
                <a:cs typeface="+mn-cs"/>
                <a:sym typeface="Helvetica Neue Medium"/>
              </a:defRPr>
            </a:pPr>
            <a:r>
              <a:t> UT Lab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onnecting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Finding chat partners…</a:t>
            </a:r>
          </a:p>
        </p:txBody>
      </p:sp>
      <p:sp>
        <p:nvSpPr>
          <p:cNvPr id="162" name="Connected to:…"/>
          <p:cNvSpPr txBox="1"/>
          <p:nvPr/>
        </p:nvSpPr>
        <p:spPr>
          <a:xfrm>
            <a:off x="1270000" y="1172633"/>
            <a:ext cx="10464800" cy="1150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496569">
              <a:defRPr b="0" sz="3400">
                <a:latin typeface="+mn-lt"/>
                <a:ea typeface="+mn-ea"/>
                <a:cs typeface="+mn-cs"/>
                <a:sym typeface="Helvetica Neue Medium"/>
              </a:defRPr>
            </a:pPr>
            <a:r>
              <a:t>Connected to:</a:t>
            </a:r>
          </a:p>
          <a:p>
            <a:pPr defTabSz="496569">
              <a:defRPr b="0" sz="3400">
                <a:latin typeface="+mn-lt"/>
                <a:ea typeface="+mn-ea"/>
                <a:cs typeface="+mn-cs"/>
                <a:sym typeface="Helvetica Neue Medium"/>
              </a:defRPr>
            </a:pPr>
            <a:r>
              <a:t> UT Lab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onnected to:…"/>
          <p:cNvSpPr txBox="1"/>
          <p:nvPr>
            <p:ph type="title"/>
          </p:nvPr>
        </p:nvSpPr>
        <p:spPr>
          <a:xfrm>
            <a:off x="1270000" y="1172633"/>
            <a:ext cx="10464800" cy="1150790"/>
          </a:xfrm>
          <a:prstGeom prst="rect">
            <a:avLst/>
          </a:prstGeom>
        </p:spPr>
        <p:txBody>
          <a:bodyPr anchor="b"/>
          <a:lstStyle/>
          <a:p>
            <a:pPr defTabSz="496569">
              <a:defRPr sz="3400"/>
            </a:pPr>
            <a:r>
              <a:t>Connected to:</a:t>
            </a:r>
          </a:p>
          <a:p>
            <a:pPr defTabSz="496569">
              <a:defRPr sz="3400"/>
            </a:pPr>
            <a:r>
              <a:t> UT Lab</a:t>
            </a:r>
          </a:p>
        </p:txBody>
      </p:sp>
      <p:sp>
        <p:nvSpPr>
          <p:cNvPr id="165" name="Eligible Chat Partners:…"/>
          <p:cNvSpPr txBox="1"/>
          <p:nvPr/>
        </p:nvSpPr>
        <p:spPr>
          <a:xfrm>
            <a:off x="1270000" y="2921000"/>
            <a:ext cx="10464800" cy="115078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496569">
              <a:defRPr b="0" sz="34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Eligible Chat Partners:…"/>
          <p:cNvSpPr txBox="1"/>
          <p:nvPr/>
        </p:nvSpPr>
        <p:spPr>
          <a:xfrm>
            <a:off x="1270000" y="3632200"/>
            <a:ext cx="10464800" cy="1150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496569">
              <a:defRPr b="0" sz="3400">
                <a:latin typeface="+mn-lt"/>
                <a:ea typeface="+mn-ea"/>
                <a:cs typeface="+mn-cs"/>
                <a:sym typeface="Helvetica Neue Medium"/>
              </a:defRPr>
            </a:pPr>
            <a:r>
              <a:t>Eligible Chat Partners:</a:t>
            </a:r>
          </a:p>
          <a:p>
            <a:pPr defTabSz="496569">
              <a:defRPr b="0" sz="3400">
                <a:latin typeface="+mn-lt"/>
                <a:ea typeface="+mn-ea"/>
                <a:cs typeface="+mn-cs"/>
                <a:sym typeface="Helvetica Neue Medium"/>
              </a:defRPr>
            </a:pPr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onnected to:…"/>
          <p:cNvSpPr txBox="1"/>
          <p:nvPr>
            <p:ph type="title"/>
          </p:nvPr>
        </p:nvSpPr>
        <p:spPr>
          <a:xfrm>
            <a:off x="1270000" y="1172633"/>
            <a:ext cx="10464800" cy="1150790"/>
          </a:xfrm>
          <a:prstGeom prst="rect">
            <a:avLst/>
          </a:prstGeom>
        </p:spPr>
        <p:txBody>
          <a:bodyPr anchor="b"/>
          <a:lstStyle/>
          <a:p>
            <a:pPr defTabSz="496569">
              <a:defRPr sz="3400"/>
            </a:pPr>
            <a:r>
              <a:t>Connected to:</a:t>
            </a:r>
          </a:p>
          <a:p>
            <a:pPr defTabSz="496569">
              <a:defRPr sz="3400"/>
            </a:pPr>
            <a:r>
              <a:t> UT Lab</a:t>
            </a:r>
          </a:p>
        </p:txBody>
      </p:sp>
      <p:sp>
        <p:nvSpPr>
          <p:cNvPr id="169" name="Eligible Chat Partners:…"/>
          <p:cNvSpPr txBox="1"/>
          <p:nvPr/>
        </p:nvSpPr>
        <p:spPr>
          <a:xfrm>
            <a:off x="1270000" y="3632200"/>
            <a:ext cx="10464800" cy="1150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496569">
              <a:defRPr b="0" sz="3400">
                <a:latin typeface="+mn-lt"/>
                <a:ea typeface="+mn-ea"/>
                <a:cs typeface="+mn-cs"/>
                <a:sym typeface="Helvetica Neue Medium"/>
              </a:defRPr>
            </a:pPr>
            <a:r>
              <a:t>Eligible Chat Partners:</a:t>
            </a:r>
          </a:p>
          <a:p>
            <a:pPr defTabSz="496569">
              <a:defRPr b="0" sz="3400">
                <a:latin typeface="+mn-lt"/>
                <a:ea typeface="+mn-ea"/>
                <a:cs typeface="+mn-cs"/>
                <a:sym typeface="Helvetica Neue Medium"/>
              </a:defRPr>
            </a:pPr>
            <a:r>
              <a:t>2</a:t>
            </a:r>
          </a:p>
        </p:txBody>
      </p:sp>
      <p:sp>
        <p:nvSpPr>
          <p:cNvPr id="170" name="Display Chat Partners?…"/>
          <p:cNvSpPr txBox="1"/>
          <p:nvPr/>
        </p:nvSpPr>
        <p:spPr>
          <a:xfrm>
            <a:off x="1270000" y="5499100"/>
            <a:ext cx="10464800" cy="11507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496569">
              <a:defRPr b="0" sz="3400">
                <a:latin typeface="+mn-lt"/>
                <a:ea typeface="+mn-ea"/>
                <a:cs typeface="+mn-cs"/>
                <a:sym typeface="Helvetica Neue Medium"/>
              </a:defRPr>
            </a:pPr>
            <a:r>
              <a:t>Display Chat Partners?</a:t>
            </a:r>
          </a:p>
          <a:p>
            <a:pPr defTabSz="496569">
              <a:defRPr b="0" i="1" sz="3400"/>
            </a:pPr>
            <a:r>
              <a:t>Yes</a:t>
            </a:r>
            <a:r>
              <a:rPr i="0">
                <a:latin typeface="+mn-lt"/>
                <a:ea typeface="+mn-ea"/>
                <a:cs typeface="+mn-cs"/>
                <a:sym typeface="Helvetica Neue Medium"/>
              </a:rPr>
              <a:t>   No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creen Shot 2018-01-17 at 3.07.06 PM.png" descr="Screen Shot 2018-01-17 at 3.07.0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65953" y="-14300"/>
            <a:ext cx="13736706" cy="9782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creen Shot 2018-01-17 at 3.08.55 PM.png" descr="Screen Shot 2018-01-17 at 3.08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86726" y="39163"/>
            <a:ext cx="13578252" cy="96752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onnect to:"/>
          <p:cNvSpPr txBox="1"/>
          <p:nvPr/>
        </p:nvSpPr>
        <p:spPr>
          <a:xfrm>
            <a:off x="2015711" y="1197945"/>
            <a:ext cx="8973378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Connect to:</a:t>
            </a:r>
          </a:p>
        </p:txBody>
      </p:sp>
      <p:pic>
        <p:nvPicPr>
          <p:cNvPr id="1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00092" y="1783311"/>
            <a:ext cx="3768508" cy="2862773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(UT Lab, Florida Lab, etc)"/>
          <p:cNvSpPr txBox="1"/>
          <p:nvPr/>
        </p:nvSpPr>
        <p:spPr>
          <a:xfrm>
            <a:off x="8482634" y="2427850"/>
            <a:ext cx="355793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(UT Lab, Florida Lab, etc)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onnect to:…"/>
          <p:cNvSpPr txBox="1"/>
          <p:nvPr>
            <p:ph type="title"/>
          </p:nvPr>
        </p:nvSpPr>
        <p:spPr>
          <a:xfrm>
            <a:off x="1270000" y="1189566"/>
            <a:ext cx="10464800" cy="1150790"/>
          </a:xfrm>
          <a:prstGeom prst="rect">
            <a:avLst/>
          </a:prstGeom>
        </p:spPr>
        <p:txBody>
          <a:bodyPr anchor="b"/>
          <a:lstStyle/>
          <a:p>
            <a:pPr defTabSz="496569">
              <a:defRPr sz="3400"/>
            </a:pPr>
            <a:r>
              <a:t>Connect to:</a:t>
            </a:r>
          </a:p>
          <a:p>
            <a:pPr lvl="3" indent="0" defTabSz="496569">
              <a:defRPr sz="3400"/>
            </a:pPr>
            <a:r>
              <a:t>                  </a:t>
            </a:r>
            <a:r>
              <a:t> UT Lab   </a:t>
            </a:r>
            <a:r>
              <a:rPr sz="1900"/>
              <a:t>(drop down box)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onnecting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Connecting</a:t>
            </a:r>
          </a:p>
          <a:p>
            <a:pPr>
              <a:defRPr sz="4000"/>
            </a:pPr>
            <a:r>
              <a:t>5%</a:t>
            </a:r>
          </a:p>
        </p:txBody>
      </p:sp>
      <p:sp>
        <p:nvSpPr>
          <p:cNvPr id="145" name="Connect to:…"/>
          <p:cNvSpPr txBox="1"/>
          <p:nvPr/>
        </p:nvSpPr>
        <p:spPr>
          <a:xfrm>
            <a:off x="1270000" y="1189566"/>
            <a:ext cx="10464800" cy="1150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496569">
              <a:defRPr b="0" sz="3400">
                <a:latin typeface="+mn-lt"/>
                <a:ea typeface="+mn-ea"/>
                <a:cs typeface="+mn-cs"/>
                <a:sym typeface="Helvetica Neue Medium"/>
              </a:defRPr>
            </a:pPr>
            <a:r>
              <a:t>Connect to:</a:t>
            </a:r>
          </a:p>
          <a:p>
            <a:pPr lvl="3" indent="0" defTabSz="496569">
              <a:defRPr b="0" sz="3400"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          </a:t>
            </a:r>
            <a:r>
              <a:t> UT Lab   </a:t>
            </a:r>
            <a:r>
              <a:rPr sz="1900"/>
              <a:t>(drop down box)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onnecting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Connecting</a:t>
            </a:r>
          </a:p>
          <a:p>
            <a:pPr>
              <a:defRPr sz="4000"/>
            </a:pPr>
            <a:r>
              <a:t>74%</a:t>
            </a:r>
          </a:p>
        </p:txBody>
      </p:sp>
      <p:sp>
        <p:nvSpPr>
          <p:cNvPr id="148" name="Connect to:…"/>
          <p:cNvSpPr txBox="1"/>
          <p:nvPr/>
        </p:nvSpPr>
        <p:spPr>
          <a:xfrm>
            <a:off x="1270000" y="1189566"/>
            <a:ext cx="10464800" cy="1150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496569">
              <a:defRPr b="0" sz="3400">
                <a:latin typeface="+mn-lt"/>
                <a:ea typeface="+mn-ea"/>
                <a:cs typeface="+mn-cs"/>
                <a:sym typeface="Helvetica Neue Medium"/>
              </a:defRPr>
            </a:pPr>
            <a:r>
              <a:t>Connect to:</a:t>
            </a:r>
          </a:p>
          <a:p>
            <a:pPr lvl="3" indent="0" defTabSz="496569">
              <a:defRPr b="0" sz="3400"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          </a:t>
            </a:r>
            <a:r>
              <a:t> UT Lab   </a:t>
            </a:r>
            <a:r>
              <a:rPr sz="1900"/>
              <a:t>(drop down box)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onnecting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Connecting</a:t>
            </a:r>
          </a:p>
          <a:p>
            <a:pPr>
              <a:defRPr sz="4000"/>
            </a:pPr>
            <a:r>
              <a:t>99%</a:t>
            </a:r>
          </a:p>
        </p:txBody>
      </p:sp>
      <p:sp>
        <p:nvSpPr>
          <p:cNvPr id="151" name="Connect to:…"/>
          <p:cNvSpPr txBox="1"/>
          <p:nvPr/>
        </p:nvSpPr>
        <p:spPr>
          <a:xfrm>
            <a:off x="1270000" y="1189566"/>
            <a:ext cx="10464800" cy="1150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496569">
              <a:defRPr b="0" sz="3400">
                <a:latin typeface="+mn-lt"/>
                <a:ea typeface="+mn-ea"/>
                <a:cs typeface="+mn-cs"/>
                <a:sym typeface="Helvetica Neue Medium"/>
              </a:defRPr>
            </a:pPr>
            <a:r>
              <a:t>Connect to:</a:t>
            </a:r>
          </a:p>
          <a:p>
            <a:pPr lvl="3" indent="0" defTabSz="496569">
              <a:defRPr b="0" sz="3400"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          </a:t>
            </a:r>
            <a:r>
              <a:t> UT Lab   </a:t>
            </a:r>
            <a:r>
              <a:rPr sz="1900"/>
              <a:t>(drop down box)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onnected to:…"/>
          <p:cNvSpPr txBox="1"/>
          <p:nvPr>
            <p:ph type="title"/>
          </p:nvPr>
        </p:nvSpPr>
        <p:spPr>
          <a:xfrm>
            <a:off x="1270000" y="1172633"/>
            <a:ext cx="10464800" cy="1150790"/>
          </a:xfrm>
          <a:prstGeom prst="rect">
            <a:avLst/>
          </a:prstGeom>
        </p:spPr>
        <p:txBody>
          <a:bodyPr anchor="b"/>
          <a:lstStyle/>
          <a:p>
            <a:pPr defTabSz="496569">
              <a:defRPr sz="3400"/>
            </a:pPr>
            <a:r>
              <a:t>Connected to:</a:t>
            </a:r>
          </a:p>
          <a:p>
            <a:pPr defTabSz="496569">
              <a:defRPr sz="3400"/>
            </a:pPr>
            <a:r>
              <a:t> UT Lab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