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353" r:id="rId11"/>
    <p:sldId id="352" r:id="rId12"/>
    <p:sldId id="363" r:id="rId13"/>
    <p:sldId id="366" r:id="rId14"/>
    <p:sldId id="367" r:id="rId15"/>
    <p:sldId id="368" r:id="rId16"/>
    <p:sldId id="345" r:id="rId17"/>
    <p:sldId id="370" r:id="rId18"/>
    <p:sldId id="347" r:id="rId19"/>
    <p:sldId id="371" r:id="rId20"/>
    <p:sldId id="348" r:id="rId21"/>
    <p:sldId id="372" r:id="rId22"/>
    <p:sldId id="349" r:id="rId23"/>
    <p:sldId id="373" r:id="rId24"/>
    <p:sldId id="374" r:id="rId25"/>
    <p:sldId id="402" r:id="rId26"/>
    <p:sldId id="354" r:id="rId27"/>
    <p:sldId id="381" r:id="rId28"/>
    <p:sldId id="403" r:id="rId29"/>
    <p:sldId id="405" r:id="rId30"/>
    <p:sldId id="406" r:id="rId31"/>
    <p:sldId id="407" r:id="rId32"/>
    <p:sldId id="355" r:id="rId33"/>
    <p:sldId id="408" r:id="rId34"/>
    <p:sldId id="356" r:id="rId35"/>
    <p:sldId id="383" r:id="rId36"/>
    <p:sldId id="386" r:id="rId37"/>
    <p:sldId id="387" r:id="rId38"/>
    <p:sldId id="388" r:id="rId39"/>
    <p:sldId id="390" r:id="rId40"/>
    <p:sldId id="391" r:id="rId41"/>
    <p:sldId id="392" r:id="rId42"/>
    <p:sldId id="393" r:id="rId43"/>
    <p:sldId id="395" r:id="rId44"/>
    <p:sldId id="397" r:id="rId45"/>
    <p:sldId id="398" r:id="rId46"/>
    <p:sldId id="379" r:id="rId47"/>
    <p:sldId id="399" r:id="rId48"/>
    <p:sldId id="378" r:id="rId49"/>
    <p:sldId id="40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frequent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is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need only consider frequent subsets when testing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if needed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Third pass </a:t>
            </a:r>
            <a:r>
              <a:rPr lang="en-US" dirty="0"/>
              <a:t>find frequent triple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82377"/>
              </p:ext>
            </p:extLst>
          </p:nvPr>
        </p:nvGraphicFramePr>
        <p:xfrm>
          <a:off x="6565606" y="1395227"/>
          <a:ext cx="464111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probability that the rule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74689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/>
              <a:t>Originally, </a:t>
            </a:r>
            <a:r>
              <a:rPr lang="en-US" dirty="0"/>
              <a:t>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diseases from sets of common symptoms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messages</a:t>
            </a:r>
          </a:p>
          <a:p>
            <a:pPr lvl="1"/>
            <a:r>
              <a:rPr lang="en-US" dirty="0"/>
              <a:t>And many more….</a:t>
            </a:r>
          </a:p>
          <a:p>
            <a:r>
              <a:rPr lang="en-US" dirty="0"/>
              <a:t>Use association measures like collaborative filtering recommenders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increase in association from the rule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 r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fraction of the time the rule,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66962"/>
              </p:ext>
            </p:extLst>
          </p:nvPr>
        </p:nvGraphicFramePr>
        <p:xfrm>
          <a:off x="4938823" y="1421810"/>
          <a:ext cx="6807417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037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2176938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.57/.5=1.14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.43/1.0=0.43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.71/.33=2.15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.29/.33=0.88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.29/1.0=0.29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.57/.39=1.46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.29/.24=1.21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.57/.24=2.38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.14/.24=0.58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4"/>
            <a:ext cx="2280683" cy="4492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dirty="0"/>
              <a:t>Only 2 rules have lift&gt;1 and conviction&lt; 1!</a:t>
            </a:r>
          </a:p>
          <a:p>
            <a:pPr marL="0" indent="0">
              <a:buNone/>
            </a:pPr>
            <a:r>
              <a:rPr lang="en-US" dirty="0"/>
              <a:t>Both with high confidence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43808"/>
              </p:ext>
            </p:extLst>
          </p:nvPr>
        </p:nvGraphicFramePr>
        <p:xfrm>
          <a:off x="2659989" y="1358015"/>
          <a:ext cx="9242273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6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400083785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1376916">
                  <a:extLst>
                    <a:ext uri="{9D8B030D-6E8A-4147-A177-3AD203B41FA5}">
                      <a16:colId xmlns:a16="http://schemas.microsoft.com/office/drawing/2014/main" val="1577975422"/>
                    </a:ext>
                  </a:extLst>
                </a:gridCol>
                <a:gridCol w="1592147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tipples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 tuples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monotonicity property of sets and subset </a:t>
            </a:r>
          </a:p>
          <a:p>
            <a:pPr lvl="1"/>
            <a:r>
              <a:rPr lang="en-US" dirty="0"/>
              <a:t>Success depends on how frequent item sets are 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include a some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with hash in table need to be considered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that with positive hash in table </a:t>
            </a:r>
          </a:p>
          <a:p>
            <a:pPr lvl="1"/>
            <a:r>
              <a:rPr lang="en-US" dirty="0"/>
              <a:t>Reduce pairs to consider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an 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item by frequency within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items in common</a:t>
            </a:r>
          </a:p>
          <a:p>
            <a:pPr lvl="1"/>
            <a:r>
              <a:rPr lang="en-US" dirty="0"/>
              <a:t>Generally small number of baskets </a:t>
            </a:r>
          </a:p>
          <a:p>
            <a:pPr lvl="1"/>
            <a:r>
              <a:rPr lang="en-US" dirty="0"/>
              <a:t>Seek high, but not absolute,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8744133" y="252786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9515834" y="333338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10340925" y="4166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9675647" y="4541633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8913984" y="368794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8120961" y="2813158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9760626" y="344761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10532327" y="42531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1357418" y="50861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 flipH="1">
            <a:off x="10692140" y="546138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 flipH="1">
            <a:off x="9930477" y="460769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</p:cNvCxnSpPr>
          <p:nvPr/>
        </p:nvCxnSpPr>
        <p:spPr>
          <a:xfrm flipH="1">
            <a:off x="9137454" y="373291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</p:cNvCxnSpPr>
          <p:nvPr/>
        </p:nvCxnSpPr>
        <p:spPr>
          <a:xfrm flipH="1">
            <a:off x="10243210" y="2623478"/>
            <a:ext cx="519222" cy="3095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0216628" y="28327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988329" y="36382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1510366" y="486251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endCxn id="97" idx="7"/>
          </p:cNvCxnSpPr>
          <p:nvPr/>
        </p:nvCxnSpPr>
        <p:spPr>
          <a:xfrm flipH="1">
            <a:off x="11148142" y="484651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</p:cNvCxnSpPr>
          <p:nvPr/>
        </p:nvCxnSpPr>
        <p:spPr>
          <a:xfrm flipH="1">
            <a:off x="10386479" y="399283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</p:cNvCxnSpPr>
          <p:nvPr/>
        </p:nvCxnSpPr>
        <p:spPr>
          <a:xfrm flipH="1">
            <a:off x="9593456" y="31180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679394" y="2172276"/>
            <a:ext cx="1557283" cy="545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b,c,d</a:t>
            </a:r>
            <a:r>
              <a:rPr lang="en-US" sz="2400" dirty="0"/>
              <a:t>} and {</a:t>
            </a:r>
            <a:r>
              <a:rPr lang="en-US" sz="2400" dirty="0" err="1"/>
              <a:t>c,d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4612235" y="331116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5383936" y="41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6209027" y="49496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5543749" y="532493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4782086" y="44712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3989063" y="359645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computationally intensive  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Find Python implementation of some association algorithms in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key-value pairs,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dirty="0"/>
                  <a:t>Is a many to many relationship 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implies</a:t>
                </a:r>
                <a:r>
                  <a:rPr lang="en-US" dirty="0"/>
                  <a:t> the </a:t>
                </a:r>
                <a:r>
                  <a:rPr lang="en-US" b="1" dirty="0"/>
                  <a:t>consequent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frequency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𝑖𝑡𝑒𝑚𝑠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pairs to count in step 2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item pairs predicting single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dirty="0"/>
                  <a:t>This is not a feasible algorithm!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14019</TotalTime>
  <Words>5291</Words>
  <Application>Microsoft Office PowerPoint</Application>
  <PresentationFormat>Widescreen</PresentationFormat>
  <Paragraphs>1289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CSCI E-96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Memory Management for Apriori Algorithm </vt:lpstr>
      <vt:lpstr>Summary of Apriori Algorithm 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890</cp:revision>
  <dcterms:created xsi:type="dcterms:W3CDTF">2020-08-19T23:28:02Z</dcterms:created>
  <dcterms:modified xsi:type="dcterms:W3CDTF">2022-07-28T14:59:57Z</dcterms:modified>
</cp:coreProperties>
</file>