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1" r:id="rId7"/>
    <p:sldId id="307" r:id="rId8"/>
    <p:sldId id="278" r:id="rId9"/>
    <p:sldId id="277" r:id="rId10"/>
    <p:sldId id="316" r:id="rId11"/>
    <p:sldId id="317" r:id="rId12"/>
    <p:sldId id="320" r:id="rId13"/>
    <p:sldId id="315" r:id="rId14"/>
    <p:sldId id="319" r:id="rId15"/>
    <p:sldId id="321" r:id="rId16"/>
    <p:sldId id="322" r:id="rId17"/>
    <p:sldId id="323" r:id="rId18"/>
    <p:sldId id="324" r:id="rId19"/>
    <p:sldId id="268" r:id="rId20"/>
    <p:sldId id="260" r:id="rId21"/>
    <p:sldId id="325" r:id="rId22"/>
    <p:sldId id="326" r:id="rId23"/>
    <p:sldId id="263" r:id="rId24"/>
    <p:sldId id="329" r:id="rId25"/>
    <p:sldId id="330" r:id="rId26"/>
    <p:sldId id="276" r:id="rId27"/>
    <p:sldId id="281" r:id="rId28"/>
    <p:sldId id="282" r:id="rId29"/>
    <p:sldId id="259" r:id="rId30"/>
    <p:sldId id="288" r:id="rId31"/>
    <p:sldId id="304" r:id="rId32"/>
    <p:sldId id="284" r:id="rId33"/>
    <p:sldId id="286" r:id="rId34"/>
    <p:sldId id="285" r:id="rId35"/>
    <p:sldId id="305" r:id="rId36"/>
    <p:sldId id="312" r:id="rId37"/>
    <p:sldId id="289" r:id="rId38"/>
    <p:sldId id="306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00" r:id="rId47"/>
    <p:sldId id="298" r:id="rId48"/>
    <p:sldId id="301" r:id="rId49"/>
    <p:sldId id="302" r:id="rId50"/>
    <p:sldId id="303" r:id="rId51"/>
    <p:sldId id="308" r:id="rId52"/>
    <p:sldId id="309" r:id="rId53"/>
    <p:sldId id="310" r:id="rId54"/>
    <p:sldId id="311" r:id="rId55"/>
    <p:sldId id="32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4" autoAdjust="0"/>
    <p:restoredTop sz="94106" autoAdjust="0"/>
  </p:normalViewPr>
  <p:slideViewPr>
    <p:cSldViewPr snapToGrid="0">
      <p:cViewPr varScale="1">
        <p:scale>
          <a:sx n="77" d="100"/>
          <a:sy n="77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</a:t>
            </a:r>
            <a:r>
              <a:rPr lang="en-US" b="1" dirty="0"/>
              <a:t>Undirected graph </a:t>
            </a:r>
            <a:r>
              <a:rPr lang="en-US" dirty="0"/>
              <a:t>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596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degree,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adjacency matrix is symmetric, degree or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adjacency matrix is asymmetric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Markov process is characterized by a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state probabilities are unchanged</a:t>
                </a:r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Let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 </a:t>
                </a:r>
                <a:r>
                  <a:rPr lang="en-US" dirty="0"/>
                  <a:t>then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b="1" dirty="0"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Euclidean norm of each column of a unitary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</a:t>
                </a:r>
                <a:r>
                  <a:rPr lang="en-US" sz="2800"/>
                  <a:t>central the </a:t>
                </a:r>
                <a:r>
                  <a:rPr lang="en-US"/>
                  <a:t>page   </a:t>
                </a:r>
                <a:endParaRPr lang="en-US" dirty="0"/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Adjacency matrix of directed graph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PageRank probabilities with a Markov chain 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Most </a:t>
                </a:r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complete graph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Multiplicative constraints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normalize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unit Euclidean norm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to simplify</a:t>
                </a:r>
                <a:endParaRPr lang="en-US" dirty="0"/>
              </a:p>
              <a:p>
                <a:r>
                  <a:rPr lang="en-US" dirty="0"/>
                  <a:t>Notice that algorithm 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 err="1"/>
              <a:t>Damprd</a:t>
            </a:r>
            <a:r>
              <a:rPr lang="en-US" b="1" dirty="0"/>
              <a:t>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Use of </a:t>
            </a:r>
            <a:r>
              <a:rPr lang="en-US" b="1" dirty="0"/>
              <a:t>large language models for search </a:t>
            </a:r>
            <a:r>
              <a:rPr lang="en-US" dirty="0"/>
              <a:t>has generated a lot of interest lately  </a:t>
            </a:r>
          </a:p>
          <a:p>
            <a:pPr lvl="1"/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And many competitors  </a:t>
            </a:r>
          </a:p>
          <a:p>
            <a:r>
              <a:rPr lang="en-US" dirty="0"/>
              <a:t>The case for a more intelligent search interface is compelling!</a:t>
            </a:r>
          </a:p>
          <a:p>
            <a:r>
              <a:rPr lang="en-US" dirty="0"/>
              <a:t>But, Language models have </a:t>
            </a:r>
            <a:r>
              <a:rPr lang="en-US" b="1" dirty="0"/>
              <a:t>neither sematic understanding or topic-specific knowledge</a:t>
            </a:r>
            <a:r>
              <a:rPr lang="en-US" dirty="0"/>
              <a:t>   </a:t>
            </a:r>
          </a:p>
          <a:p>
            <a:r>
              <a:rPr lang="en-US" dirty="0"/>
              <a:t>Difficulties arise in general use   </a:t>
            </a:r>
          </a:p>
          <a:p>
            <a:pPr lvl="1"/>
            <a:r>
              <a:rPr lang="en-US" dirty="0"/>
              <a:t>Lack of knowledge base leads to synthesized ‘facts’   </a:t>
            </a:r>
          </a:p>
          <a:p>
            <a:pPr lvl="1"/>
            <a:r>
              <a:rPr lang="en-US" dirty="0"/>
              <a:t>Models require increasingly high ‘ring fencing’   </a:t>
            </a:r>
          </a:p>
          <a:p>
            <a:r>
              <a:rPr lang="en-US" dirty="0"/>
              <a:t>We will not address this topic in this course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Stochastic processes, specifically 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15338</TotalTime>
  <Words>3795</Words>
  <Application>Microsoft Office PowerPoint</Application>
  <PresentationFormat>Widescreen</PresentationFormat>
  <Paragraphs>540</Paragraphs>
  <Slides>55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E-96 Data Mining, Exploration and Discovery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411</cp:revision>
  <cp:lastPrinted>2019-10-02T16:41:34Z</cp:lastPrinted>
  <dcterms:created xsi:type="dcterms:W3CDTF">2019-05-23T01:52:03Z</dcterms:created>
  <dcterms:modified xsi:type="dcterms:W3CDTF">2023-03-01T01:12:26Z</dcterms:modified>
</cp:coreProperties>
</file>