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9" r:id="rId4"/>
    <p:sldId id="382" r:id="rId5"/>
    <p:sldId id="261" r:id="rId6"/>
    <p:sldId id="258" r:id="rId7"/>
    <p:sldId id="260" r:id="rId8"/>
    <p:sldId id="263" r:id="rId9"/>
    <p:sldId id="365" r:id="rId10"/>
    <p:sldId id="371" r:id="rId11"/>
    <p:sldId id="372" r:id="rId12"/>
    <p:sldId id="270" r:id="rId13"/>
    <p:sldId id="265" r:id="rId14"/>
    <p:sldId id="266" r:id="rId15"/>
    <p:sldId id="262" r:id="rId16"/>
    <p:sldId id="269" r:id="rId17"/>
    <p:sldId id="267" r:id="rId18"/>
    <p:sldId id="268" r:id="rId19"/>
    <p:sldId id="272" r:id="rId20"/>
    <p:sldId id="271" r:id="rId21"/>
    <p:sldId id="274" r:id="rId22"/>
    <p:sldId id="275" r:id="rId23"/>
    <p:sldId id="276" r:id="rId24"/>
    <p:sldId id="285" r:id="rId25"/>
    <p:sldId id="286" r:id="rId26"/>
    <p:sldId id="284" r:id="rId27"/>
    <p:sldId id="277" r:id="rId28"/>
    <p:sldId id="279" r:id="rId29"/>
    <p:sldId id="280" r:id="rId30"/>
    <p:sldId id="281" r:id="rId31"/>
    <p:sldId id="282" r:id="rId32"/>
    <p:sldId id="283" r:id="rId33"/>
    <p:sldId id="291" r:id="rId34"/>
    <p:sldId id="377" r:id="rId35"/>
    <p:sldId id="381" r:id="rId36"/>
    <p:sldId id="378" r:id="rId37"/>
    <p:sldId id="379" r:id="rId38"/>
    <p:sldId id="287" r:id="rId39"/>
    <p:sldId id="264" r:id="rId40"/>
    <p:sldId id="380" r:id="rId41"/>
    <p:sldId id="288" r:id="rId42"/>
    <p:sldId id="289" r:id="rId43"/>
    <p:sldId id="290" r:id="rId44"/>
    <p:sldId id="292" r:id="rId45"/>
    <p:sldId id="373" r:id="rId46"/>
    <p:sldId id="374" r:id="rId47"/>
    <p:sldId id="376" r:id="rId48"/>
    <p:sldId id="38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algo.inria.fr/flajolet/Publications/FlFuGaMe07.pdf" TargetMode="External"/><Relationship Id="rId2" Type="http://schemas.openxmlformats.org/officeDocument/2006/relationships/hyperlink" Target="https://en.wikipedia.org/wiki/HyperLogLo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cannot even store all history to disk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dirty="0"/>
              <a:t>Delta coding: Only update when there is substantial change  </a:t>
            </a:r>
          </a:p>
          <a:p>
            <a:pPr lvl="1"/>
            <a:r>
              <a:rPr lang="en-US" dirty="0"/>
              <a:t>Moving window: Compute statistic for each window position </a:t>
            </a:r>
          </a:p>
          <a:p>
            <a:pPr lvl="1"/>
            <a:r>
              <a:rPr lang="en-US" dirty="0"/>
              <a:t>Decay window: compute statistic down-weighting older event values</a:t>
            </a:r>
          </a:p>
          <a:p>
            <a:pPr lvl="1"/>
            <a:r>
              <a:rPr lang="en-US" dirty="0"/>
              <a:t>Bloom filter: uses hash to represent occurrence of events</a:t>
            </a:r>
          </a:p>
          <a:p>
            <a:pPr lvl="1"/>
            <a:r>
              <a:rPr lang="en-US" dirty="0"/>
              <a:t>Other hash algorithms: use hashes to approximate counts and cardinality – see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2020</a:t>
            </a:r>
            <a:r>
              <a:rPr lang="en-US" dirty="0"/>
              <a:t> for much more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Temperature has not changed significantly </a:t>
            </a:r>
          </a:p>
          <a:p>
            <a:pPr lvl="1"/>
            <a:r>
              <a:rPr lang="en-US" dirty="0"/>
              <a:t>Nothing moving in or out of image </a:t>
            </a:r>
          </a:p>
          <a:p>
            <a:pPr lvl="1"/>
            <a:r>
              <a:rPr lang="en-US" dirty="0"/>
              <a:t>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Example: Report moving average for last 5 min, not 1-sec sampling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Naïve approach: maintain an estimate in a window?     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 to the end of window</a:t>
            </a:r>
          </a:p>
          <a:p>
            <a:pPr lvl="1"/>
            <a:r>
              <a:rPr lang="en-US" dirty="0"/>
              <a:t>Remove old observation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But, this requires keeping all observations within the window in main memory</a:t>
            </a:r>
          </a:p>
          <a:p>
            <a:r>
              <a:rPr lang="en-US" dirty="0"/>
              <a:t>May not scale well 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Better approach to updating statistic with moving window </a:t>
            </a:r>
          </a:p>
          <a:p>
            <a:r>
              <a:rPr lang="en-US" dirty="0"/>
              <a:t>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</a:p>
          <a:p>
            <a:r>
              <a:rPr lang="en-US" dirty="0"/>
              <a:t>Can be significant compression of data 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11306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Sampling frequency  </a:t>
                </a:r>
              </a:p>
              <a:p>
                <a:r>
                  <a:rPr lang="en-US" dirty="0"/>
                  <a:t>Consider the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Key-value lookups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Vehicles 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Transactions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</a:t>
            </a:r>
          </a:p>
          <a:p>
            <a:r>
              <a:rPr lang="en-US" dirty="0"/>
              <a:t>Unique types of events occurred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We look at two, Bloom filter and </a:t>
            </a:r>
            <a:r>
              <a:rPr lang="en-US" dirty="0" err="1"/>
              <a:t>Flajolet</a:t>
            </a:r>
            <a:r>
              <a:rPr lang="en-US" dirty="0"/>
              <a:t>-Martin algorithm for counts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Or, determine if an event already occurred previously? </a:t>
            </a:r>
          </a:p>
          <a:p>
            <a:r>
              <a:rPr lang="en-US" dirty="0"/>
              <a:t>The majority of traffic is often filtered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2020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  <p:bldP spid="4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/>
      <p:bldP spid="37" grpId="0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What are the properties of a Bloom filter? </a:t>
                </a:r>
                <a:endParaRPr lang="en-US" sz="3200" b="1" dirty="0"/>
              </a:p>
              <a:p>
                <a:r>
                  <a:rPr lang="en-US" dirty="0"/>
                  <a:t>Probability of </a:t>
                </a:r>
                <a:r>
                  <a:rPr lang="en-US"/>
                  <a:t>false negative </a:t>
                </a:r>
                <a:r>
                  <a:rPr lang="en-US" dirty="0"/>
                  <a:t>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Type II Error?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507" t="-2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Alternatives to Bloom filter</a:t>
            </a:r>
            <a:endParaRPr lang="en-US" sz="3200" b="1" dirty="0"/>
          </a:p>
          <a:p>
            <a:r>
              <a:rPr lang="en-US" dirty="0"/>
              <a:t>Bloom filter developed by Burton Bloom in 1970  </a:t>
            </a:r>
          </a:p>
          <a:p>
            <a:r>
              <a:rPr lang="en-US" dirty="0"/>
              <a:t>Many improvements:</a:t>
            </a:r>
          </a:p>
          <a:p>
            <a:pPr lvl="1"/>
            <a:r>
              <a:rPr lang="en-US" dirty="0"/>
              <a:t>Lower Type II Error  </a:t>
            </a:r>
          </a:p>
          <a:p>
            <a:pPr lvl="1"/>
            <a:r>
              <a:rPr lang="en-US" dirty="0"/>
              <a:t>Less memory </a:t>
            </a:r>
          </a:p>
          <a:p>
            <a:r>
              <a:rPr lang="en-US" dirty="0"/>
              <a:t>Variations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53512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Alternatives to Bloom filter</a:t>
            </a:r>
            <a:endParaRPr lang="en-US" sz="3200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Uses more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and other methods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Event filter with deletes</a:t>
                </a:r>
              </a:p>
              <a:p>
                <a:r>
                  <a:rPr lang="en-US" sz="3200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Addition is +1 for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Delete is -1 for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2385" t="-2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Applications of cardinality – counting distinct events</a:t>
            </a:r>
            <a:endParaRPr lang="en-US" sz="3200" b="1" dirty="0"/>
          </a:p>
          <a:p>
            <a:r>
              <a:rPr lang="en-US" dirty="0"/>
              <a:t>Unique IP addresses accessing a server – 4 billion possibilities</a:t>
            </a:r>
          </a:p>
          <a:p>
            <a:r>
              <a:rPr lang="en-US" dirty="0"/>
              <a:t>Number of Facebook users accessing a service – about 3 billion</a:t>
            </a:r>
          </a:p>
          <a:p>
            <a:r>
              <a:rPr lang="en-US" dirty="0"/>
              <a:t>Number of unique inventory items processed – billions  </a:t>
            </a:r>
          </a:p>
          <a:p>
            <a:r>
              <a:rPr lang="en-US" dirty="0"/>
              <a:t>Etc.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cardinality of 3 for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1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this hash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maps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and binary string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kth bit of the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𝑠𝑖𝑔𝑛𝑖𝑓𝑖𝑐𝑎𝑛𝑡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3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58889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relatively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does the least significant 0 bit approximate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foregoing is equivalent to hashing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unique event identifiers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Improving accuracy of </a:t>
                </a:r>
                <a:r>
                  <a:rPr lang="en-US" sz="3200" dirty="0" err="1"/>
                  <a:t>Flajolet</a:t>
                </a:r>
                <a:r>
                  <a:rPr lang="en-US" sz="3200" dirty="0"/>
                  <a:t>-Martin algorithm</a:t>
                </a:r>
                <a:endParaRPr lang="en-US" dirty="0"/>
              </a:p>
              <a:p>
                <a:r>
                  <a:rPr lang="en-US" dirty="0"/>
                  <a:t>Accuracy of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Split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hash functions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medians – subpresses outliers </a:t>
                </a:r>
              </a:p>
              <a:p>
                <a:pPr lvl="1"/>
                <a:r>
                  <a:rPr lang="en-US" dirty="0"/>
                  <a:t>Average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medians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hlinkClick r:id="rId2"/>
              </a:rPr>
              <a:t>HyperLogLog</a:t>
            </a:r>
            <a:r>
              <a:rPr lang="en-US" dirty="0">
                <a:hlinkClick r:id="rId2"/>
              </a:rPr>
              <a:t> algorithm </a:t>
            </a:r>
            <a:r>
              <a:rPr lang="en-US" dirty="0"/>
              <a:t>is much faster (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) </a:t>
            </a:r>
          </a:p>
          <a:p>
            <a:r>
              <a:rPr lang="en-US" dirty="0"/>
              <a:t>Algorithms to count events – See section 4.6 of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  <a:p>
            <a:r>
              <a:rPr lang="en-US" dirty="0"/>
              <a:t>For a review of many variations discrete events for large-scale streams see </a:t>
            </a:r>
            <a:r>
              <a:rPr lang="en-US" dirty="0">
                <a:hlinkClick r:id="rId4"/>
              </a:rPr>
              <a:t>Algorithms and Structures for Massive Data Sets, </a:t>
            </a:r>
            <a:r>
              <a:rPr lang="en-US" dirty="0" err="1">
                <a:hlinkClick r:id="rId4"/>
              </a:rPr>
              <a:t>Medjodovic</a:t>
            </a:r>
            <a:r>
              <a:rPr lang="en-US" dirty="0">
                <a:hlinkClick r:id="rId4"/>
              </a:rPr>
              <a:t>, et al., 2022, Manning</a:t>
            </a:r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Other Discrete Stream Event Algorithms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calibration can be 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hashes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Can we filter massive streams?  </a:t>
            </a:r>
          </a:p>
          <a:p>
            <a:pPr lvl="1"/>
            <a:r>
              <a:rPr lang="en-US" dirty="0"/>
              <a:t>Reduce volume of stream data to process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Can we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 err="1"/>
              <a:t>etc</a:t>
            </a:r>
            <a:endParaRPr lang="en-US" sz="2800" dirty="0"/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12366</TotalTime>
  <Words>3267</Words>
  <Application>Microsoft Office PowerPoint</Application>
  <PresentationFormat>Widescreen</PresentationFormat>
  <Paragraphs>621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327</cp:revision>
  <cp:lastPrinted>2019-09-03T23:18:19Z</cp:lastPrinted>
  <dcterms:created xsi:type="dcterms:W3CDTF">2019-08-02T23:14:29Z</dcterms:created>
  <dcterms:modified xsi:type="dcterms:W3CDTF">2023-02-07T19:52:03Z</dcterms:modified>
</cp:coreProperties>
</file>