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37"/>
  </p:notesMasterIdLst>
  <p:sldIdLst>
    <p:sldId id="275" r:id="rId3"/>
    <p:sldId id="603" r:id="rId4"/>
    <p:sldId id="723" r:id="rId5"/>
    <p:sldId id="704" r:id="rId6"/>
    <p:sldId id="722" r:id="rId7"/>
    <p:sldId id="706" r:id="rId8"/>
    <p:sldId id="708" r:id="rId9"/>
    <p:sldId id="709" r:id="rId10"/>
    <p:sldId id="711" r:id="rId11"/>
    <p:sldId id="710" r:id="rId12"/>
    <p:sldId id="691" r:id="rId13"/>
    <p:sldId id="698" r:id="rId14"/>
    <p:sldId id="695" r:id="rId15"/>
    <p:sldId id="699" r:id="rId16"/>
    <p:sldId id="707" r:id="rId17"/>
    <p:sldId id="712" r:id="rId18"/>
    <p:sldId id="713" r:id="rId19"/>
    <p:sldId id="714" r:id="rId20"/>
    <p:sldId id="715" r:id="rId21"/>
    <p:sldId id="720" r:id="rId22"/>
    <p:sldId id="702" r:id="rId23"/>
    <p:sldId id="700" r:id="rId24"/>
    <p:sldId id="701" r:id="rId25"/>
    <p:sldId id="716" r:id="rId26"/>
    <p:sldId id="620" r:id="rId27"/>
    <p:sldId id="606" r:id="rId28"/>
    <p:sldId id="607" r:id="rId29"/>
    <p:sldId id="622" r:id="rId30"/>
    <p:sldId id="621" r:id="rId31"/>
    <p:sldId id="626" r:id="rId32"/>
    <p:sldId id="627" r:id="rId33"/>
    <p:sldId id="719" r:id="rId34"/>
    <p:sldId id="718" r:id="rId35"/>
    <p:sldId id="72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3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06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6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79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67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71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5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15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71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26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95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64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81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51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71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88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eplearningbook.org/" TargetMode="Externa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First (primary) axis now has 95% of variance</a:t>
                </a:r>
              </a:p>
              <a:p>
                <a:r>
                  <a:rPr lang="en-US" dirty="0">
                    <a:latin typeface="+mn-lt"/>
                  </a:rPr>
                  <a:t>Second axis has low variance (5%) and information</a:t>
                </a:r>
              </a:p>
              <a:p>
                <a:r>
                  <a:rPr lang="en-US" dirty="0">
                    <a:latin typeface="+mn-lt"/>
                  </a:rPr>
                  <a:t>Covariance is now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.92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Space is orthogonal!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F9B3FCB-0F0A-4636-9826-58676357D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70" y="864030"/>
            <a:ext cx="5897032" cy="566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1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magnitudes of n eigenvalues are ordered,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…</a:t>
                </a:r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This property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Magnitudes of ordered e</a:t>
                </a:r>
                <a:r>
                  <a:rPr lang="en-US" dirty="0">
                    <a:latin typeface="+mn-lt"/>
                    <a:cs typeface="Segoe UI" panose="020B0502040204020203" pitchFamily="34" charset="0"/>
                  </a:rPr>
                  <a:t>igenvalues determine scale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…</a:t>
                </a:r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0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/(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−1)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/(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−1)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Decomposition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𝑋𝑤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largest corresponding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 (scale)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Lesson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Introduction to dimensionality reduction </a:t>
            </a:r>
          </a:p>
          <a:p>
            <a:r>
              <a:rPr lang="en-US" dirty="0">
                <a:latin typeface="+mn-lt"/>
              </a:rPr>
              <a:t>Review of eigenvalues and eigenvectors   </a:t>
            </a:r>
          </a:p>
          <a:p>
            <a:r>
              <a:rPr lang="en-US" dirty="0">
                <a:latin typeface="+mn-lt"/>
              </a:rPr>
              <a:t>Principle component analysis (PCA)</a:t>
            </a:r>
          </a:p>
          <a:p>
            <a:r>
              <a:rPr lang="en-US" dirty="0">
                <a:latin typeface="+mn-lt"/>
              </a:rPr>
              <a:t>Singular value decomposition (SVD)</a:t>
            </a:r>
          </a:p>
          <a:p>
            <a:r>
              <a:rPr lang="en-US" dirty="0">
                <a:latin typeface="+mn-lt"/>
              </a:rPr>
              <a:t>Kernel principle component analysis    </a:t>
            </a:r>
          </a:p>
          <a:p>
            <a:r>
              <a:rPr lang="en-US" dirty="0">
                <a:latin typeface="+mn-lt"/>
              </a:rPr>
              <a:t>Manifold learning 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-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123951"/>
                <a:ext cx="11525250" cy="555183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123951"/>
                <a:ext cx="11525250" cy="5551834"/>
              </a:xfrm>
              <a:blipFill>
                <a:blip r:embed="rId2"/>
                <a:stretch>
                  <a:fillRect l="-1058" t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𝑈𝑆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matrix, and since diagonal,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eigenvalues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Λ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</m:t>
                    </m:r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Nonlinear Kernel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For many problems a linear map does not provide optimal projections </a:t>
            </a:r>
          </a:p>
          <a:p>
            <a:r>
              <a:rPr lang="en-US" dirty="0">
                <a:latin typeface="+mn-lt"/>
              </a:rPr>
              <a:t>How can we transform a nonlinear space to a linear space?</a:t>
            </a:r>
          </a:p>
          <a:p>
            <a:r>
              <a:rPr lang="en-US" dirty="0">
                <a:latin typeface="+mn-lt"/>
              </a:rPr>
              <a:t>Use a </a:t>
            </a:r>
            <a:r>
              <a:rPr lang="en-US" b="1" dirty="0">
                <a:latin typeface="+mn-lt"/>
              </a:rPr>
              <a:t>kernel transformation  </a:t>
            </a:r>
          </a:p>
          <a:p>
            <a:r>
              <a:rPr lang="en-US" dirty="0">
                <a:latin typeface="+mn-lt"/>
              </a:rPr>
              <a:t>Kernel methods map original nonlinear space to </a:t>
            </a:r>
            <a:r>
              <a:rPr lang="en-US" b="1" dirty="0">
                <a:latin typeface="+mn-lt"/>
              </a:rPr>
              <a:t>higher dimensional linear space  </a:t>
            </a:r>
          </a:p>
          <a:p>
            <a:r>
              <a:rPr lang="en-US" dirty="0">
                <a:latin typeface="+mn-lt"/>
              </a:rPr>
              <a:t>Perform PCA in the linear space    </a:t>
            </a:r>
          </a:p>
          <a:p>
            <a:endParaRPr lang="en-US" sz="2800" dirty="0">
              <a:latin typeface="+mn-lt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158704" y="1273536"/>
            <a:ext cx="5877466" cy="480095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2-dimensional feature space, </a:t>
            </a:r>
            <a:r>
              <a:rPr lang="en-US" b="1" dirty="0">
                <a:latin typeface="+mn-lt"/>
              </a:rPr>
              <a:t>X</a:t>
            </a:r>
            <a:r>
              <a:rPr lang="en-US" dirty="0">
                <a:latin typeface="+mn-lt"/>
              </a:rPr>
              <a:t> = [x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,x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]</a:t>
            </a:r>
          </a:p>
          <a:p>
            <a:r>
              <a:rPr lang="en-US" dirty="0">
                <a:latin typeface="+mn-lt"/>
              </a:rPr>
              <a:t>2-class label values = {</a:t>
            </a:r>
            <a:r>
              <a:rPr lang="en-US" dirty="0" err="1">
                <a:latin typeface="+mn-lt"/>
              </a:rPr>
              <a:t>circle,plus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Is there any optimal separating hyperplane? </a:t>
            </a:r>
          </a:p>
          <a:p>
            <a:r>
              <a:rPr lang="en-US" b="1" dirty="0">
                <a:latin typeface="+mn-lt"/>
              </a:rPr>
              <a:t>No!</a:t>
            </a:r>
          </a:p>
          <a:p>
            <a:r>
              <a:rPr lang="en-US" dirty="0">
                <a:latin typeface="+mn-lt"/>
              </a:rPr>
              <a:t>The optimal separator is nonlinear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709064" y="479667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67558" y="19751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812576" y="192631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334427" y="133979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102141" y="380816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95138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98653" y="395954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137945" y="4252738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61176" y="385142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51838" y="325872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88085" y="280953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60714" y="370904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53774" y="285038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236279" y="226759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52331" y="5798127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52337" y="5856378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913138" y="2562707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278800" y="3523576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52288" y="1245031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0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658239" y="508913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16733" y="226764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761751" y="221877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283602" y="163225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051316" y="41006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44313" y="365218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47828" y="4252002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087120" y="454519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10351" y="414388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01013" y="355118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37260" y="3101996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09889" y="400150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02949" y="314284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185454" y="2560058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01506" y="6090586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01512" y="6148837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862313" y="2855166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329625" y="3816035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01463" y="1537490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BB39AE-F243-4D84-B10E-FC9B26EE6ED1}"/>
              </a:ext>
            </a:extLst>
          </p:cNvPr>
          <p:cNvCxnSpPr>
            <a:cxnSpLocks/>
          </p:cNvCxnSpPr>
          <p:nvPr/>
        </p:nvCxnSpPr>
        <p:spPr>
          <a:xfrm>
            <a:off x="8497482" y="3303270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F54D605-782D-4E6C-B09B-5175B60851D7}"/>
              </a:ext>
            </a:extLst>
          </p:cNvPr>
          <p:cNvSpPr txBox="1">
            <a:spLocks/>
          </p:cNvSpPr>
          <p:nvPr/>
        </p:nvSpPr>
        <p:spPr>
          <a:xfrm>
            <a:off x="11385387" y="3113976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C6ADEF9-DE30-47FF-B6F0-3C51B7CB72B0}"/>
              </a:ext>
            </a:extLst>
          </p:cNvPr>
          <p:cNvSpPr txBox="1">
            <a:spLocks/>
          </p:cNvSpPr>
          <p:nvPr/>
        </p:nvSpPr>
        <p:spPr>
          <a:xfrm rot="17421530">
            <a:off x="6901692" y="6083131"/>
            <a:ext cx="671995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85FFD-DE63-42E0-813C-5AA3E35066DB}"/>
              </a:ext>
            </a:extLst>
          </p:cNvPr>
          <p:cNvCxnSpPr>
            <a:cxnSpLocks/>
          </p:cNvCxnSpPr>
          <p:nvPr/>
        </p:nvCxnSpPr>
        <p:spPr>
          <a:xfrm flipH="1">
            <a:off x="7334759" y="3303270"/>
            <a:ext cx="1162723" cy="2711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2F18-EDF6-4D8C-893F-DB05687A19E5}"/>
              </a:ext>
            </a:extLst>
          </p:cNvPr>
          <p:cNvCxnSpPr>
            <a:cxnSpLocks/>
          </p:cNvCxnSpPr>
          <p:nvPr/>
        </p:nvCxnSpPr>
        <p:spPr>
          <a:xfrm flipV="1">
            <a:off x="8497482" y="2041610"/>
            <a:ext cx="0" cy="1261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F80C491-4D8A-4CEB-B302-CF19985548EA}"/>
              </a:ext>
            </a:extLst>
          </p:cNvPr>
          <p:cNvSpPr txBox="1">
            <a:spLocks/>
          </p:cNvSpPr>
          <p:nvPr/>
        </p:nvSpPr>
        <p:spPr>
          <a:xfrm>
            <a:off x="8103219" y="1628241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X3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EC602B12-FF50-4085-B846-C59A6A8478FB}"/>
              </a:ext>
            </a:extLst>
          </p:cNvPr>
          <p:cNvSpPr/>
          <p:nvPr/>
        </p:nvSpPr>
        <p:spPr>
          <a:xfrm rot="19826153">
            <a:off x="6553006" y="2454164"/>
            <a:ext cx="4912786" cy="2208691"/>
          </a:xfrm>
          <a:prstGeom prst="triangle">
            <a:avLst>
              <a:gd name="adj" fmla="val 51070"/>
            </a:avLst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285511-1505-4B6F-8979-9BCDD4A47EFE}"/>
              </a:ext>
            </a:extLst>
          </p:cNvPr>
          <p:cNvSpPr/>
          <p:nvPr/>
        </p:nvSpPr>
        <p:spPr>
          <a:xfrm>
            <a:off x="10586691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AEB4D46-7E04-470C-93AE-5632B8852BF6}"/>
              </a:ext>
            </a:extLst>
          </p:cNvPr>
          <p:cNvSpPr/>
          <p:nvPr/>
        </p:nvSpPr>
        <p:spPr>
          <a:xfrm>
            <a:off x="7846003" y="49081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90F79AB-05F3-4CBF-A43C-1212C14709F4}"/>
              </a:ext>
            </a:extLst>
          </p:cNvPr>
          <p:cNvSpPr/>
          <p:nvPr/>
        </p:nvSpPr>
        <p:spPr>
          <a:xfrm>
            <a:off x="9002787" y="339432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41B21C-AC37-4853-9407-075A1AB9D167}"/>
              </a:ext>
            </a:extLst>
          </p:cNvPr>
          <p:cNvSpPr/>
          <p:nvPr/>
        </p:nvSpPr>
        <p:spPr>
          <a:xfrm>
            <a:off x="8336737" y="378906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28D4463-2681-47B9-A9A0-0222B74FFD36}"/>
              </a:ext>
            </a:extLst>
          </p:cNvPr>
          <p:cNvSpPr/>
          <p:nvPr/>
        </p:nvSpPr>
        <p:spPr>
          <a:xfrm>
            <a:off x="8617451" y="288989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27EEDFE-DCC6-4C56-ADC7-74621F9AB064}"/>
              </a:ext>
            </a:extLst>
          </p:cNvPr>
          <p:cNvSpPr/>
          <p:nvPr/>
        </p:nvSpPr>
        <p:spPr>
          <a:xfrm>
            <a:off x="8316260" y="441363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4A170BA-F210-4AB6-B838-1DE3EE44E88D}"/>
              </a:ext>
            </a:extLst>
          </p:cNvPr>
          <p:cNvSpPr/>
          <p:nvPr/>
        </p:nvSpPr>
        <p:spPr>
          <a:xfrm>
            <a:off x="9574641" y="365134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ross 48">
            <a:extLst>
              <a:ext uri="{FF2B5EF4-FFF2-40B4-BE49-F238E27FC236}">
                <a16:creationId xmlns:a16="http://schemas.microsoft.com/office/drawing/2014/main" id="{C488C66A-5FCC-42EB-9882-D39BF3D72A5D}"/>
              </a:ext>
            </a:extLst>
          </p:cNvPr>
          <p:cNvSpPr/>
          <p:nvPr/>
        </p:nvSpPr>
        <p:spPr>
          <a:xfrm>
            <a:off x="9080508" y="212832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6B85C66D-1EC1-4035-9366-2BE27A930063}"/>
              </a:ext>
            </a:extLst>
          </p:cNvPr>
          <p:cNvSpPr/>
          <p:nvPr/>
        </p:nvSpPr>
        <p:spPr>
          <a:xfrm>
            <a:off x="9887774" y="253648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50">
            <a:extLst>
              <a:ext uri="{FF2B5EF4-FFF2-40B4-BE49-F238E27FC236}">
                <a16:creationId xmlns:a16="http://schemas.microsoft.com/office/drawing/2014/main" id="{DFE09F84-8965-4BF4-9E14-202EF2ABF055}"/>
              </a:ext>
            </a:extLst>
          </p:cNvPr>
          <p:cNvSpPr/>
          <p:nvPr/>
        </p:nvSpPr>
        <p:spPr>
          <a:xfrm>
            <a:off x="9478983" y="44537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ross 51">
            <a:extLst>
              <a:ext uri="{FF2B5EF4-FFF2-40B4-BE49-F238E27FC236}">
                <a16:creationId xmlns:a16="http://schemas.microsoft.com/office/drawing/2014/main" id="{77686ED9-3338-45CB-A0B1-1C5883D0F728}"/>
              </a:ext>
            </a:extLst>
          </p:cNvPr>
          <p:cNvSpPr/>
          <p:nvPr/>
        </p:nvSpPr>
        <p:spPr>
          <a:xfrm>
            <a:off x="8883009" y="502426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>
            <a:extLst>
              <a:ext uri="{FF2B5EF4-FFF2-40B4-BE49-F238E27FC236}">
                <a16:creationId xmlns:a16="http://schemas.microsoft.com/office/drawing/2014/main" id="{063D9500-0615-47D7-B3C9-7486E5E90F3A}"/>
              </a:ext>
            </a:extLst>
          </p:cNvPr>
          <p:cNvSpPr/>
          <p:nvPr/>
        </p:nvSpPr>
        <p:spPr>
          <a:xfrm>
            <a:off x="10224860" y="4079631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>
            <a:extLst>
              <a:ext uri="{FF2B5EF4-FFF2-40B4-BE49-F238E27FC236}">
                <a16:creationId xmlns:a16="http://schemas.microsoft.com/office/drawing/2014/main" id="{F3AFD335-9542-4FE7-9668-6C1343E72B8B}"/>
              </a:ext>
            </a:extLst>
          </p:cNvPr>
          <p:cNvSpPr/>
          <p:nvPr/>
        </p:nvSpPr>
        <p:spPr>
          <a:xfrm>
            <a:off x="10807504" y="217190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ross 54">
            <a:extLst>
              <a:ext uri="{FF2B5EF4-FFF2-40B4-BE49-F238E27FC236}">
                <a16:creationId xmlns:a16="http://schemas.microsoft.com/office/drawing/2014/main" id="{E56122CD-9E62-4817-A15D-1BF283EAAB85}"/>
              </a:ext>
            </a:extLst>
          </p:cNvPr>
          <p:cNvSpPr/>
          <p:nvPr/>
        </p:nvSpPr>
        <p:spPr>
          <a:xfrm>
            <a:off x="8674360" y="177052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66A2F8D6-408E-42F6-94C7-355493BFA592}"/>
              </a:ext>
            </a:extLst>
          </p:cNvPr>
          <p:cNvSpPr/>
          <p:nvPr/>
        </p:nvSpPr>
        <p:spPr>
          <a:xfrm>
            <a:off x="5790866" y="2387521"/>
            <a:ext cx="2346184" cy="1799010"/>
          </a:xfrm>
          <a:prstGeom prst="stripedRightArrow">
            <a:avLst/>
          </a:prstGeom>
          <a:solidFill>
            <a:schemeClr val="bg2">
              <a:lumMod val="1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Transformation to new space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E054753-56DD-4799-87FC-32C4BC28B4B3}"/>
              </a:ext>
            </a:extLst>
          </p:cNvPr>
          <p:cNvSpPr txBox="1">
            <a:spLocks/>
          </p:cNvSpPr>
          <p:nvPr/>
        </p:nvSpPr>
        <p:spPr>
          <a:xfrm>
            <a:off x="8386146" y="5648952"/>
            <a:ext cx="1903639" cy="803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Separating Hyperplane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C05652A-823E-4FD4-9F54-C4957CA6D5AD}"/>
              </a:ext>
            </a:extLst>
          </p:cNvPr>
          <p:cNvCxnSpPr>
            <a:cxnSpLocks/>
          </p:cNvCxnSpPr>
          <p:nvPr/>
        </p:nvCxnSpPr>
        <p:spPr>
          <a:xfrm flipH="1" flipV="1">
            <a:off x="8393136" y="5153853"/>
            <a:ext cx="181858" cy="5771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B2623EB-6475-4C51-A837-2C1A531E3714}"/>
              </a:ext>
            </a:extLst>
          </p:cNvPr>
          <p:cNvSpPr txBox="1">
            <a:spLocks/>
          </p:cNvSpPr>
          <p:nvPr/>
        </p:nvSpPr>
        <p:spPr>
          <a:xfrm>
            <a:off x="6705601" y="864815"/>
            <a:ext cx="4983412" cy="777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Transform problem to a new space where classes are linearly separable </a:t>
            </a:r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B5E3A40E-2A1D-4AFD-8FC4-E023A4D53819}"/>
              </a:ext>
            </a:extLst>
          </p:cNvPr>
          <p:cNvSpPr txBox="1">
            <a:spLocks/>
          </p:cNvSpPr>
          <p:nvPr/>
        </p:nvSpPr>
        <p:spPr>
          <a:xfrm>
            <a:off x="973187" y="918518"/>
            <a:ext cx="4897435" cy="668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Classes are not linearly separable in the original feature space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51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for nonlinear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types of functions can we use as basis functions?</a:t>
            </a:r>
          </a:p>
          <a:p>
            <a:r>
              <a:rPr lang="en-US" sz="2800" dirty="0">
                <a:latin typeface="+mn-lt"/>
              </a:rPr>
              <a:t>Any orthogona</a:t>
            </a:r>
            <a:r>
              <a:rPr lang="en-US" dirty="0">
                <a:latin typeface="+mn-lt"/>
              </a:rPr>
              <a:t>l set of functions</a:t>
            </a:r>
          </a:p>
          <a:p>
            <a:pPr lvl="1"/>
            <a:r>
              <a:rPr lang="en-US" dirty="0">
                <a:latin typeface="+mn-lt"/>
              </a:rPr>
              <a:t>Polynomials – supported by Scikit-learn</a:t>
            </a:r>
          </a:p>
          <a:p>
            <a:pPr lvl="1"/>
            <a:r>
              <a:rPr lang="en-US" dirty="0">
                <a:latin typeface="+mn-lt"/>
              </a:rPr>
              <a:t>Radial basis functions – default in Scikit-learn</a:t>
            </a:r>
          </a:p>
          <a:p>
            <a:pPr lvl="1"/>
            <a:r>
              <a:rPr lang="en-US" dirty="0">
                <a:latin typeface="+mn-lt"/>
              </a:rPr>
              <a:t>Hyperbolic tangent functions – supported in Scikit-learn, and used in some neural networks</a:t>
            </a:r>
          </a:p>
          <a:p>
            <a:pPr lvl="1"/>
            <a:r>
              <a:rPr lang="en-US" dirty="0">
                <a:latin typeface="+mn-lt"/>
              </a:rPr>
              <a:t>And many other basis functions – </a:t>
            </a:r>
          </a:p>
          <a:p>
            <a:r>
              <a:rPr lang="en-US" dirty="0">
                <a:latin typeface="+mn-lt"/>
              </a:rPr>
              <a:t>Dictionary learning </a:t>
            </a:r>
          </a:p>
          <a:p>
            <a:pPr lvl="1"/>
            <a:r>
              <a:rPr lang="en-US" dirty="0">
                <a:latin typeface="+mn-lt"/>
              </a:rPr>
              <a:t>Fourier expansions, Wavelet functions, etc. </a:t>
            </a:r>
          </a:p>
          <a:p>
            <a:pPr lvl="1"/>
            <a:r>
              <a:rPr lang="en-US" dirty="0">
                <a:latin typeface="+mn-lt"/>
              </a:rPr>
              <a:t>Supported in Scikit-learn </a:t>
            </a:r>
          </a:p>
          <a:p>
            <a:pPr lvl="1"/>
            <a:r>
              <a:rPr lang="en-US" dirty="0">
                <a:latin typeface="+mn-lt"/>
              </a:rPr>
              <a:t>We will not discuss this further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3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Mapping to Linear Space with a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to we perform the kernel expansion?  </a:t>
                </a:r>
              </a:p>
              <a:p>
                <a:r>
                  <a:rPr lang="en-US" dirty="0">
                    <a:latin typeface="+mn-lt"/>
                  </a:rPr>
                  <a:t>Transform way the hyperplane parameterized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Where</a:t>
                </a:r>
              </a:p>
              <a:p>
                <a:r>
                  <a:rPr lang="en-US" dirty="0">
                    <a:latin typeface="+mn-lt"/>
                  </a:rPr>
                  <a:t>The sum is over the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cases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= Weight (coefficient) for basis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= classes, e.g. </a:t>
                </a:r>
                <a:r>
                  <a:rPr lang="en-US" i="1" dirty="0">
                    <a:latin typeface="+mn-lt"/>
                  </a:rPr>
                  <a:t>{-1,1}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basis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function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inner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product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dot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product</m:t>
                    </m:r>
                  </m:oMath>
                </a14:m>
                <a:r>
                  <a:rPr lang="en-US" dirty="0">
                    <a:latin typeface="+mn-lt"/>
                  </a:rPr>
                  <a:t> – the </a:t>
                </a:r>
                <a:r>
                  <a:rPr lang="en-US" b="1" dirty="0">
                    <a:latin typeface="+mn-lt"/>
                  </a:rPr>
                  <a:t>kernel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146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63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Human understanding of high dimensional spaces is difficult at best  </a:t>
            </a:r>
          </a:p>
          <a:p>
            <a:pPr lvl="1"/>
            <a:r>
              <a:rPr lang="en-US" dirty="0">
                <a:latin typeface="+mn-lt"/>
              </a:rPr>
              <a:t>For most people, perception of data relationships starts to dimension beyond 4 or  dimensions  </a:t>
            </a:r>
          </a:p>
          <a:p>
            <a:pPr lvl="1"/>
            <a:r>
              <a:rPr lang="en-US" dirty="0">
                <a:latin typeface="+mn-lt"/>
              </a:rPr>
              <a:t>Exploration of complex spaces can be aided by projection into lower dimensional space  </a:t>
            </a:r>
          </a:p>
          <a:p>
            <a:r>
              <a:rPr lang="en-US" sz="2800" dirty="0">
                <a:latin typeface="+mn-lt"/>
              </a:rPr>
              <a:t>Most algorithms converge better in lower dimensional spaces </a:t>
            </a:r>
          </a:p>
          <a:p>
            <a:pPr lvl="1"/>
            <a:r>
              <a:rPr lang="en-US" dirty="0">
                <a:latin typeface="+mn-lt"/>
              </a:rPr>
              <a:t>High dimensional spaces can leave </a:t>
            </a:r>
            <a:r>
              <a:rPr lang="en-US" dirty="0" err="1">
                <a:latin typeface="+mn-lt"/>
              </a:rPr>
              <a:t>Lto</a:t>
            </a:r>
            <a:r>
              <a:rPr lang="en-US" dirty="0">
                <a:latin typeface="+mn-lt"/>
              </a:rPr>
              <a:t> over-fitting of data mining algorithms </a:t>
            </a:r>
          </a:p>
          <a:p>
            <a:pPr lvl="1"/>
            <a:r>
              <a:rPr lang="en-US" dirty="0">
                <a:latin typeface="+mn-lt"/>
              </a:rPr>
              <a:t>For example, clustering in high dimensional spaces can lead fragmentation of the data</a:t>
            </a:r>
          </a:p>
          <a:p>
            <a:pPr lvl="1"/>
            <a:r>
              <a:rPr lang="en-US" dirty="0">
                <a:latin typeface="+mn-lt"/>
              </a:rPr>
              <a:t>Dimensionality reduction can improve results   </a:t>
            </a:r>
          </a:p>
          <a:p>
            <a:pPr lvl="1"/>
            <a:r>
              <a:rPr lang="en-US" dirty="0">
                <a:latin typeface="+mn-lt"/>
              </a:rPr>
              <a:t>Example; spectral clustering uses projection to lower dimensional space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2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nonlinear SVMs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Some examples of basis functions:</a:t>
                </a:r>
              </a:p>
              <a:p>
                <a:r>
                  <a:rPr lang="en-US" sz="3200" dirty="0" err="1">
                    <a:latin typeface="+mn-lt"/>
                  </a:rPr>
                  <a:t>dth</a:t>
                </a:r>
                <a:r>
                  <a:rPr lang="en-US" sz="3200" dirty="0">
                    <a:latin typeface="+mn-lt"/>
                  </a:rPr>
                  <a:t> – degree polynomials –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=(1+ </m:t>
                    </m:r>
                    <m:d>
                      <m:dPr>
                        <m:begChr m:val="⟨"/>
                        <m:endChr m:val="⟩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br>
                  <a:rPr lang="en-US" sz="3200" dirty="0">
                    <a:latin typeface="+mn-lt"/>
                  </a:rPr>
                </a:br>
                <a:r>
                  <a:rPr lang="en-US" sz="3200" dirty="0">
                    <a:latin typeface="+mn-lt"/>
                  </a:rPr>
                  <a:t>parameter - d</a:t>
                </a:r>
              </a:p>
              <a:p>
                <a:r>
                  <a:rPr lang="en-US" sz="3200" dirty="0">
                    <a:latin typeface="+mn-lt"/>
                  </a:rPr>
                  <a:t>Radial basis –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3200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sz="3200" b="0" dirty="0">
                    <a:latin typeface="+mn-lt"/>
                    <a:ea typeface="Cambria Math" panose="02040503050406030204" pitchFamily="18" charset="0"/>
                  </a:rPr>
                </a:br>
                <a:r>
                  <a:rPr lang="en-US" sz="3200" b="0" dirty="0">
                    <a:latin typeface="+mn-lt"/>
                    <a:ea typeface="Cambria Math" panose="02040503050406030204" pitchFamily="18" charset="0"/>
                  </a:rPr>
                  <a:t>parameter - </a:t>
                </a:r>
                <a:r>
                  <a:rPr lang="en-US" sz="3200" b="0" i="1" dirty="0">
                    <a:latin typeface="Symbol" panose="05050102010706020507" pitchFamily="18" charset="2"/>
                    <a:ea typeface="Cambria Math" panose="02040503050406030204" pitchFamily="18" charset="0"/>
                  </a:rPr>
                  <a:t>g</a:t>
                </a:r>
                <a:endParaRPr lang="en-US" sz="3200" i="1" dirty="0">
                  <a:latin typeface="Symbol" panose="05050102010706020507" pitchFamily="18" charset="2"/>
                </a:endParaRPr>
              </a:p>
              <a:p>
                <a:r>
                  <a:rPr lang="en-US" sz="3200" dirty="0">
                    <a:latin typeface="+mn-lt"/>
                  </a:rPr>
                  <a:t>Hyperbolic tangent –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3200" b="0" dirty="0">
                    <a:latin typeface="+mn-lt"/>
                  </a:rPr>
                </a:br>
                <a:r>
                  <a:rPr lang="en-US" sz="3200" b="0" dirty="0">
                    <a:latin typeface="+mn-lt"/>
                  </a:rPr>
                  <a:t>parameters – </a:t>
                </a:r>
                <a:r>
                  <a:rPr lang="en-US" sz="3200" b="0" dirty="0">
                    <a:latin typeface="Symbol" panose="05050102010706020507" pitchFamily="18" charset="2"/>
                  </a:rPr>
                  <a:t>k</a:t>
                </a:r>
                <a:r>
                  <a:rPr lang="en-US" sz="3200" b="0" baseline="-25000" dirty="0">
                    <a:latin typeface="+mn-lt"/>
                  </a:rPr>
                  <a:t>1</a:t>
                </a:r>
                <a:r>
                  <a:rPr lang="en-US" sz="3200" b="0" dirty="0">
                    <a:latin typeface="+mn-lt"/>
                  </a:rPr>
                  <a:t>, </a:t>
                </a:r>
                <a:r>
                  <a:rPr lang="en-US" sz="3200" b="0" dirty="0">
                    <a:latin typeface="Symbol" panose="05050102010706020507" pitchFamily="18" charset="2"/>
                  </a:rPr>
                  <a:t>k</a:t>
                </a:r>
                <a:r>
                  <a:rPr lang="en-US" sz="3200" b="0" baseline="-25000" dirty="0">
                    <a:latin typeface="+mn-lt"/>
                  </a:rPr>
                  <a:t>2</a:t>
                </a:r>
                <a:endParaRPr lang="en-US" sz="32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255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87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nonlinear SVMs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 example: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2nd – degree polynomial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sz="2800" b="0" dirty="0"/>
                  <a:t>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=1+2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   </a:t>
                </a:r>
              </a:p>
              <a:p>
                <a:pPr marL="457200" lvl="1" indent="0">
                  <a:buNone/>
                </a:pPr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The basis functions are,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Using these basis functions directly expands the dimensionality by a factor of 6</a:t>
                </a:r>
              </a:p>
              <a:p>
                <a:r>
                  <a:rPr lang="en-US" sz="3000" dirty="0">
                    <a:latin typeface="+mn-lt"/>
                  </a:rPr>
                  <a:t>Instead use the kernel which only requires an inner product and an exponentiation</a:t>
                </a:r>
              </a:p>
              <a:p>
                <a:r>
                  <a:rPr lang="en-US" sz="3000" dirty="0">
                    <a:latin typeface="+mn-lt"/>
                  </a:rPr>
                  <a:t>Kernel method has no increase in dimensionality</a:t>
                </a:r>
              </a:p>
              <a:p>
                <a:r>
                  <a:rPr lang="en-US" sz="3000" dirty="0">
                    <a:latin typeface="+mn-lt"/>
                  </a:rPr>
                  <a:t>The foregoing is known as the </a:t>
                </a:r>
                <a:r>
                  <a:rPr lang="en-US" sz="3000" b="1" dirty="0">
                    <a:latin typeface="+mn-lt"/>
                  </a:rPr>
                  <a:t>kernel trick</a:t>
                </a:r>
                <a:br>
                  <a:rPr lang="en-US" sz="3200" dirty="0">
                    <a:latin typeface="+mn-lt"/>
                  </a:rPr>
                </a:br>
                <a:endParaRPr lang="en-US" sz="32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  <a:blipFill>
                <a:blip r:embed="rId3"/>
                <a:stretch>
                  <a:fillRect l="-983" t="-2831" r="-1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45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Manifold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17428"/>
            <a:ext cx="11525250" cy="5458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Map high-dimensional space to a </a:t>
            </a:r>
            <a:r>
              <a:rPr lang="en-US" b="1" dirty="0">
                <a:cs typeface="Segoe UI" panose="020B0502040204020203" pitchFamily="34" charset="0"/>
              </a:rPr>
              <a:t>low dimensional manifold </a:t>
            </a:r>
          </a:p>
          <a:p>
            <a:r>
              <a:rPr lang="en-US" dirty="0">
                <a:cs typeface="Segoe UI" panose="020B0502040204020203" pitchFamily="34" charset="0"/>
              </a:rPr>
              <a:t>A </a:t>
            </a:r>
            <a:r>
              <a:rPr lang="en-US" b="1" dirty="0">
                <a:cs typeface="Segoe UI" panose="020B0502040204020203" pitchFamily="34" charset="0"/>
              </a:rPr>
              <a:t>manifold is a low dimensional surface </a:t>
            </a:r>
            <a:r>
              <a:rPr lang="en-US" dirty="0">
                <a:cs typeface="Segoe UI" panose="020B0502040204020203" pitchFamily="34" charset="0"/>
              </a:rPr>
              <a:t>in a high-dimensional space   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Linear manifold is a hyperplane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Nonlinear manifolds for more complex embeddings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Mapping a high dimensional space to a low dimensional manifold is an </a:t>
            </a:r>
            <a:r>
              <a:rPr lang="en-US" b="1" dirty="0">
                <a:cs typeface="Segoe UI" panose="020B0502040204020203" pitchFamily="34" charset="0"/>
              </a:rPr>
              <a:t>embedding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Embedding are thought to be basis of neural network learning  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For example, see Section 5.11.4 of </a:t>
            </a:r>
            <a:r>
              <a:rPr lang="en-US" dirty="0">
                <a:cs typeface="Segoe UI" panose="020B0502040204020203" pitchFamily="34" charset="0"/>
                <a:hlinkClick r:id="rId2"/>
              </a:rPr>
              <a:t>Goodfellow et.al, 2016  </a:t>
            </a:r>
            <a:endParaRPr lang="en-US" dirty="0"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Often used as a visualization technique  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Human perception generally fails beyond a few dimensions 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Mapping to a manifold can help create low-dimensional projection of </a:t>
            </a:r>
            <a:r>
              <a:rPr lang="en-US" dirty="0" err="1">
                <a:cs typeface="Segoe UI" panose="020B0502040204020203" pitchFamily="34" charset="0"/>
              </a:rPr>
              <a:t>comple</a:t>
            </a:r>
            <a:r>
              <a:rPr lang="en-US" dirty="0">
                <a:cs typeface="Segoe UI" panose="020B0502040204020203" pitchFamily="34" charset="0"/>
              </a:rPr>
              <a:t> data relationships  </a:t>
            </a:r>
          </a:p>
          <a:p>
            <a:pPr lvl="1"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40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Manifold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Many manifold learning algorithms</a:t>
            </a:r>
            <a:endParaRPr lang="en-US" sz="2800" b="1" dirty="0"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Example is </a:t>
            </a:r>
            <a:r>
              <a:rPr lang="en-US" b="1" dirty="0">
                <a:cs typeface="Segoe UI" panose="020B0502040204020203" pitchFamily="34" charset="0"/>
              </a:rPr>
              <a:t>spectral embedding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Goal is to create a 2-dimensional map of high dimensional space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Can use </a:t>
            </a:r>
            <a:r>
              <a:rPr lang="en-US" b="1" dirty="0">
                <a:cs typeface="Segoe UI" panose="020B0502040204020203" pitchFamily="34" charset="0"/>
              </a:rPr>
              <a:t>kernel methods </a:t>
            </a:r>
            <a:r>
              <a:rPr lang="en-US" dirty="0">
                <a:cs typeface="Segoe UI" panose="020B0502040204020203" pitchFamily="34" charset="0"/>
              </a:rPr>
              <a:t>for nonlinear embedding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Mathematics the same as spectral clustering  </a:t>
            </a:r>
          </a:p>
          <a:p>
            <a:pPr lvl="1"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9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Introduction to dimensionality reduction </a:t>
            </a:r>
          </a:p>
          <a:p>
            <a:r>
              <a:rPr lang="en-US" dirty="0">
                <a:latin typeface="+mn-lt"/>
              </a:rPr>
              <a:t>Review of eigenvalues and eigenvectors   </a:t>
            </a:r>
          </a:p>
          <a:p>
            <a:r>
              <a:rPr lang="en-US" dirty="0">
                <a:latin typeface="+mn-lt"/>
              </a:rPr>
              <a:t>Principle component analysis (PCA)</a:t>
            </a:r>
          </a:p>
          <a:p>
            <a:r>
              <a:rPr lang="en-US" dirty="0">
                <a:latin typeface="+mn-lt"/>
              </a:rPr>
              <a:t>Singular value decomposition (SVD)</a:t>
            </a:r>
          </a:p>
          <a:p>
            <a:r>
              <a:rPr lang="en-US" dirty="0">
                <a:latin typeface="+mn-lt"/>
              </a:rPr>
              <a:t>Kernel principle component analysis    </a:t>
            </a:r>
          </a:p>
          <a:p>
            <a:r>
              <a:rPr lang="en-US" dirty="0">
                <a:latin typeface="+mn-lt"/>
              </a:rPr>
              <a:t>Manifold learning 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0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is dimensionality reduction possible? </a:t>
            </a:r>
          </a:p>
          <a:p>
            <a:r>
              <a:rPr lang="en-US" dirty="0">
                <a:latin typeface="+mn-lt"/>
              </a:rPr>
              <a:t>Consider the information content of each feature</a:t>
            </a:r>
          </a:p>
          <a:p>
            <a:pPr lvl="1"/>
            <a:r>
              <a:rPr lang="en-US" dirty="0">
                <a:latin typeface="+mn-lt"/>
              </a:rPr>
              <a:t>Information of a feature is only unique if it is independent of all other features </a:t>
            </a:r>
          </a:p>
          <a:p>
            <a:pPr lvl="1"/>
            <a:r>
              <a:rPr lang="en-US" dirty="0">
                <a:latin typeface="+mn-lt"/>
              </a:rPr>
              <a:t>Dependent features have redundant information </a:t>
            </a:r>
          </a:p>
          <a:p>
            <a:r>
              <a:rPr lang="en-US" dirty="0">
                <a:latin typeface="+mn-lt"/>
              </a:rPr>
              <a:t>Dimensionality can be reduced if features are dependent </a:t>
            </a:r>
          </a:p>
          <a:p>
            <a:pPr lvl="1"/>
            <a:r>
              <a:rPr lang="en-US" dirty="0">
                <a:latin typeface="+mn-lt"/>
              </a:rPr>
              <a:t>Almost always the case in real-world data </a:t>
            </a:r>
          </a:p>
          <a:p>
            <a:pPr lvl="1"/>
            <a:r>
              <a:rPr lang="en-US" dirty="0">
                <a:latin typeface="+mn-lt"/>
              </a:rPr>
              <a:t>Linear dependency </a:t>
            </a:r>
          </a:p>
          <a:p>
            <a:pPr lvl="1"/>
            <a:r>
              <a:rPr lang="en-US" dirty="0">
                <a:latin typeface="+mn-lt"/>
              </a:rPr>
              <a:t>Nonlinear dependency </a:t>
            </a:r>
          </a:p>
          <a:p>
            <a:r>
              <a:rPr lang="en-US" dirty="0">
                <a:latin typeface="+mn-lt"/>
              </a:rPr>
              <a:t>Dependency implies effective dimensionality less than number of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an </a:t>
            </a:r>
            <a:r>
              <a:rPr lang="en-US" b="1" dirty="0">
                <a:latin typeface="+mn-lt"/>
              </a:rPr>
              <a:t>embedding method</a:t>
            </a:r>
            <a:r>
              <a:rPr lang="en-US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Embedding method maps high dimensional space to low dimensional space  </a:t>
            </a:r>
          </a:p>
          <a:p>
            <a:pPr lvl="1"/>
            <a:r>
              <a:rPr lang="en-US" dirty="0">
                <a:latin typeface="+mn-lt"/>
              </a:rPr>
              <a:t>Embedding should minimize error with original data  </a:t>
            </a:r>
          </a:p>
          <a:p>
            <a:pPr lvl="1"/>
            <a:r>
              <a:rPr lang="en-US" dirty="0">
                <a:latin typeface="+mn-lt"/>
              </a:rPr>
              <a:t>Embedding space is easier to work with </a:t>
            </a:r>
          </a:p>
          <a:p>
            <a:r>
              <a:rPr lang="en-US" dirty="0">
                <a:latin typeface="+mn-lt"/>
              </a:rPr>
              <a:t>Many embedding methods   </a:t>
            </a:r>
          </a:p>
          <a:p>
            <a:pPr lvl="1"/>
            <a:r>
              <a:rPr lang="en-US" dirty="0">
                <a:latin typeface="+mn-lt"/>
              </a:rPr>
              <a:t>Linear methods - PCA, SVD – primary topic here</a:t>
            </a:r>
          </a:p>
          <a:p>
            <a:pPr lvl="1"/>
            <a:r>
              <a:rPr lang="en-US" dirty="0">
                <a:latin typeface="+mn-lt"/>
              </a:rPr>
              <a:t>Nonlinear methods, Kernel PCA, Manifold learning – primary topic here</a:t>
            </a:r>
          </a:p>
          <a:p>
            <a:pPr lvl="1"/>
            <a:r>
              <a:rPr lang="en-US" dirty="0">
                <a:latin typeface="+mn-lt"/>
              </a:rPr>
              <a:t>Deep autoencoders – Beyond the scope of this course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2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82502"/>
            <a:ext cx="11525250" cy="5715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Dependency implies effective dimensionality less than number of features</a:t>
            </a:r>
          </a:p>
          <a:p>
            <a:r>
              <a:rPr lang="en-US" dirty="0">
                <a:latin typeface="+mn-lt"/>
              </a:rPr>
              <a:t>Dependency implies we can map to a lower dimensional space with low loss of information   </a:t>
            </a:r>
          </a:p>
          <a:p>
            <a:r>
              <a:rPr lang="en-US" dirty="0">
                <a:latin typeface="+mn-lt"/>
              </a:rPr>
              <a:t>Goal is to find a mapping to the lower dimensional space   </a:t>
            </a:r>
          </a:p>
          <a:p>
            <a:r>
              <a:rPr lang="en-US" dirty="0">
                <a:latin typeface="+mn-lt"/>
              </a:rPr>
              <a:t>Linear transformation</a:t>
            </a:r>
          </a:p>
          <a:p>
            <a:pPr lvl="1"/>
            <a:r>
              <a:rPr lang="en-US" dirty="0">
                <a:latin typeface="+mn-lt"/>
              </a:rPr>
              <a:t>PCA, SVD </a:t>
            </a:r>
          </a:p>
          <a:p>
            <a:pPr lvl="1"/>
            <a:r>
              <a:rPr lang="en-US" dirty="0">
                <a:latin typeface="+mn-lt"/>
              </a:rPr>
              <a:t>Nonnegative matrix factorization – used for recommenders </a:t>
            </a:r>
            <a:endParaRPr lang="en-US" dirty="0"/>
          </a:p>
          <a:p>
            <a:pPr lvl="1"/>
            <a:r>
              <a:rPr lang="en-US" dirty="0">
                <a:latin typeface="+mn-lt"/>
              </a:rPr>
              <a:t>Independent component analysis (ICA) – beyond our scope</a:t>
            </a:r>
          </a:p>
          <a:p>
            <a:pPr lvl="1"/>
            <a:r>
              <a:rPr lang="en-US" dirty="0">
                <a:latin typeface="+mn-lt"/>
              </a:rPr>
              <a:t>Many others…</a:t>
            </a:r>
          </a:p>
          <a:p>
            <a:r>
              <a:rPr lang="en-US" dirty="0">
                <a:latin typeface="+mn-lt"/>
              </a:rPr>
              <a:t>Nonlinear transformation </a:t>
            </a:r>
          </a:p>
          <a:p>
            <a:pPr lvl="1"/>
            <a:r>
              <a:rPr lang="en-US" dirty="0">
                <a:latin typeface="+mn-lt"/>
              </a:rPr>
              <a:t>Kernel PCA </a:t>
            </a:r>
          </a:p>
          <a:p>
            <a:pPr lvl="1"/>
            <a:r>
              <a:rPr lang="en-US" dirty="0">
                <a:latin typeface="+mn-lt"/>
              </a:rPr>
              <a:t>Spectral (manifold) embedding </a:t>
            </a:r>
          </a:p>
          <a:p>
            <a:pPr lvl="1"/>
            <a:r>
              <a:rPr lang="en-US" dirty="0">
                <a:latin typeface="+mn-lt"/>
              </a:rPr>
              <a:t>Many others…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4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10094"/>
            <a:ext cx="11525250" cy="5587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PCA applies a linear projection from sample space to an orthogonal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Start with the original features of the model matrix in the sample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Compute a linear transformation to an orthogonal space </a:t>
            </a:r>
          </a:p>
          <a:p>
            <a:pPr lvl="1"/>
            <a:r>
              <a:rPr lang="en-US" dirty="0">
                <a:latin typeface="+mn-lt"/>
              </a:rPr>
              <a:t>Principle (1</a:t>
            </a:r>
            <a:r>
              <a:rPr lang="en-US" baseline="30000" dirty="0">
                <a:latin typeface="+mn-lt"/>
              </a:rPr>
              <a:t>st</a:t>
            </a:r>
            <a:r>
              <a:rPr lang="en-US" dirty="0">
                <a:latin typeface="+mn-lt"/>
              </a:rPr>
              <a:t>) axis with highest variance  </a:t>
            </a:r>
          </a:p>
          <a:p>
            <a:pPr lvl="1"/>
            <a:r>
              <a:rPr lang="en-US" dirty="0">
                <a:latin typeface="+mn-lt"/>
              </a:rPr>
              <a:t>Each axis is orthogonal to the others, explaining maximum remaining variance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Transform projects data into the new space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9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Start with zero mean Normally distributed data with covariance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High dependency between the two variables </a:t>
                </a:r>
              </a:p>
              <a:p>
                <a:r>
                  <a:rPr lang="en-US" dirty="0">
                    <a:latin typeface="+mn-lt"/>
                  </a:rPr>
                  <a:t>Marginal distributions are Normal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E358561-6C6F-49BE-A10C-539FD3E2E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03" y="1009835"/>
            <a:ext cx="6056792" cy="56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Transformation is linear: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</a:rPr>
                  <a:t> is the feature matrix in the sample space,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latin typeface="+mn-lt"/>
                  </a:rPr>
                  <a:t> is the transformation (principle component) matrix,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latin typeface="+mn-lt"/>
                  </a:rPr>
                  <a:t> is the projection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</a:rPr>
                  <a:t> into new space </a:t>
                </a:r>
              </a:p>
              <a:p>
                <a:r>
                  <a:rPr lang="en-US" dirty="0">
                    <a:latin typeface="+mn-lt"/>
                  </a:rPr>
                  <a:t>This is a linear transform, a pure rotation and scale</a:t>
                </a:r>
              </a:p>
              <a:p>
                <a:r>
                  <a:rPr lang="en-US" b="1" dirty="0">
                    <a:latin typeface="+mn-lt"/>
                  </a:rPr>
                  <a:t>Not an affine transformation 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Therefore, </a:t>
                </a:r>
                <a:r>
                  <a:rPr lang="en-US" b="1" dirty="0">
                    <a:latin typeface="+mn-lt"/>
                  </a:rPr>
                  <a:t>must zero center the columns </a:t>
                </a:r>
                <a:r>
                  <a:rPr lang="en-US" dirty="0">
                    <a:latin typeface="+mn-lt"/>
                  </a:rPr>
                  <a:t>before applying PCA!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  <a:blipFill>
                <a:blip r:embed="rId3"/>
                <a:stretch>
                  <a:fillRect l="-1111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56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19470</TotalTime>
  <Words>2189</Words>
  <Application>Microsoft Office PowerPoint</Application>
  <PresentationFormat>Widescreen</PresentationFormat>
  <Paragraphs>401</Paragraphs>
  <Slides>34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Office Theme</vt:lpstr>
      <vt:lpstr>1_Office Theme</vt:lpstr>
      <vt:lpstr>CSCI E-96 Data Mining, Exploration and Discovery Introduction to Dimensionality Reduction</vt:lpstr>
      <vt:lpstr>Lesson Overview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Linear Dimensionality Reduction - PCA</vt:lpstr>
      <vt:lpstr>Linear Dimensionality Reduction - PCA</vt:lpstr>
      <vt:lpstr>Linear Dimensionality Reduction - PCA</vt:lpstr>
      <vt:lpstr>Linear Dimensionality Reduction - PCA</vt:lpstr>
      <vt:lpstr>Review of Eigenvalues and Eigenvectors</vt:lpstr>
      <vt:lpstr>Review of Eigenvalues and Eigenvectors</vt:lpstr>
      <vt:lpstr>Review of Eigenvalues and Eigenvectors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 </vt:lpstr>
      <vt:lpstr>Singular Value Decomposition </vt:lpstr>
      <vt:lpstr>Singular Value Decomposition </vt:lpstr>
      <vt:lpstr>Singular Value Decomposition </vt:lpstr>
      <vt:lpstr>Nonlinear Kernel PCA</vt:lpstr>
      <vt:lpstr>Understanding nonlinear case</vt:lpstr>
      <vt:lpstr>Understanding nonlinear case</vt:lpstr>
      <vt:lpstr>Kernels for nonlinear separation</vt:lpstr>
      <vt:lpstr>Mapping to Linear Space with a Kernel</vt:lpstr>
      <vt:lpstr>Kernels nonlinear SVMs</vt:lpstr>
      <vt:lpstr>Kernels nonlinear SVMs</vt:lpstr>
      <vt:lpstr>Manifold Learning</vt:lpstr>
      <vt:lpstr>Manifold Learning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799</cp:revision>
  <dcterms:created xsi:type="dcterms:W3CDTF">2020-07-25T22:15:22Z</dcterms:created>
  <dcterms:modified xsi:type="dcterms:W3CDTF">2022-07-18T03:10:05Z</dcterms:modified>
</cp:coreProperties>
</file>