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75" r:id="rId2"/>
    <p:sldId id="342" r:id="rId3"/>
    <p:sldId id="362" r:id="rId4"/>
    <p:sldId id="363" r:id="rId5"/>
    <p:sldId id="343" r:id="rId6"/>
    <p:sldId id="344" r:id="rId7"/>
    <p:sldId id="396" r:id="rId8"/>
    <p:sldId id="386" r:id="rId9"/>
    <p:sldId id="353" r:id="rId10"/>
    <p:sldId id="373" r:id="rId11"/>
    <p:sldId id="382" r:id="rId12"/>
    <p:sldId id="385" r:id="rId13"/>
    <p:sldId id="391" r:id="rId14"/>
    <p:sldId id="349" r:id="rId15"/>
    <p:sldId id="350" r:id="rId16"/>
    <p:sldId id="352" r:id="rId17"/>
    <p:sldId id="369" r:id="rId18"/>
    <p:sldId id="355" r:id="rId19"/>
    <p:sldId id="359" r:id="rId20"/>
    <p:sldId id="390" r:id="rId21"/>
    <p:sldId id="360" r:id="rId22"/>
    <p:sldId id="361" r:id="rId23"/>
    <p:sldId id="392" r:id="rId24"/>
    <p:sldId id="393" r:id="rId25"/>
    <p:sldId id="381" r:id="rId26"/>
    <p:sldId id="377" r:id="rId27"/>
    <p:sldId id="379" r:id="rId28"/>
    <p:sldId id="380" r:id="rId29"/>
    <p:sldId id="351" r:id="rId30"/>
    <p:sldId id="347" r:id="rId31"/>
    <p:sldId id="383" r:id="rId32"/>
    <p:sldId id="378" r:id="rId33"/>
    <p:sldId id="384" r:id="rId34"/>
    <p:sldId id="358" r:id="rId35"/>
    <p:sldId id="389" r:id="rId36"/>
    <p:sldId id="354" r:id="rId37"/>
    <p:sldId id="356" r:id="rId38"/>
    <p:sldId id="357" r:id="rId39"/>
    <p:sldId id="364" r:id="rId40"/>
    <p:sldId id="365" r:id="rId41"/>
    <p:sldId id="366" r:id="rId42"/>
    <p:sldId id="367" r:id="rId43"/>
    <p:sldId id="371" r:id="rId44"/>
    <p:sldId id="368" r:id="rId45"/>
    <p:sldId id="372" r:id="rId46"/>
    <p:sldId id="374" r:id="rId47"/>
    <p:sldId id="375" r:id="rId48"/>
    <p:sldId id="370" r:id="rId49"/>
    <p:sldId id="376" r:id="rId50"/>
    <p:sldId id="394" r:id="rId51"/>
    <p:sldId id="39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86" d="100"/>
          <a:sy n="86" d="100"/>
        </p:scale>
        <p:origin x="38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7/26/2022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7/26/2022</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7/26/2022</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7/26/2022</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7/26/2022</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7/26/2022</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7/26/2022</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7/26/2022</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7/26/2022</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7/26/2022</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7/26/2022</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7/26/2022</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7/26/2022</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ndres.me/post/facebook-graph-network/"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2022,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The message with the information travels from node to node </a:t>
            </a:r>
          </a:p>
          <a:p>
            <a:pPr lvl="1"/>
            <a:r>
              <a:rPr lang="en-US" dirty="0"/>
              <a:t>Nodes with stronger connections to the community transmit the message more effectively  </a:t>
            </a:r>
          </a:p>
          <a:p>
            <a:pPr lvl="1"/>
            <a:r>
              <a:rPr lang="en-US" dirty="0"/>
              <a:t>These strongly connected nodes are considered 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lnSpcReduction="10000"/>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r>
                  <a:rPr lang="en-US" dirty="0"/>
                  <a:t>Other examples of centrality of nodes</a:t>
                </a:r>
              </a:p>
              <a:p>
                <a:pPr lvl="1"/>
                <a:r>
                  <a:rPr lang="en-US" b="1" dirty="0"/>
                  <a:t>Closeness centrality </a:t>
                </a:r>
                <a:r>
                  <a:rPr lang="en-US" dirty="0"/>
                  <a:t>is the average inverse distance from a node to all other nodes in a graph component </a:t>
                </a:r>
              </a:p>
              <a:p>
                <a:pPr lvl="1"/>
                <a:r>
                  <a:rPr lang="en-US" dirty="0"/>
                  <a:t>Fully connected portions of graphs are called </a:t>
                </a:r>
                <a:r>
                  <a:rPr lang="en-US" b="1" dirty="0"/>
                  <a:t>cliques</a:t>
                </a:r>
                <a:r>
                  <a:rPr lang="en-US" dirty="0"/>
                  <a:t> </a:t>
                </a:r>
              </a:p>
              <a:p>
                <a:pPr lvl="1"/>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pPr lvl="1"/>
                <a:r>
                  <a:rPr lang="en-US" dirty="0"/>
                  <a:t>Nodes that are vertex of many </a:t>
                </a:r>
                <a:r>
                  <a:rPr lang="en-US" b="1" dirty="0"/>
                  <a:t>triad</a:t>
                </a:r>
                <a:r>
                  <a:rPr lang="en-US" dirty="0"/>
                  <a:t> (triangle) relationships exhibit </a:t>
                </a:r>
                <a:r>
                  <a:rPr lang="en-US" b="1" dirty="0"/>
                  <a:t>clustering</a:t>
                </a:r>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2461"/>
                </a:stretch>
              </a:blipFill>
            </p:spPr>
            <p:txBody>
              <a:bodyPr/>
              <a:lstStyle/>
              <a:p>
                <a:r>
                  <a:rPr lang="en-US">
                    <a:noFill/>
                  </a:rPr>
                  <a:t> </a:t>
                </a:r>
              </a:p>
            </p:txBody>
          </p:sp>
        </mc:Fallback>
      </mc:AlternateContent>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t>
                </a:r>
                <a:r>
                  <a:rPr lang="en-US" b="1" dirty="0"/>
                  <a:t>average inverse distance </a:t>
                </a:r>
                <a:r>
                  <a:rPr lang="en-US" dirty="0"/>
                  <a:t>from a node to all other nodes in a graph component </a:t>
                </a:r>
              </a:p>
              <a:p>
                <a:r>
                  <a:rPr lang="en-US" dirty="0"/>
                  <a:t>Nodes with highest closeness centrality are considered most influential </a:t>
                </a:r>
              </a:p>
              <a:p>
                <a:r>
                  <a:rPr lang="en-US" dirty="0"/>
                  <a:t>For graph of </a:t>
                </a:r>
                <a:r>
                  <a:rPr lang="en-US" i="1" dirty="0"/>
                  <a:t>N</a:t>
                </a:r>
                <a:r>
                  <a:rPr lang="en-US" dirty="0"/>
                  <a:t> nodes, compute closeness for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as the inverse average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to other nodes nodes: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den>
                      </m:f>
                    </m:oMath>
                  </m:oMathPara>
                </a14:m>
                <a:endParaRPr lang="en-US" dirty="0"/>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802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4077541" cy="5447426"/>
          </a:xfrm>
        </p:spPr>
        <p:txBody>
          <a:bodyPr>
            <a:normAutofit/>
          </a:bodyPr>
          <a:lstStyle/>
          <a:p>
            <a:pPr marL="0" indent="0">
              <a:buNone/>
            </a:pPr>
            <a:r>
              <a:rPr lang="en-US" b="1" dirty="0"/>
              <a:t>Example: Closeness centrality</a:t>
            </a:r>
            <a:r>
              <a:rPr lang="en-US" dirty="0"/>
              <a:t> is the ability of a node to exert influence on the network</a:t>
            </a:r>
          </a:p>
          <a:p>
            <a:endParaRPr lang="en-US" dirty="0"/>
          </a:p>
        </p:txBody>
      </p:sp>
      <p:pic>
        <p:nvPicPr>
          <p:cNvPr id="5" name="Picture 4">
            <a:extLst>
              <a:ext uri="{FF2B5EF4-FFF2-40B4-BE49-F238E27FC236}">
                <a16:creationId xmlns:a16="http://schemas.microsoft.com/office/drawing/2014/main" id="{987D161F-AFF1-B8E8-0BCD-19558C79A750}"/>
              </a:ext>
            </a:extLst>
          </p:cNvPr>
          <p:cNvPicPr>
            <a:picLocks noChangeAspect="1"/>
          </p:cNvPicPr>
          <p:nvPr/>
        </p:nvPicPr>
        <p:blipFill>
          <a:blip r:embed="rId2"/>
          <a:stretch>
            <a:fillRect/>
          </a:stretch>
        </p:blipFill>
        <p:spPr>
          <a:xfrm>
            <a:off x="4815559" y="1062764"/>
            <a:ext cx="7058253" cy="5685699"/>
          </a:xfrm>
          <a:prstGeom prst="rect">
            <a:avLst/>
          </a:prstGeom>
        </p:spPr>
      </p:pic>
    </p:spTree>
    <p:extLst>
      <p:ext uri="{BB962C8B-B14F-4D97-AF65-F5344CB8AC3E}">
        <p14:creationId xmlns:p14="http://schemas.microsoft.com/office/powerpoint/2010/main" val="47982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regions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 in an undirected graph:</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 than some other centrality measures</a:t>
                </a:r>
              </a:p>
              <a:p>
                <a:r>
                  <a:rPr lang="en-US" dirty="0"/>
                  <a:t>High probability of finding k-cores with large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a:t>
                </a:r>
                <a:r>
                  <a:rPr lang="en-US" b="1" dirty="0"/>
                  <a:t>highly connected </a:t>
                </a:r>
                <a:r>
                  <a:rPr lang="en-US" dirty="0"/>
                  <a:t>and </a:t>
                </a:r>
                <a:r>
                  <a:rPr lang="en-US" b="1" dirty="0"/>
                  <a:t>influential </a:t>
                </a:r>
                <a:r>
                  <a:rPr lang="en-US" dirty="0"/>
                  <a:t>in the network</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when a person is connected to 2 other people, the other people are more likely to be connected to each other </a:t>
            </a:r>
          </a:p>
          <a:p>
            <a:r>
              <a:rPr lang="en-US" dirty="0"/>
              <a:t>In a random graph, two people connected to a common individual will only be connected to each other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Density of triangle in a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organizations  </a:t>
            </a:r>
          </a:p>
          <a:p>
            <a:r>
              <a:rPr lang="en-US" dirty="0"/>
              <a:t>Organisms in an ecosystem</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5" y="1208868"/>
            <a:ext cx="4290193" cy="1991532"/>
          </a:xfrm>
        </p:spPr>
        <p:txBody>
          <a:bodyPr>
            <a:normAutofit/>
          </a:bodyPr>
          <a:lstStyle/>
          <a:p>
            <a:pPr marL="0" indent="0">
              <a:buNone/>
            </a:pPr>
            <a:r>
              <a:rPr lang="en-US" dirty="0"/>
              <a:t>Example: </a:t>
            </a:r>
            <a:r>
              <a:rPr lang="en-US" b="1" dirty="0"/>
              <a:t>Density of triangles </a:t>
            </a:r>
            <a:r>
              <a:rPr lang="en-US" dirty="0"/>
              <a:t>is an indicator of community cores, or influential nodes </a:t>
            </a:r>
          </a:p>
        </p:txBody>
      </p:sp>
      <p:pic>
        <p:nvPicPr>
          <p:cNvPr id="16" name="Picture 15">
            <a:extLst>
              <a:ext uri="{FF2B5EF4-FFF2-40B4-BE49-F238E27FC236}">
                <a16:creationId xmlns:a16="http://schemas.microsoft.com/office/drawing/2014/main" id="{E53E0393-7B64-9DFD-4165-485ACE93E63D}"/>
              </a:ext>
            </a:extLst>
          </p:cNvPr>
          <p:cNvPicPr>
            <a:picLocks noChangeAspect="1"/>
          </p:cNvPicPr>
          <p:nvPr/>
        </p:nvPicPr>
        <p:blipFill>
          <a:blip r:embed="rId2"/>
          <a:stretch>
            <a:fillRect/>
          </a:stretch>
        </p:blipFill>
        <p:spPr>
          <a:xfrm>
            <a:off x="4739356" y="1162775"/>
            <a:ext cx="6919244" cy="5549097"/>
          </a:xfrm>
          <a:prstGeom prst="rect">
            <a:avLst/>
          </a:prstGeom>
        </p:spPr>
      </p:pic>
    </p:spTree>
    <p:extLst>
      <p:ext uri="{BB962C8B-B14F-4D97-AF65-F5344CB8AC3E}">
        <p14:creationId xmlns:p14="http://schemas.microsoft.com/office/powerpoint/2010/main" val="4290536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passing through the node</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54887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4009205" cy="1691495"/>
          </a:xfrm>
        </p:spPr>
        <p:txBody>
          <a:bodyPr>
            <a:normAutofit/>
          </a:bodyPr>
          <a:lstStyle/>
          <a:p>
            <a:pPr marL="0" indent="0">
              <a:buNone/>
            </a:pPr>
            <a:r>
              <a:rPr lang="en-US" dirty="0"/>
              <a:t>Example: </a:t>
            </a:r>
            <a:r>
              <a:rPr lang="en-US" b="1" dirty="0"/>
              <a:t>Clustering Coefficient </a:t>
            </a:r>
            <a:r>
              <a:rPr lang="en-US" dirty="0"/>
              <a:t>as an indicator of community cores or node influence</a:t>
            </a:r>
          </a:p>
          <a:p>
            <a:pPr marL="0" indent="0">
              <a:buNone/>
            </a:pPr>
            <a:endParaRPr lang="en-US" dirty="0"/>
          </a:p>
        </p:txBody>
      </p:sp>
      <p:pic>
        <p:nvPicPr>
          <p:cNvPr id="5" name="Picture 4">
            <a:extLst>
              <a:ext uri="{FF2B5EF4-FFF2-40B4-BE49-F238E27FC236}">
                <a16:creationId xmlns:a16="http://schemas.microsoft.com/office/drawing/2014/main" id="{F6D69209-5938-1109-A055-8BFA205B5696}"/>
              </a:ext>
            </a:extLst>
          </p:cNvPr>
          <p:cNvPicPr>
            <a:picLocks noChangeAspect="1"/>
          </p:cNvPicPr>
          <p:nvPr/>
        </p:nvPicPr>
        <p:blipFill>
          <a:blip r:embed="rId2"/>
          <a:stretch>
            <a:fillRect/>
          </a:stretch>
        </p:blipFill>
        <p:spPr>
          <a:xfrm>
            <a:off x="4871751" y="1052793"/>
            <a:ext cx="7172611" cy="5704824"/>
          </a:xfrm>
          <a:prstGeom prst="rect">
            <a:avLst/>
          </a:prstGeom>
        </p:spPr>
      </p:pic>
    </p:spTree>
    <p:extLst>
      <p:ext uri="{BB962C8B-B14F-4D97-AF65-F5344CB8AC3E}">
        <p14:creationId xmlns:p14="http://schemas.microsoft.com/office/powerpoint/2010/main" val="3523962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a:t>
            </a:r>
          </a:p>
          <a:p>
            <a:r>
              <a:rPr lang="en-US" dirty="0"/>
              <a:t>Expect high betweenness between communities – few possible paths</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r>
              <a:rPr lang="en-US" dirty="0"/>
              <a:t>Path search is computationally intensive for large graphs! </a:t>
            </a:r>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graph to find paths</a:t>
                </a:r>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a:t>
                </a:r>
                <a:r>
                  <a:rPr lang="en-US" dirty="0" err="1"/>
                  <a:t>serarched</a:t>
                </a:r>
                <a:endParaRPr lang="en-US" dirty="0"/>
              </a:p>
              <a:p>
                <a:r>
                  <a:rPr lang="en-US" dirty="0"/>
                  <a:t>Breath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b="1" dirty="0"/>
                  <a:t>stopping condition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co-authorship of scientific papers   </a:t>
            </a:r>
          </a:p>
          <a:p>
            <a:r>
              <a:rPr lang="en-US" dirty="0"/>
              <a:t>Relationship communities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091048" y="16367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207268" y="424561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8516590" y="382876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0797730" y="30299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415190" y="43425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254590" y="22950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0"/>
            <a:endCxn id="11" idx="0"/>
          </p:cNvCxnSpPr>
          <p:nvPr/>
        </p:nvCxnSpPr>
        <p:spPr>
          <a:xfrm flipV="1">
            <a:off x="9037674" y="1636761"/>
            <a:ext cx="109195" cy="9668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2376740"/>
            <a:ext cx="202310" cy="472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784921" cy="1809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a:stCxn id="11" idx="7"/>
          </p:cNvCxnSpPr>
          <p:nvPr/>
        </p:nvCxnSpPr>
        <p:spPr>
          <a:xfrm flipH="1" flipV="1">
            <a:off x="8529044" y="1406585"/>
            <a:ext cx="657296" cy="2441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p:cNvCxnSpPr>
          <p:nvPr/>
        </p:nvCxnSpPr>
        <p:spPr>
          <a:xfrm>
            <a:off x="9444878" y="3890622"/>
            <a:ext cx="14792" cy="5006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stCxn id="8" idx="5"/>
          </p:cNvCxnSpPr>
          <p:nvPr/>
        </p:nvCxnSpPr>
        <p:spPr>
          <a:xfrm>
            <a:off x="9484349" y="3876608"/>
            <a:ext cx="744198" cy="450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a:off x="8611882" y="3842776"/>
            <a:ext cx="832996" cy="47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536450" y="1613771"/>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349882" y="1866860"/>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5"/>
          </p:cNvCxnSpPr>
          <p:nvPr/>
        </p:nvCxnSpPr>
        <p:spPr>
          <a:xfrm flipH="1" flipV="1">
            <a:off x="10893022" y="3111619"/>
            <a:ext cx="523138" cy="63337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7"/>
          </p:cNvCxnSpPr>
          <p:nvPr/>
        </p:nvCxnSpPr>
        <p:spPr>
          <a:xfrm flipH="1" flipV="1">
            <a:off x="10302560" y="4259625"/>
            <a:ext cx="947060" cy="8167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510482" y="4424248"/>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p:cNvCxnSpPr>
          <p:nvPr/>
        </p:nvCxnSpPr>
        <p:spPr>
          <a:xfrm flipV="1">
            <a:off x="9313033" y="4391298"/>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8119643" y="3910441"/>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7373149" y="3504919"/>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0"/>
            <a:endCxn id="16" idx="4"/>
          </p:cNvCxnSpPr>
          <p:nvPr/>
        </p:nvCxnSpPr>
        <p:spPr>
          <a:xfrm>
            <a:off x="8572411" y="3828762"/>
            <a:ext cx="898600" cy="6095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Breath first search is widely used</a:t>
                </a:r>
              </a:p>
              <a:p>
                <a:r>
                  <a:rPr lang="en-US" dirty="0"/>
                  <a:t>Relatively 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Is a tree if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3"/>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892396" cy="5447426"/>
              </a:xfrm>
            </p:spPr>
            <p:txBody>
              <a:bodyPr>
                <a:normAutofit/>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number of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r>
                            <a:rPr lang="en-US" b="0" i="1" smtClean="0">
                              <a:latin typeface="Cambria Math" panose="02040503050406030204" pitchFamily="18" charset="0"/>
                            </a:rPr>
                            <m:t>𝑡</m:t>
                          </m:r>
                        </m:sub>
                        <m:sup/>
                        <m:e>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b="0" i="1" smtClean="0">
                                  <a:latin typeface="Cambria Math" panose="02040503050406030204" pitchFamily="18" charset="0"/>
                                </a:rPr>
                                <m:t> </m:t>
                              </m:r>
                            </m:sub>
                            <m:sup>
                              <m:r>
                                <a:rPr lang="en-US" i="1">
                                  <a:latin typeface="Cambria Math" panose="02040503050406030204" pitchFamily="18" charset="0"/>
                                </a:rPr>
                                <m:t>𝑖</m:t>
                              </m:r>
                            </m:sup>
                          </m:sSubSup>
                        </m:e>
                      </m:nary>
                    </m:oMath>
                  </m:oMathPara>
                </a14:m>
                <a:endParaRPr lang="en-US" dirty="0"/>
              </a:p>
              <a:p>
                <a:r>
                  <a:rPr lang="en-US" dirty="0"/>
                  <a:t>Example: start with a graph</a:t>
                </a:r>
              </a:p>
              <a:p>
                <a:r>
                  <a:rPr lang="en-US" dirty="0"/>
                  <a:t>Find betweenness along shortest paths to a node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 </m:t>
                        </m:r>
                      </m:sub>
                      <m:sup>
                        <m:r>
                          <a:rPr lang="en-US" i="1">
                            <a:latin typeface="Cambria Math" panose="02040503050406030204" pitchFamily="18" charset="0"/>
                          </a:rPr>
                          <m:t>𝑖</m:t>
                        </m:r>
                      </m:sup>
                    </m:sSubSup>
                  </m:oMath>
                </a14:m>
                <a:r>
                  <a:rPr lang="en-US" dirty="0"/>
                  <a:t>  </a:t>
                </a:r>
              </a:p>
              <a:p>
                <a:r>
                  <a:rPr lang="en-US" dirty="0"/>
                  <a:t>Nodes or edges have distances, 1 in this case</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892396" cy="5447426"/>
              </a:xfrm>
              <a:blipFill>
                <a:blip r:embed="rId2"/>
                <a:stretch>
                  <a:fillRect l="-1858" t="-1790" r="-150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9065781"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223706"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99740"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2417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2229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355083"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429273"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88723"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68357"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68357"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69923"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602018"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344391"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312716"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608074"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808303"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614679"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78636"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943086"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96597"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757466"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6325068"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9008630" y="148995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166555"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42589"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1846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1658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297932" y="5380027"/>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372122" y="5380026"/>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31572" y="4352135"/>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11206" y="2990706"/>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11206" y="1714840"/>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12772" y="4352135"/>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544867" y="4352135"/>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287240" y="2990706"/>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255565" y="1714840"/>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550923" y="5269445"/>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751152" y="5269445"/>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557528" y="3997373"/>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21485" y="4028150"/>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885935" y="986118"/>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39446" y="2614719"/>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FC57A-F5A9-4D2C-B57E-6DC2B9166E1F}"/>
                  </a:ext>
                </a:extLst>
              </p:cNvPr>
              <p:cNvSpPr txBox="1"/>
              <p:nvPr/>
            </p:nvSpPr>
            <p:spPr>
              <a:xfrm>
                <a:off x="8741156" y="3809501"/>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741156" y="3809501"/>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C58BAE9-CD90-4863-BBB1-7071626167C5}"/>
                  </a:ext>
                </a:extLst>
              </p:cNvPr>
              <p:cNvSpPr txBox="1"/>
              <p:nvPr/>
            </p:nvSpPr>
            <p:spPr>
              <a:xfrm>
                <a:off x="10724295" y="3808850"/>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724295" y="3808850"/>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5F3F7C9-1A1B-465F-8C41-CAC5F14DCB88}"/>
                  </a:ext>
                </a:extLst>
              </p:cNvPr>
              <p:cNvSpPr txBox="1"/>
              <p:nvPr/>
            </p:nvSpPr>
            <p:spPr>
              <a:xfrm>
                <a:off x="10515841" y="2437714"/>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515841" y="2437714"/>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2990C9-3243-43EC-A09F-12228B07C3CE}"/>
                  </a:ext>
                </a:extLst>
              </p:cNvPr>
              <p:cNvSpPr txBox="1"/>
              <p:nvPr/>
            </p:nvSpPr>
            <p:spPr>
              <a:xfrm>
                <a:off x="8574675" y="2491583"/>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574675" y="2491583"/>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700315" y="2795228"/>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r>
              <a:rPr lang="en-US" dirty="0"/>
              <a:t>Examples: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comparing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943604"/>
          </a:xfrm>
        </p:spPr>
        <p:txBody>
          <a:bodyPr>
            <a:normAutofit/>
          </a:bodyPr>
          <a:lstStyle/>
          <a:p>
            <a:pPr marL="0" indent="0">
              <a:buNone/>
            </a:pPr>
            <a:r>
              <a:rPr lang="en-US" b="1" dirty="0"/>
              <a:t>Modularity</a:t>
            </a:r>
            <a:r>
              <a:rPr lang="en-US" dirty="0"/>
              <a:t> estimates the extent that edges concentrate in communities </a:t>
            </a:r>
          </a:p>
          <a:p>
            <a:pPr marL="0" indent="0">
              <a:buNone/>
            </a:pPr>
            <a:r>
              <a:rPr lang="en-US" sz="2400" dirty="0"/>
              <a:t>Example from Elliot Anders </a:t>
            </a:r>
            <a:r>
              <a:rPr lang="en-US" sz="2400" dirty="0">
                <a:hlinkClick r:id="rId2"/>
              </a:rPr>
              <a:t>blog post</a:t>
            </a:r>
            <a:r>
              <a:rPr lang="en-US" sz="2400" dirty="0"/>
              <a:t> on visualization of Facebook friends</a:t>
            </a:r>
          </a:p>
        </p:txBody>
      </p:sp>
      <p:pic>
        <p:nvPicPr>
          <p:cNvPr id="7" name="Picture 6">
            <a:extLst>
              <a:ext uri="{FF2B5EF4-FFF2-40B4-BE49-F238E27FC236}">
                <a16:creationId xmlns:a16="http://schemas.microsoft.com/office/drawing/2014/main" id="{482A3B62-C674-EC1F-2530-3188194CE917}"/>
              </a:ext>
            </a:extLst>
          </p:cNvPr>
          <p:cNvPicPr>
            <a:picLocks noChangeAspect="1"/>
          </p:cNvPicPr>
          <p:nvPr/>
        </p:nvPicPr>
        <p:blipFill>
          <a:blip r:embed="rId3"/>
          <a:stretch>
            <a:fillRect/>
          </a:stretch>
        </p:blipFill>
        <p:spPr>
          <a:xfrm>
            <a:off x="1149535" y="2234448"/>
            <a:ext cx="10434636" cy="4521676"/>
          </a:xfrm>
          <a:prstGeom prst="rect">
            <a:avLst/>
          </a:prstGeom>
        </p:spPr>
      </p:pic>
    </p:spTree>
    <p:extLst>
      <p:ext uri="{BB962C8B-B14F-4D97-AF65-F5344CB8AC3E}">
        <p14:creationId xmlns:p14="http://schemas.microsoft.com/office/powerpoint/2010/main" val="3513207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0"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0"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b="-1046"/>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random graph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expected Modularity, </a:t>
                </a:r>
                <a14:m>
                  <m:oMath xmlns:m="http://schemas.openxmlformats.org/officeDocument/2006/math">
                    <m:r>
                      <a:rPr lang="en-US" b="0" i="1" smtClean="0">
                        <a:latin typeface="Cambria Math" panose="02040503050406030204" pitchFamily="18" charset="0"/>
                      </a:rPr>
                      <m:t>𝑄</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9888"/>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a:t>
                </a:r>
                <a:r>
                  <a:rPr lang="en-US" b="1" dirty="0"/>
                  <a:t>high computational complexity</a:t>
                </a:r>
                <a:r>
                  <a:rPr lang="en-US" dirty="0"/>
                  <a:t>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e>
                    </m:d>
                  </m:oMath>
                </a14:m>
                <a:r>
                  <a:rPr lang="en-US" dirty="0"/>
                  <a:t>!</a:t>
                </a:r>
              </a:p>
              <a:p>
                <a:pPr lvl="1"/>
                <a:r>
                  <a:rPr lang="en-US" dirty="0"/>
                  <a:t>Infeasible for all but tiny networks  </a:t>
                </a:r>
              </a:p>
              <a:p>
                <a:pPr lvl="1"/>
                <a:r>
                  <a:rPr lang="en-US" dirty="0"/>
                  <a:t>We say this is an </a:t>
                </a:r>
                <a:r>
                  <a:rPr lang="en-US" b="1" dirty="0"/>
                  <a:t>NP problem </a:t>
                </a:r>
                <a:r>
                  <a:rPr lang="en-US" dirty="0"/>
                  <a:t>– know efficient exact algorithm </a:t>
                </a:r>
              </a:p>
              <a:p>
                <a:r>
                  <a:rPr lang="en-US" dirty="0"/>
                  <a:t>We need a good heuristic!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71095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970"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to maximize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Optimization algorithms </a:t>
            </a:r>
          </a:p>
          <a:p>
            <a:pPr lvl="1"/>
            <a:r>
              <a:rPr lang="en-US" dirty="0"/>
              <a:t>Information theoretic loss function </a:t>
            </a:r>
          </a:p>
          <a:p>
            <a:pPr lvl="1"/>
            <a:r>
              <a:rPr lang="en-US" dirty="0"/>
              <a:t>Maximum likelihood methods </a:t>
            </a:r>
          </a:p>
          <a:p>
            <a:r>
              <a:rPr lang="en-US" b="1" dirty="0"/>
              <a:t>Greedy reallocation </a:t>
            </a:r>
            <a:r>
              <a:rPr lang="en-US" dirty="0"/>
              <a:t>of community assignments </a:t>
            </a:r>
          </a:p>
          <a:p>
            <a:r>
              <a:rPr lang="en-US" b="1" dirty="0"/>
              <a:t>Spectral Modularity </a:t>
            </a:r>
            <a:r>
              <a:rPr lang="en-US" dirty="0"/>
              <a:t>Maximization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continue to make binary partitions of the components </a:t>
                </a:r>
              </a:p>
              <a:p>
                <a:pPr lvl="1"/>
                <a:r>
                  <a:rPr lang="en-US" dirty="0"/>
                  <a:t>Stopping criteria when modularity no longer increases  </a:t>
                </a:r>
              </a:p>
              <a:p>
                <a:r>
                  <a:rPr lang="en-US" dirty="0"/>
                  <a:t>Computational complexity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endParaRPr lang="en-US" dirty="0"/>
              </a:p>
              <a:p>
                <a:pPr marL="914400" lvl="2"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modularity matrix 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565"/>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fontScale="92500" lnSpcReduction="20000"/>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d>
                        </m:e>
                      </m:func>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with respect to the community assignments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016" t="-2905"/>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The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eigenvector for largest eigenvalue </a:t>
                </a:r>
              </a:p>
              <a:p>
                <a:r>
                  <a:rPr lang="en-US" dirty="0">
                    <a:ea typeface="Cambria Math" panose="02040503050406030204" pitchFamily="18" charset="0"/>
                  </a:rPr>
                  <a:t>Can continue to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communities within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Need to find the eigenvector associated with the first (largest) eigenvalue  </a:t>
                </a:r>
              </a:p>
              <a:p>
                <a:r>
                  <a:rPr lang="en-US" dirty="0">
                    <a:ea typeface="Cambria Math" panose="02040503050406030204" pitchFamily="18" charset="0"/>
                  </a:rPr>
                  <a:t>We have seen an algorithm </a:t>
                </a:r>
                <a:r>
                  <a:rPr lang="en-US" dirty="0"/>
                  <a:t>to solve this problem already!  </a:t>
                </a:r>
              </a:p>
              <a:p>
                <a:r>
                  <a:rPr lang="en-US" dirty="0">
                    <a:ea typeface="Cambria Math" panose="02040503050406030204" pitchFamily="18" charset="0"/>
                  </a:rPr>
                  <a:t>Recall the iterative algorithm used to find PageRank   </a:t>
                </a:r>
              </a:p>
              <a:p>
                <a:r>
                  <a:rPr lang="en-US" dirty="0">
                    <a:ea typeface="Cambria Math" panose="02040503050406030204" pitchFamily="18" charset="0"/>
                  </a:rPr>
                  <a:t>This method is known as the </a:t>
                </a:r>
                <a:r>
                  <a:rPr lang="en-US" b="1" dirty="0" err="1"/>
                  <a:t>Lanczos</a:t>
                </a:r>
                <a:r>
                  <a:rPr lang="en-US" b="1" dirty="0"/>
                  <a:t> algorithm</a:t>
                </a:r>
                <a:r>
                  <a:rPr lang="en-US" dirty="0">
                    <a:ea typeface="Cambria Math" panose="02040503050406030204" pitchFamily="18" charset="0"/>
                  </a:rPr>
                  <a:t> or </a:t>
                </a:r>
                <a:r>
                  <a:rPr lang="en-US" b="1" dirty="0">
                    <a:ea typeface="Cambria Math" panose="02040503050406030204" pitchFamily="18" charset="0"/>
                  </a:rPr>
                  <a:t>power iteration method</a:t>
                </a:r>
              </a:p>
              <a:p>
                <a:r>
                  <a:rPr lang="en-US" dirty="0">
                    <a:ea typeface="Cambria Math" panose="02040503050406030204" pitchFamily="18" charset="0"/>
                  </a:rPr>
                  <a:t>Efficient, computational complexity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oMath>
                </a14:m>
                <a:endParaRPr lang="en-US"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2946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Summary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a:t>Spectral decomposition modularity</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5940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a:t>
            </a:r>
            <a:r>
              <a:rPr lang="en-US" b="1" dirty="0"/>
              <a:t>denser connections within communities</a:t>
            </a:r>
          </a:p>
          <a:p>
            <a:r>
              <a:rPr lang="en-US" dirty="0"/>
              <a:t>Communities have denser connections between nodes</a:t>
            </a:r>
          </a:p>
          <a:p>
            <a:pPr lvl="1"/>
            <a:r>
              <a:rPr lang="en-US" dirty="0"/>
              <a:t>Fewer connections between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Most social networks are </a:t>
            </a:r>
            <a:r>
              <a:rPr lang="en-US" b="1" dirty="0"/>
              <a:t>undirected</a:t>
            </a:r>
            <a:r>
              <a:rPr lang="en-US" dirty="0"/>
              <a:t>    </a:t>
            </a:r>
          </a:p>
          <a:p>
            <a:pPr lvl="1"/>
            <a:r>
              <a:rPr lang="en-US" dirty="0"/>
              <a:t>Friends know each other   </a:t>
            </a:r>
          </a:p>
          <a:p>
            <a:pPr lvl="1"/>
            <a:r>
              <a:rPr lang="en-US" dirty="0"/>
              <a:t>Work colleagues know each other  </a:t>
            </a:r>
          </a:p>
          <a:p>
            <a:pPr lvl="1"/>
            <a:r>
              <a:rPr lang="en-US" dirty="0"/>
              <a:t>Members of a small club are all connected  </a:t>
            </a:r>
          </a:p>
          <a:p>
            <a:r>
              <a:rPr lang="en-US" dirty="0"/>
              <a:t>But, some social networks are </a:t>
            </a:r>
            <a:r>
              <a:rPr lang="en-US" b="1" dirty="0"/>
              <a:t>directed</a:t>
            </a:r>
            <a:r>
              <a:rPr lang="en-US" dirty="0"/>
              <a:t>    </a:t>
            </a:r>
          </a:p>
          <a:p>
            <a:pPr lvl="1"/>
            <a:r>
              <a:rPr lang="en-US" dirty="0"/>
              <a:t>I can follow someone on Twitter, but they need not follow me    </a:t>
            </a:r>
          </a:p>
          <a:p>
            <a:pPr lvl="1"/>
            <a:r>
              <a:rPr lang="en-US" dirty="0"/>
              <a:t>Organisms in an environment have asymmetric relationship   </a:t>
            </a:r>
          </a:p>
          <a:p>
            <a:r>
              <a:rPr lang="en-US" dirty="0"/>
              <a:t>We focus on undirected social networks here  </a:t>
            </a:r>
          </a:p>
          <a:p>
            <a:endParaRPr lang="en-US" dirty="0"/>
          </a:p>
          <a:p>
            <a:endParaRPr lang="en-US" dirty="0"/>
          </a:p>
        </p:txBody>
      </p:sp>
    </p:spTree>
    <p:extLst>
      <p:ext uri="{BB962C8B-B14F-4D97-AF65-F5344CB8AC3E}">
        <p14:creationId xmlns:p14="http://schemas.microsoft.com/office/powerpoint/2010/main" val="40422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Spectral modularity </a:t>
            </a:r>
            <a:r>
              <a:rPr lang="en-US" dirty="0" err="1"/>
              <a:t>decompositon</a:t>
            </a:r>
            <a:endParaRPr lang="en-US" dirty="0"/>
          </a:p>
          <a:p>
            <a:endParaRPr lang="en-US" dirty="0"/>
          </a:p>
          <a:p>
            <a:endParaRPr lang="en-US" dirty="0"/>
          </a:p>
        </p:txBody>
      </p:sp>
    </p:spTree>
    <p:extLst>
      <p:ext uri="{BB962C8B-B14F-4D97-AF65-F5344CB8AC3E}">
        <p14:creationId xmlns:p14="http://schemas.microsoft.com/office/powerpoint/2010/main" val="39764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a:t>
            </a:r>
            <a:r>
              <a:rPr lang="en-US" b="1" dirty="0"/>
              <a:t>subcommunities</a:t>
            </a:r>
            <a:r>
              <a:rPr lang="en-US" dirty="0"/>
              <a:t>   </a:t>
            </a:r>
          </a:p>
          <a:p>
            <a:r>
              <a:rPr lang="en-US" dirty="0"/>
              <a:t>Communities may overlap – not independent or unique</a:t>
            </a:r>
          </a:p>
          <a:p>
            <a:pPr lvl="1"/>
            <a:r>
              <a:rPr lang="en-US" dirty="0"/>
              <a:t>Example: members of two clubs </a:t>
            </a:r>
          </a:p>
          <a:p>
            <a:pPr lvl="1"/>
            <a:r>
              <a:rPr lang="en-US" dirty="0"/>
              <a:t>Example: people in occupations and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11658</TotalTime>
  <Words>3140</Words>
  <Application>Microsoft Office PowerPoint</Application>
  <PresentationFormat>Widescreen</PresentationFormat>
  <Paragraphs>459</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Breath First Search Algorithm</vt:lpstr>
      <vt:lpstr>Breath First Search Algorithm</vt:lpstr>
      <vt:lpstr>Breath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 Elston</cp:lastModifiedBy>
  <cp:revision>615</cp:revision>
  <dcterms:created xsi:type="dcterms:W3CDTF">2020-08-19T23:28:02Z</dcterms:created>
  <dcterms:modified xsi:type="dcterms:W3CDTF">2022-07-26T15:21:50Z</dcterms:modified>
</cp:coreProperties>
</file>