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721" r:id="rId11"/>
    <p:sldId id="673" r:id="rId12"/>
    <p:sldId id="674" r:id="rId13"/>
    <p:sldId id="680" r:id="rId14"/>
    <p:sldId id="610" r:id="rId15"/>
    <p:sldId id="611" r:id="rId16"/>
    <p:sldId id="609" r:id="rId17"/>
    <p:sldId id="613" r:id="rId18"/>
    <p:sldId id="616" r:id="rId19"/>
    <p:sldId id="615" r:id="rId20"/>
    <p:sldId id="617" r:id="rId21"/>
    <p:sldId id="618" r:id="rId22"/>
    <p:sldId id="641" r:id="rId23"/>
    <p:sldId id="679" r:id="rId24"/>
    <p:sldId id="685" r:id="rId25"/>
    <p:sldId id="675" r:id="rId26"/>
    <p:sldId id="682" r:id="rId27"/>
    <p:sldId id="683" r:id="rId28"/>
    <p:sldId id="72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>
                    <a:latin typeface="+mn-lt"/>
                  </a:rPr>
                  <a:t>How can we interpret the </a:t>
                </a:r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distance?   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the distance between points in a distribution (point cloud) with covariance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9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847" t="-7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generally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Like many ML methods, the importance of a variable should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</a:t>
                </a:r>
                <a:r>
                  <a:rPr lang="en-US" b="1" dirty="0">
                    <a:latin typeface="+mn-lt"/>
                  </a:rPr>
                  <a:t>rank</a:t>
                </a:r>
                <a:r>
                  <a:rPr lang="en-US" dirty="0">
                    <a:latin typeface="+mn-lt"/>
                  </a:rPr>
                  <a:t>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Optionally,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5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important or, some variable types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|3-1|/2 + |5-4|/4]/5 = [0.25 + 0.5 + 0.6 + 0.5 + 0.25]/5 = </a:t>
            </a:r>
            <a:r>
              <a:rPr lang="en-US" sz="2400" b="1" dirty="0">
                <a:latin typeface="+mn-lt"/>
              </a:rPr>
              <a:t>0.42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|2-3|/2 + |4-3|/4]/5 = [0 + 0.1 + 0.2 + 0.5 + 0.25]/5 = </a:t>
            </a:r>
            <a:r>
              <a:rPr lang="en-US" sz="2400" b="1" dirty="0">
                <a:latin typeface="+mn-lt"/>
              </a:rPr>
              <a:t>0.21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Matching partners in a dating app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+ 0.36 + 0.25 + 0.125]/5 = </a:t>
            </a:r>
            <a:r>
              <a:rPr lang="en-US" sz="2400" b="1" dirty="0">
                <a:latin typeface="+mn-lt"/>
              </a:rPr>
              <a:t>0.212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+ 0.25 + 0.125]/5 = </a:t>
            </a:r>
            <a:r>
              <a:rPr lang="en-US" sz="2400" b="1" dirty="0">
                <a:latin typeface="+mn-lt"/>
              </a:rPr>
              <a:t>0.085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26124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Squared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are in a space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dirty="0">
                    <a:latin typeface="+mn-lt"/>
                  </a:rPr>
                  <a:t>Other correlation measures of similarity, e.g. </a:t>
                </a:r>
                <a:r>
                  <a:rPr lang="en-US" b="1" dirty="0">
                    <a:latin typeface="+mn-lt"/>
                  </a:rPr>
                  <a:t>rank-based</a:t>
                </a:r>
                <a:r>
                  <a:rPr lang="en-US" dirty="0">
                    <a:latin typeface="+mn-lt"/>
                  </a:rPr>
                  <a:t> measures, Kendal, Spearman, more robust than Pearson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better choice for data mining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736701"/>
                  </p:ext>
                </p:extLst>
              </p:nvPr>
            </p:nvGraphicFramePr>
            <p:xfrm>
              <a:off x="825468" y="3675331"/>
              <a:ext cx="10618258" cy="2903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1 − 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736701"/>
                  </p:ext>
                </p:extLst>
              </p:nvPr>
            </p:nvGraphicFramePr>
            <p:xfrm>
              <a:off x="825468" y="3675331"/>
              <a:ext cx="10618258" cy="2903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63946" r="-381" b="-168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67778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12179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Key points for this lesson</a:t>
            </a:r>
          </a:p>
          <a:p>
            <a:r>
              <a:rPr lang="en-US" b="1" dirty="0">
                <a:latin typeface="+mn-lt"/>
              </a:rPr>
              <a:t>Distance metrics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similarity metrics</a:t>
            </a:r>
            <a:r>
              <a:rPr lang="en-US" dirty="0">
                <a:latin typeface="+mn-lt"/>
              </a:rPr>
              <a:t> are foundational for unsupervised learning</a:t>
            </a:r>
          </a:p>
          <a:p>
            <a:r>
              <a:rPr lang="en-US" dirty="0">
                <a:latin typeface="+mn-lt"/>
              </a:rPr>
              <a:t>Distance and similarity metrics map 2 multivariate (vector) values to </a:t>
            </a:r>
            <a:r>
              <a:rPr lang="en-US">
                <a:latin typeface="+mn-lt"/>
              </a:rPr>
              <a:t>a scalar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Distance metric must conform to the </a:t>
            </a:r>
            <a:r>
              <a:rPr lang="en-US" b="1" dirty="0">
                <a:latin typeface="+mn-lt"/>
              </a:rPr>
              <a:t>4 axioms</a:t>
            </a:r>
            <a:r>
              <a:rPr lang="en-US" dirty="0">
                <a:latin typeface="+mn-lt"/>
              </a:rPr>
              <a:t>!  </a:t>
            </a:r>
          </a:p>
          <a:p>
            <a:r>
              <a:rPr lang="en-US" dirty="0">
                <a:latin typeface="+mn-lt"/>
              </a:rPr>
              <a:t>Different distance and similarity metrics find different relationships in data</a:t>
            </a:r>
          </a:p>
          <a:p>
            <a:pPr lvl="1"/>
            <a:r>
              <a:rPr lang="en-US" dirty="0">
                <a:latin typeface="+mn-lt"/>
              </a:rPr>
              <a:t>There is no one best metric!</a:t>
            </a:r>
          </a:p>
          <a:p>
            <a:pPr lvl="1"/>
            <a:r>
              <a:rPr lang="en-US" dirty="0">
                <a:latin typeface="+mn-lt"/>
              </a:rPr>
              <a:t>In practice, try several </a:t>
            </a:r>
          </a:p>
          <a:p>
            <a:r>
              <a:rPr lang="en-US" dirty="0">
                <a:latin typeface="+mn-lt"/>
              </a:rPr>
              <a:t>Can transform from similarity to distance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often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using a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</a:t>
            </a:r>
          </a:p>
          <a:p>
            <a:pPr lvl="1"/>
            <a:r>
              <a:rPr lang="en-US" sz="2800" dirty="0">
                <a:latin typeface="+mn-lt"/>
              </a:rPr>
              <a:t>Maps </a:t>
            </a:r>
            <a:r>
              <a:rPr lang="en-US" sz="2800" b="1" dirty="0">
                <a:latin typeface="+mn-lt"/>
              </a:rPr>
              <a:t>two vector values </a:t>
            </a:r>
            <a:r>
              <a:rPr lang="en-US" sz="2800" dirty="0">
                <a:latin typeface="+mn-lt"/>
              </a:rPr>
              <a:t>to a </a:t>
            </a:r>
            <a:r>
              <a:rPr lang="en-US" sz="2800" b="1" dirty="0">
                <a:latin typeface="+mn-lt"/>
              </a:rPr>
              <a:t>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Binary distance (no match, match), for unordered categorical variables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Dissimilarity matrix is symmetric,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2170</Words>
  <Application>Microsoft Office PowerPoint</Application>
  <PresentationFormat>Widescreen</PresentationFormat>
  <Paragraphs>379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163</cp:revision>
  <dcterms:created xsi:type="dcterms:W3CDTF">2021-06-01T18:04:30Z</dcterms:created>
  <dcterms:modified xsi:type="dcterms:W3CDTF">2023-02-13T03:17:50Z</dcterms:modified>
</cp:coreProperties>
</file>