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351" r:id="rId10"/>
    <p:sldId id="397" r:id="rId11"/>
    <p:sldId id="718" r:id="rId12"/>
    <p:sldId id="396" r:id="rId13"/>
    <p:sldId id="400" r:id="rId14"/>
    <p:sldId id="352" r:id="rId15"/>
    <p:sldId id="388" r:id="rId16"/>
    <p:sldId id="381" r:id="rId17"/>
    <p:sldId id="395" r:id="rId18"/>
    <p:sldId id="402" r:id="rId19"/>
    <p:sldId id="401" r:id="rId20"/>
    <p:sldId id="713" r:id="rId21"/>
    <p:sldId id="387" r:id="rId22"/>
    <p:sldId id="382" r:id="rId23"/>
    <p:sldId id="357" r:id="rId24"/>
    <p:sldId id="385" r:id="rId25"/>
    <p:sldId id="359" r:id="rId26"/>
    <p:sldId id="386" r:id="rId27"/>
    <p:sldId id="714" r:id="rId28"/>
    <p:sldId id="360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715" r:id="rId37"/>
    <p:sldId id="362" r:id="rId38"/>
    <p:sldId id="364" r:id="rId39"/>
    <p:sldId id="366" r:id="rId40"/>
    <p:sldId id="365" r:id="rId41"/>
    <p:sldId id="363" r:id="rId42"/>
    <p:sldId id="372" r:id="rId43"/>
    <p:sldId id="716" r:id="rId44"/>
    <p:sldId id="361" r:id="rId45"/>
    <p:sldId id="368" r:id="rId46"/>
    <p:sldId id="390" r:id="rId47"/>
    <p:sldId id="391" r:id="rId48"/>
    <p:sldId id="392" r:id="rId49"/>
    <p:sldId id="393" r:id="rId50"/>
    <p:sldId id="394" r:id="rId51"/>
    <p:sldId id="717" r:id="rId52"/>
    <p:sldId id="371" r:id="rId53"/>
    <p:sldId id="369" r:id="rId54"/>
    <p:sldId id="373" r:id="rId55"/>
    <p:sldId id="399" r:id="rId56"/>
    <p:sldId id="370" r:id="rId57"/>
    <p:sldId id="398" r:id="rId58"/>
    <p:sldId id="384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bal.oup.com/academic/product/networks-9780198805090?cc=us&amp;lang=en&amp;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tatyanaboland@gmail.com" TargetMode="External"/><Relationship Id="rId2" Type="http://schemas.openxmlformats.org/officeDocument/2006/relationships/hyperlink" Target="mailto:stephen_elston@g.harvard.edu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is often </a:t>
            </a:r>
            <a:r>
              <a:rPr lang="en-US" sz="3200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Clustering and dimensionality reduction algorithms</a:t>
            </a:r>
          </a:p>
          <a:p>
            <a:pPr lvl="1"/>
            <a:r>
              <a:rPr lang="en-US" dirty="0"/>
              <a:t>How can we find and learn from related groups in complex data ?</a:t>
            </a:r>
          </a:p>
          <a:p>
            <a:r>
              <a:rPr lang="en-US" dirty="0"/>
              <a:t>Network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engineering is not our focus – c.f. CSCI E-88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– Lectures focused on theoretical foundations - 5:30-7:30 pm US Eastern Time</a:t>
            </a:r>
          </a:p>
          <a:p>
            <a:r>
              <a:rPr lang="en-US" dirty="0"/>
              <a:t>Wednesdays – Section meeting to address questions, review and background – starting at 7 pm US Eastern Time?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Panopto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and Thursdays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pPr lvl="1"/>
            <a:r>
              <a:rPr lang="en-US" dirty="0"/>
              <a:t>No class Tuesday July 4</a:t>
            </a:r>
          </a:p>
          <a:p>
            <a:r>
              <a:rPr lang="en-US" dirty="0"/>
              <a:t>Mondays and Wednesdays – Section meeting to address questions, discuss code, background review – starting at 6:30 pm US Eastern Time  </a:t>
            </a:r>
          </a:p>
          <a:p>
            <a:pPr lvl="1"/>
            <a:r>
              <a:rPr lang="en-US" dirty="0"/>
              <a:t>Perhaps skip Monday July 3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Expect 9 assignments 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60%	Assignments </a:t>
            </a:r>
            <a:r>
              <a:rPr lang="en-US" dirty="0"/>
              <a:t>– Hands-on assignments for most lessons – Expect 9-10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25%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4"/>
              </a:rPr>
              <a:t>Networks, 2</a:t>
            </a:r>
            <a:r>
              <a:rPr lang="en-US" u="sng" baseline="30000" dirty="0">
                <a:hlinkClick r:id="rId4"/>
              </a:rPr>
              <a:t>nd</a:t>
            </a:r>
            <a:r>
              <a:rPr lang="en-US" u="sng" dirty="0">
                <a:hlinkClick r:id="rId4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See Library Reserves tab </a:t>
            </a:r>
            <a:r>
              <a:rPr lang="en-US"/>
              <a:t>in Canvas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for help with assignments and projects </a:t>
            </a:r>
          </a:p>
          <a:p>
            <a:pPr lvl="1"/>
            <a:r>
              <a:rPr lang="en-US" dirty="0"/>
              <a:t>It’s okay to post small amounts of code!</a:t>
            </a:r>
          </a:p>
          <a:p>
            <a:pPr lvl="1"/>
            <a:r>
              <a:rPr lang="en-US" dirty="0"/>
              <a:t>Post complete exception messages if you are dealing with an error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Ed private messages for fastest </a:t>
            </a:r>
            <a:r>
              <a:rPr lang="en-US" dirty="0" err="1"/>
              <a:t>reponse</a:t>
            </a:r>
            <a:endParaRPr lang="en-US" dirty="0"/>
          </a:p>
          <a:p>
            <a:pPr lvl="1"/>
            <a:r>
              <a:rPr lang="en-US" dirty="0"/>
              <a:t>Or, </a:t>
            </a:r>
            <a:r>
              <a:rPr lang="en-US" dirty="0">
                <a:hlinkClick r:id="rId2"/>
              </a:rPr>
              <a:t>stephen_elston@g.harvard.edu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tatyanaboland@gmail.com</a:t>
            </a:r>
            <a:r>
              <a:rPr lang="en-US" dirty="0"/>
              <a:t> </a:t>
            </a: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</a:t>
            </a:r>
            <a:r>
              <a:rPr lang="en-US" dirty="0" err="1"/>
              <a:t>retrival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Example: In-memory dictionaries</a:t>
                </a:r>
              </a:p>
              <a:p>
                <a:pPr lvl="1"/>
                <a:r>
                  <a:rPr lang="en-US" sz="2600" dirty="0"/>
                  <a:t>Fast lookup</a:t>
                </a:r>
              </a:p>
              <a:p>
                <a:pPr lvl="1"/>
                <a:r>
                  <a:rPr lang="en-US" sz="2600" dirty="0"/>
                  <a:t>Must be in main memory</a:t>
                </a:r>
              </a:p>
              <a:p>
                <a:pPr lvl="1"/>
                <a:r>
                  <a:rPr lang="en-US" sz="2600" dirty="0"/>
                  <a:t>In Python and many other languages</a:t>
                </a:r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Key-value indexing used to manage massive quantities of data   </a:t>
            </a:r>
          </a:p>
          <a:p>
            <a:r>
              <a:rPr lang="en-US" sz="3000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Balanced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Linear search has </a:t>
                </a:r>
                <a:r>
                  <a:rPr lang="en-US" sz="2600" b="1" dirty="0"/>
                  <a:t>worst-case</a:t>
                </a:r>
                <a:r>
                  <a:rPr lang="en-US" sz="2600" dirty="0"/>
                  <a:t> time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Look-up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000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000" dirty="0"/>
                  <a:t>,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  <a:endParaRPr lang="en-US" dirty="0"/>
          </a:p>
          <a:p>
            <a:r>
              <a:rPr lang="en-US" dirty="0"/>
              <a:t>Hash table </a:t>
            </a:r>
            <a:r>
              <a:rPr lang="en-US" b="1" dirty="0"/>
              <a:t>indexes buckets by hashed key value</a:t>
            </a:r>
          </a:p>
          <a:p>
            <a:r>
              <a:rPr lang="en-US" dirty="0"/>
              <a:t>Hash the key</a:t>
            </a:r>
            <a:endParaRPr lang="en-US" b="1" dirty="0"/>
          </a:p>
          <a:p>
            <a:r>
              <a:rPr lang="en-US" dirty="0"/>
              <a:t>Values held in buckets</a:t>
            </a:r>
          </a:p>
          <a:p>
            <a:r>
              <a:rPr lang="en-US" dirty="0"/>
              <a:t>Insert the value into the bucket by hash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of </a:t>
            </a:r>
            <a:r>
              <a:rPr lang="en-US" sz="3200" b="1" dirty="0"/>
              <a:t>knowledge discovery</a:t>
            </a:r>
            <a:r>
              <a:rPr lang="en-US" sz="3200" dirty="0"/>
              <a:t> from inferences on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</a:t>
                </a:r>
                <a:r>
                  <a:rPr lang="en-US" sz="2600"/>
                  <a:t>increased hash </a:t>
                </a:r>
                <a:r>
                  <a:rPr lang="en-US" sz="2600" dirty="0"/>
                  <a:t>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/>
                  <a:t>, or </a:t>
                </a:r>
                <a:r>
                  <a:rPr lang="en-US" sz="3200" b="1" dirty="0"/>
                  <a:t>combinations,</a:t>
                </a:r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discovery rate (FDR)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3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each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with a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And 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Must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 dirty="0" err="1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Perhaps? </a:t>
            </a:r>
          </a:p>
          <a:p>
            <a:r>
              <a:rPr lang="en-US" sz="3200" dirty="0"/>
              <a:t>Must have an clear idea of goal!</a:t>
            </a:r>
          </a:p>
          <a:p>
            <a:r>
              <a:rPr lang="en-US" sz="3200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14612</TotalTime>
  <Words>3437</Words>
  <Application>Microsoft Office PowerPoint</Application>
  <PresentationFormat>Widescreen</PresentationFormat>
  <Paragraphs>528</Paragraphs>
  <Slides>58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325</cp:revision>
  <cp:lastPrinted>2019-09-03T23:18:19Z</cp:lastPrinted>
  <dcterms:created xsi:type="dcterms:W3CDTF">2019-08-02T23:14:29Z</dcterms:created>
  <dcterms:modified xsi:type="dcterms:W3CDTF">2023-06-28T19:34:39Z</dcterms:modified>
</cp:coreProperties>
</file>