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75" r:id="rId2"/>
    <p:sldId id="342" r:id="rId3"/>
    <p:sldId id="343" r:id="rId4"/>
    <p:sldId id="344" r:id="rId5"/>
    <p:sldId id="351" r:id="rId6"/>
    <p:sldId id="345" r:id="rId7"/>
    <p:sldId id="405" r:id="rId8"/>
    <p:sldId id="488" r:id="rId9"/>
    <p:sldId id="482" r:id="rId10"/>
    <p:sldId id="346" r:id="rId11"/>
    <p:sldId id="348" r:id="rId12"/>
    <p:sldId id="347" r:id="rId13"/>
    <p:sldId id="350" r:id="rId14"/>
    <p:sldId id="481" r:id="rId15"/>
    <p:sldId id="354" r:id="rId16"/>
    <p:sldId id="349" r:id="rId17"/>
    <p:sldId id="352" r:id="rId18"/>
    <p:sldId id="389" r:id="rId19"/>
    <p:sldId id="358" r:id="rId20"/>
    <p:sldId id="391" r:id="rId21"/>
    <p:sldId id="404" r:id="rId22"/>
    <p:sldId id="483" r:id="rId23"/>
    <p:sldId id="403" r:id="rId24"/>
    <p:sldId id="362" r:id="rId25"/>
    <p:sldId id="359" r:id="rId26"/>
    <p:sldId id="361" r:id="rId27"/>
    <p:sldId id="360" r:id="rId28"/>
    <p:sldId id="356" r:id="rId29"/>
    <p:sldId id="363" r:id="rId30"/>
    <p:sldId id="484" r:id="rId31"/>
    <p:sldId id="355" r:id="rId32"/>
    <p:sldId id="384" r:id="rId33"/>
    <p:sldId id="385" r:id="rId34"/>
    <p:sldId id="386" r:id="rId35"/>
    <p:sldId id="387" r:id="rId36"/>
    <p:sldId id="388" r:id="rId37"/>
    <p:sldId id="485" r:id="rId38"/>
    <p:sldId id="380" r:id="rId39"/>
    <p:sldId id="381" r:id="rId40"/>
    <p:sldId id="364" r:id="rId41"/>
    <p:sldId id="486" r:id="rId42"/>
    <p:sldId id="382" r:id="rId43"/>
    <p:sldId id="392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489" r:id="rId56"/>
    <p:sldId id="376" r:id="rId57"/>
    <p:sldId id="377" r:id="rId58"/>
    <p:sldId id="378" r:id="rId59"/>
    <p:sldId id="400" r:id="rId60"/>
    <p:sldId id="487" r:id="rId61"/>
    <p:sldId id="401" r:id="rId62"/>
    <p:sldId id="393" r:id="rId63"/>
    <p:sldId id="399" r:id="rId64"/>
    <p:sldId id="397" r:id="rId65"/>
    <p:sldId id="39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8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witter.com/engineering/en_us/topics/open-source/2023/twitter-recommendation-algorithm" TargetMode="External"/><Relationship Id="rId4" Type="http://schemas.openxmlformats.org/officeDocument/2006/relationships/hyperlink" Target="https://pytorch.org/blog/introducing-torchre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over time 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Data usually limits recommender performance far more than algorithm choice!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dirty="0"/>
              <a:t>Biased-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 –aka the Mathew effect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gaining popularity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reviews or purchases</a:t>
            </a:r>
          </a:p>
          <a:p>
            <a:pPr lvl="1"/>
            <a:r>
              <a:rPr lang="en-US" dirty="0"/>
              <a:t>Similarity measures limited – little of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has </a:t>
            </a:r>
            <a:r>
              <a:rPr lang="en-US" b="1" dirty="0"/>
              <a:t>very high dimensionality </a:t>
            </a:r>
            <a:r>
              <a:rPr lang="en-US" dirty="0"/>
              <a:t>and 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Effect of the long tail – high dimension</a:t>
            </a:r>
          </a:p>
          <a:p>
            <a:pPr lvl="1"/>
            <a:r>
              <a:rPr lang="en-US" dirty="0"/>
              <a:t>With long tail, most user-item entries blank</a:t>
            </a:r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Blank entries for new user or new item</a:t>
            </a:r>
          </a:p>
          <a:p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Utility matrix </a:t>
                </a:r>
                <a:r>
                  <a:rPr lang="en-US" dirty="0"/>
                  <a:t>is the representation used for recommender models</a:t>
                </a:r>
              </a:p>
              <a:p>
                <a:r>
                  <a:rPr lang="en-US" dirty="0"/>
                  <a:t>The utility matrix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i="1" dirty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maps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the ratings,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 algorithms are versions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with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Dates with suitable people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 users  </a:t>
            </a:r>
          </a:p>
          <a:p>
            <a:r>
              <a:rPr lang="en-US" dirty="0"/>
              <a:t>One type of node represent items</a:t>
            </a:r>
          </a:p>
          <a:p>
            <a:r>
              <a:rPr lang="en-US" dirty="0"/>
              <a:t>Weighted edges associate users and items – e.g. item ratings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pPr lvl="1"/>
            <a:r>
              <a:rPr lang="en-US" dirty="0"/>
              <a:t>Based on similarity of item and user profiles</a:t>
            </a:r>
          </a:p>
          <a:p>
            <a:pPr lvl="1"/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928539" y="3302353"/>
            <a:ext cx="2052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TF-IDF to extract key words</a:t>
            </a:r>
          </a:p>
          <a:p>
            <a:pPr lvl="1"/>
            <a:r>
              <a:rPr lang="en-US" dirty="0"/>
              <a:t>Or, use embeddings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 most 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user 7’s rating for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198894" y="3984810"/>
            <a:ext cx="497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rarely purchased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But, many missing values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attempt to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Is a </a:t>
            </a:r>
            <a:r>
              <a:rPr lang="en-US" b="1" dirty="0"/>
              <a:t>dimensionality reduction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they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:r>
                  <a:rPr lang="en-US" i="1" dirty="0"/>
                  <a:t>A</a:t>
                </a:r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</a:t>
                </a:r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We can do another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Different factors for items and users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,∙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Requires a new model for each user and market segment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Not practical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r>
                  <a:rPr lang="en-US" b="1" dirty="0"/>
                  <a:t>Association models  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least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greater constraint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bias 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constraint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bias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alternate </a:t>
                </a:r>
                <a:r>
                  <a:rPr lang="en-US" b="1" dirty="0"/>
                  <a:t>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batch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Wiki Commons</a:t>
            </a:r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algorithm can scale massively!</a:t>
                </a:r>
              </a:p>
              <a:p>
                <a:pPr lvl="1"/>
                <a:r>
                  <a:rPr lang="en-US" dirty="0"/>
                  <a:t>Can scale to hundreds of millions of users and tens of millions of items</a:t>
                </a:r>
              </a:p>
              <a:p>
                <a:pPr lvl="1"/>
                <a:r>
                  <a:rPr lang="en-US" dirty="0"/>
                  <a:t>Manage very spare utility matrix </a:t>
                </a:r>
                <a:r>
                  <a:rPr lang="en-US"/>
                  <a:t>with key-value pairs  </a:t>
                </a:r>
                <a:endParaRPr lang="en-US" dirty="0"/>
              </a:p>
              <a:p>
                <a:pPr lvl="1"/>
                <a:r>
                  <a:rPr lang="en-US" dirty="0"/>
                  <a:t>Use MapReduce Algorithm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1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many linear models, can improve by using </a:t>
                </a:r>
                <a:r>
                  <a:rPr lang="en-US" b="1" dirty="0"/>
                  <a:t>baseline</a:t>
                </a:r>
                <a:r>
                  <a:rPr lang="en-US" dirty="0"/>
                  <a:t> </a:t>
                </a:r>
                <a:endParaRPr lang="en-US" b="1" dirty="0"/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And: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global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similarity measure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variable methods</a:t>
            </a:r>
          </a:p>
          <a:p>
            <a:pPr lvl="1"/>
            <a:r>
              <a:rPr lang="en-US" dirty="0"/>
              <a:t>Until recently, 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dirty="0"/>
              <a:t>Can apply graph-based models to Collaborative filtering and Latent variable methods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methods</a:t>
            </a:r>
            <a:r>
              <a:rPr lang="en-US" dirty="0"/>
              <a:t> are </a:t>
            </a:r>
            <a:r>
              <a:rPr lang="en-US"/>
              <a:t>powerful models</a:t>
            </a:r>
            <a:endParaRPr lang="en-US" dirty="0"/>
          </a:p>
          <a:p>
            <a:r>
              <a:rPr lang="en-US" dirty="0"/>
              <a:t>Decompose utility matrix into item and user latent factors, PQ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Efficiently learn factor weights with SGD </a:t>
            </a:r>
          </a:p>
          <a:p>
            <a:pPr lvl="1"/>
            <a:r>
              <a:rPr lang="en-US" dirty="0"/>
              <a:t>Predict missing ratings by product PQ</a:t>
            </a:r>
            <a:r>
              <a:rPr lang="en-US" baseline="30000" dirty="0"/>
              <a:t>T</a:t>
            </a:r>
          </a:p>
          <a:p>
            <a:r>
              <a:rPr lang="en-US" dirty="0"/>
              <a:t>Improve with baseline functions</a:t>
            </a:r>
          </a:p>
          <a:p>
            <a:pPr lvl="1"/>
            <a:r>
              <a:rPr lang="en-US" dirty="0"/>
              <a:t>Average rating</a:t>
            </a:r>
          </a:p>
          <a:p>
            <a:pPr lvl="1"/>
            <a:r>
              <a:rPr lang="en-US" dirty="0"/>
              <a:t>Average user rating</a:t>
            </a:r>
          </a:p>
          <a:p>
            <a:pPr lvl="1"/>
            <a:r>
              <a:rPr lang="en-US" dirty="0"/>
              <a:t>Average item rating</a:t>
            </a:r>
          </a:p>
          <a:p>
            <a:r>
              <a:rPr lang="en-US" dirty="0"/>
              <a:t>Evaluate recommenders</a:t>
            </a:r>
          </a:p>
          <a:p>
            <a:pPr lvl="1"/>
            <a:r>
              <a:rPr lang="en-US" dirty="0"/>
              <a:t>Most commonly used metric, RMSE</a:t>
            </a:r>
          </a:p>
          <a:p>
            <a:pPr lvl="1"/>
            <a:r>
              <a:rPr lang="en-US" dirty="0"/>
              <a:t>Can perform cross validation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Deep neural networks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Considerable recent research interest</a:t>
                </a:r>
              </a:p>
              <a:p>
                <a:pPr lvl="1"/>
                <a:r>
                  <a:rPr lang="en-US" dirty="0"/>
                  <a:t>Practical algorithms generally ‘neural’ versions of graph models</a:t>
                </a:r>
              </a:p>
              <a:p>
                <a:pPr lvl="1"/>
                <a:r>
                  <a:rPr lang="en-US" dirty="0"/>
                  <a:t>Complex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hard to train on long tail </a:t>
                </a:r>
              </a:p>
              <a:p>
                <a:pPr lvl="1"/>
                <a:r>
                  <a:rPr lang="en-US" dirty="0"/>
                  <a:t>Can have poor response to unexpected or changing searches </a:t>
                </a:r>
              </a:p>
              <a:p>
                <a:r>
                  <a:rPr lang="en-US" dirty="0"/>
                  <a:t>Commercial implementations focus on highly efficient graph models</a:t>
                </a:r>
              </a:p>
              <a:p>
                <a:r>
                  <a:rPr lang="en-US" b="1" dirty="0"/>
                  <a:t>Other interesting approaches </a:t>
                </a:r>
                <a:endParaRPr lang="en-US" dirty="0"/>
              </a:p>
              <a:p>
                <a:pPr lvl="1"/>
                <a:r>
                  <a:rPr lang="en-US" dirty="0"/>
                  <a:t>Use text embeddings for feature extraction  </a:t>
                </a:r>
              </a:p>
              <a:p>
                <a:pPr lvl="1"/>
                <a:r>
                  <a:rPr lang="en-US" dirty="0"/>
                  <a:t>Models for changing user behavior in time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1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 in </a:t>
            </a:r>
            <a:r>
              <a:rPr lang="en-US" dirty="0" err="1"/>
              <a:t>Keras</a:t>
            </a:r>
            <a:r>
              <a:rPr lang="en-US" dirty="0"/>
              <a:t>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r>
              <a:rPr lang="en-US" dirty="0">
                <a:hlinkClick r:id="rId5"/>
              </a:rPr>
              <a:t>Twitter’s recommender </a:t>
            </a:r>
            <a:r>
              <a:rPr lang="en-US" dirty="0"/>
              <a:t>uses a complex combination of NLP, social graph analysis and recommendation generation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9123</TotalTime>
  <Words>4232</Words>
  <Application>Microsoft Office PowerPoint</Application>
  <PresentationFormat>Widescreen</PresentationFormat>
  <Paragraphs>1511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E-96 Data Mining, Exploration and Discovery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Hybrid Recommenders</vt:lpstr>
      <vt:lpstr>Recommender Ensembles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453</cp:revision>
  <dcterms:created xsi:type="dcterms:W3CDTF">2020-08-19T23:28:02Z</dcterms:created>
  <dcterms:modified xsi:type="dcterms:W3CDTF">2023-07-11T21:53:58Z</dcterms:modified>
</cp:coreProperties>
</file>