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97" r:id="rId13"/>
    <p:sldId id="385" r:id="rId14"/>
    <p:sldId id="391" r:id="rId15"/>
    <p:sldId id="349" r:id="rId16"/>
    <p:sldId id="350" r:id="rId17"/>
    <p:sldId id="352" r:id="rId18"/>
    <p:sldId id="369" r:id="rId19"/>
    <p:sldId id="355" r:id="rId20"/>
    <p:sldId id="359" r:id="rId21"/>
    <p:sldId id="390" r:id="rId22"/>
    <p:sldId id="360" r:id="rId23"/>
    <p:sldId id="361"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73" d="100"/>
          <a:sy n="73" d="100"/>
        </p:scale>
        <p:origin x="38" y="1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7/13/2023</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7/13/2023</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ima.cs.berkeley.edu/" TargetMode="External"/><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Messages with the information travel from node to node </a:t>
            </a:r>
          </a:p>
          <a:p>
            <a:pPr lvl="1"/>
            <a:r>
              <a:rPr lang="en-US" dirty="0"/>
              <a:t>Nodes with stronger connections to the community transmit messages more effectively  </a:t>
            </a:r>
          </a:p>
          <a:p>
            <a:pPr lvl="1"/>
            <a:r>
              <a:rPr lang="en-US" dirty="0"/>
              <a:t>These strongly connected nodes are considered </a:t>
            </a:r>
            <a:r>
              <a:rPr lang="en-US" b="1" dirty="0"/>
              <a:t>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b="1" dirty="0"/>
              <a:t>Closeness centrality </a:t>
            </a:r>
            <a:r>
              <a:rPr lang="en-US" dirty="0"/>
              <a:t>is the </a:t>
            </a:r>
            <a:r>
              <a:rPr lang="en-US" b="1" dirty="0"/>
              <a:t>average inverse distance </a:t>
            </a:r>
            <a:r>
              <a:rPr lang="en-US" dirty="0"/>
              <a:t>from a node to all other nodes in a graph component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Fully connected portions of graphs are called </a:t>
                </a:r>
                <a:r>
                  <a:rPr lang="en-US" b="1" dirty="0"/>
                  <a:t>cliques</a:t>
                </a:r>
                <a:r>
                  <a:rPr lang="en-US" dirty="0"/>
                  <a:t> </a:t>
                </a:r>
              </a:p>
              <a:p>
                <a:r>
                  <a:rPr lang="en-US" dirty="0"/>
                  <a:t>Nodes that are vertices of many </a:t>
                </a:r>
                <a:r>
                  <a:rPr lang="en-US" b="1" dirty="0"/>
                  <a:t>triad</a:t>
                </a:r>
                <a:r>
                  <a:rPr lang="en-US" dirty="0"/>
                  <a:t> (triangle) relationships exhibit </a:t>
                </a:r>
                <a:r>
                  <a:rPr lang="en-US" b="1" dirty="0"/>
                  <a:t>clustering   </a:t>
                </a:r>
                <a:endParaRPr lang="en-US" dirty="0"/>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where the node is a </a:t>
                </a:r>
                <a:r>
                  <a:rPr lang="en-US" dirty="0" err="1"/>
                  <a:t>vertice</a:t>
                </a:r>
                <a:r>
                  <a:rPr lang="en-US" dirty="0"/>
                  <a:t> </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searched</a:t>
                </a:r>
              </a:p>
              <a:p>
                <a:r>
                  <a:rPr lang="en-US" dirty="0"/>
                  <a:t>Breadth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breadth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Breadth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Tree has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r>
                  <a:rPr lang="en-US" dirty="0"/>
                  <a:t>For an broad introduction to solving problems by searching see Chapter 3 of </a:t>
                </a:r>
                <a:r>
                  <a:rPr lang="en-US" dirty="0">
                    <a:hlinkClick r:id="rId3"/>
                  </a:rPr>
                  <a:t>Artificial Intelligence, a modern approach, 4</a:t>
                </a:r>
                <a:r>
                  <a:rPr lang="en-US" baseline="30000" dirty="0">
                    <a:hlinkClick r:id="rId3"/>
                  </a:rPr>
                  <a:t>th</a:t>
                </a:r>
                <a:r>
                  <a:rPr lang="en-US" dirty="0">
                    <a:hlinkClick r:id="rId3"/>
                  </a:rPr>
                  <a:t> edition, Russell and Norvig, Pearson, 2021</a:t>
                </a:r>
                <a:r>
                  <a:rPr lang="en-US" dirty="0"/>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4"/>
                <a:stretch>
                  <a:fillRect l="-1159" t="-1790" b="-2685"/>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to compare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457200" lvl="1" indent="0">
                  <a:buNone/>
                </a:pPr>
                <a:r>
                  <a:rPr lang="en-US" dirty="0"/>
                  <a:t>Where</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457200" lvl="1"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457200" lvl="1"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a:t>
                </a:r>
                <a:r>
                  <a:rPr lang="en-US" b="1" dirty="0"/>
                  <a:t>random graph</a:t>
                </a:r>
                <a:r>
                  <a:rPr lang="en-US" dirty="0"/>
                  <a:t>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a:t>
                </a:r>
                <a:r>
                  <a:rPr lang="en-US" b="1" dirty="0"/>
                  <a:t>expected Modularity, </a:t>
                </a:r>
                <a14:m>
                  <m:oMath xmlns:m="http://schemas.openxmlformats.org/officeDocument/2006/math">
                    <m:r>
                      <a:rPr lang="en-US" b="1" i="1" smtClean="0">
                        <a:latin typeface="Cambria Math" panose="02040503050406030204" pitchFamily="18" charset="0"/>
                      </a:rPr>
                      <m:t>𝑸</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no known efficient exact algorithms!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recursively continue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a:t>
                </a:r>
                <a:r>
                  <a:rPr lang="en-US" b="1" dirty="0"/>
                  <a:t>spectral decomposition </a:t>
                </a:r>
                <a:r>
                  <a:rPr lang="en-US" dirty="0"/>
                  <a:t>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a:t>
                </a:r>
                <a:r>
                  <a:rPr lang="en-US" b="1" dirty="0"/>
                  <a:t>modularity matrix </a:t>
                </a:r>
                <a:r>
                  <a:rPr lang="en-US" dirty="0"/>
                  <a:t>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Magnitudes of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recursively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e.g. predator-prey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members of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12809</TotalTime>
  <Words>3117</Words>
  <Application>Microsoft Office PowerPoint</Application>
  <PresentationFormat>Widescreen</PresentationFormat>
  <Paragraphs>455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Breadth First Search Algorithm</vt:lpstr>
      <vt:lpstr>Breadth First Search Algorithm</vt:lpstr>
      <vt:lpstr>Breadth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642</cp:revision>
  <dcterms:created xsi:type="dcterms:W3CDTF">2020-08-19T23:28:02Z</dcterms:created>
  <dcterms:modified xsi:type="dcterms:W3CDTF">2023-07-13T22:28:28Z</dcterms:modified>
</cp:coreProperties>
</file>