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5" d="100"/>
          <a:sy n="55" d="100"/>
        </p:scale>
        <p:origin x="53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yan\Documents\GitHub\rmcguinn_64061\Assignment%202\rmcguinn_2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yan\Documents\GitHub\rmcguinn_64061\Assignment%202\rmcguinn_2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yan\Documents\GitHub\rmcguinn_64061\Assignment%202\rmcguinn_2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solidFill>
                  <a:sysClr val="windowText" lastClr="000000"/>
                </a:solidFill>
              </a:rPr>
              <a:t>Performance of</a:t>
            </a:r>
            <a:r>
              <a:rPr lang="en-US" sz="2400" b="1" baseline="0" dirty="0">
                <a:solidFill>
                  <a:sysClr val="windowText" lastClr="000000"/>
                </a:solidFill>
              </a:rPr>
              <a:t> models with different regularization methods</a:t>
            </a:r>
            <a:endParaRPr lang="en-US" sz="2400" b="1" dirty="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5.0067268044091235E-4"/>
          <c:y val="3.22742446216028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'NN from scratch - regularizing'!$A$2</c:f>
              <c:strCache>
                <c:ptCount val="1"/>
                <c:pt idx="0">
                  <c:v>validation loss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'NN from scratch - regularizing'!$B$1:$E$1</c:f>
              <c:strCache>
                <c:ptCount val="4"/>
                <c:pt idx="0">
                  <c:v>with dropout</c:v>
                </c:pt>
                <c:pt idx="1">
                  <c:v>unregularized</c:v>
                </c:pt>
                <c:pt idx="2">
                  <c:v>with image augmentation</c:v>
                </c:pt>
                <c:pt idx="3">
                  <c:v>with dropout and image augmentation</c:v>
                </c:pt>
              </c:strCache>
            </c:strRef>
          </c:cat>
          <c:val>
            <c:numRef>
              <c:f>'NN from scratch - regularizing'!$B$2:$E$2</c:f>
              <c:numCache>
                <c:formatCode>General</c:formatCode>
                <c:ptCount val="4"/>
                <c:pt idx="0">
                  <c:v>0.57169999999999999</c:v>
                </c:pt>
                <c:pt idx="1">
                  <c:v>0.55669999999999997</c:v>
                </c:pt>
                <c:pt idx="2">
                  <c:v>0.44119999999999998</c:v>
                </c:pt>
                <c:pt idx="3">
                  <c:v>0.46450000000000002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60-4C41-AA2B-21DDFE0D538B}"/>
            </c:ext>
          </c:extLst>
        </c:ser>
        <c:ser>
          <c:idx val="1"/>
          <c:order val="1"/>
          <c:tx>
            <c:strRef>
              <c:f>'NN from scratch - regularizing'!$A$3</c:f>
              <c:strCache>
                <c:ptCount val="1"/>
                <c:pt idx="0">
                  <c:v>test loss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'NN from scratch - regularizing'!$B$1:$E$1</c:f>
              <c:strCache>
                <c:ptCount val="4"/>
                <c:pt idx="0">
                  <c:v>with dropout</c:v>
                </c:pt>
                <c:pt idx="1">
                  <c:v>unregularized</c:v>
                </c:pt>
                <c:pt idx="2">
                  <c:v>with image augmentation</c:v>
                </c:pt>
                <c:pt idx="3">
                  <c:v>with dropout and image augmentation</c:v>
                </c:pt>
              </c:strCache>
            </c:strRef>
          </c:cat>
          <c:val>
            <c:numRef>
              <c:f>'NN from scratch - regularizing'!$B$3:$E$3</c:f>
              <c:numCache>
                <c:formatCode>General</c:formatCode>
                <c:ptCount val="4"/>
                <c:pt idx="0">
                  <c:v>0.54779999999999995</c:v>
                </c:pt>
                <c:pt idx="1">
                  <c:v>0.52829999999999999</c:v>
                </c:pt>
                <c:pt idx="2">
                  <c:v>0.45910000000000001</c:v>
                </c:pt>
                <c:pt idx="3">
                  <c:v>0.40970000000000001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60-4C41-AA2B-21DDFE0D538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1343881792"/>
        <c:axId val="1343893440"/>
      </c:barChart>
      <c:catAx>
        <c:axId val="1343881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3893440"/>
        <c:crosses val="autoZero"/>
        <c:auto val="1"/>
        <c:lblAlgn val="ctr"/>
        <c:lblOffset val="100"/>
        <c:noMultiLvlLbl val="0"/>
      </c:catAx>
      <c:valAx>
        <c:axId val="1343893440"/>
        <c:scaling>
          <c:orientation val="minMax"/>
          <c:max val="0.60000000000000009"/>
        </c:scaling>
        <c:delete val="1"/>
        <c:axPos val="t"/>
        <c:numFmt formatCode="General" sourceLinked="1"/>
        <c:majorTickMark val="none"/>
        <c:minorTickMark val="none"/>
        <c:tickLblPos val="nextTo"/>
        <c:crossAx val="1343881792"/>
        <c:crosses val="max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4750315994762637"/>
          <c:y val="3.6671703706433231E-2"/>
          <c:w val="0.14162727638547354"/>
          <c:h val="0.1508157685498757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2400" b="1">
                <a:solidFill>
                  <a:sysClr val="windowText" lastClr="000000"/>
                </a:solidFill>
              </a:rPr>
              <a:t>Performance of</a:t>
            </a:r>
            <a:r>
              <a:rPr lang="en-US" sz="2400" b="1" baseline="0">
                <a:solidFill>
                  <a:sysClr val="windowText" lastClr="000000"/>
                </a:solidFill>
              </a:rPr>
              <a:t> models with different training sample sizes</a:t>
            </a:r>
            <a:endParaRPr lang="en-US" sz="2400" b="1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"/>
          <c:y val="3.22743266943306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'NN from scratch - sample size'!$A$2</c:f>
              <c:strCache>
                <c:ptCount val="1"/>
                <c:pt idx="0">
                  <c:v>validation loss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'NN from scratch - sample size'!$B$1:$D$1</c:f>
              <c:strCache>
                <c:ptCount val="3"/>
                <c:pt idx="0">
                  <c:v>1000 samples</c:v>
                </c:pt>
                <c:pt idx="1">
                  <c:v>2000 samples</c:v>
                </c:pt>
                <c:pt idx="2">
                  <c:v>10,000 samples</c:v>
                </c:pt>
              </c:strCache>
            </c:strRef>
          </c:cat>
          <c:val>
            <c:numRef>
              <c:f>'NN from scratch - sample size'!$B$2:$D$2</c:f>
              <c:numCache>
                <c:formatCode>General</c:formatCode>
                <c:ptCount val="3"/>
                <c:pt idx="0">
                  <c:v>0.46450000000000002</c:v>
                </c:pt>
                <c:pt idx="1">
                  <c:v>0.2742</c:v>
                </c:pt>
                <c:pt idx="2">
                  <c:v>0.2296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C8-4BBD-852C-46EF2E32D8CD}"/>
            </c:ext>
          </c:extLst>
        </c:ser>
        <c:ser>
          <c:idx val="1"/>
          <c:order val="1"/>
          <c:tx>
            <c:strRef>
              <c:f>'NN from scratch - sample size'!$A$3</c:f>
              <c:strCache>
                <c:ptCount val="1"/>
                <c:pt idx="0">
                  <c:v>test loss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'NN from scratch - sample size'!$B$1:$D$1</c:f>
              <c:strCache>
                <c:ptCount val="3"/>
                <c:pt idx="0">
                  <c:v>1000 samples</c:v>
                </c:pt>
                <c:pt idx="1">
                  <c:v>2000 samples</c:v>
                </c:pt>
                <c:pt idx="2">
                  <c:v>10,000 samples</c:v>
                </c:pt>
              </c:strCache>
            </c:strRef>
          </c:cat>
          <c:val>
            <c:numRef>
              <c:f>'NN from scratch - sample size'!$B$3:$D$3</c:f>
              <c:numCache>
                <c:formatCode>General</c:formatCode>
                <c:ptCount val="3"/>
                <c:pt idx="0">
                  <c:v>0.40970000000000001</c:v>
                </c:pt>
                <c:pt idx="1">
                  <c:v>0.28170000000000001</c:v>
                </c:pt>
                <c:pt idx="2">
                  <c:v>0.2467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C8-4BBD-852C-46EF2E32D8C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20"/>
        <c:axId val="1343881792"/>
        <c:axId val="1343893440"/>
      </c:barChart>
      <c:catAx>
        <c:axId val="1343881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3893440"/>
        <c:crosses val="autoZero"/>
        <c:auto val="1"/>
        <c:lblAlgn val="ctr"/>
        <c:lblOffset val="100"/>
        <c:noMultiLvlLbl val="0"/>
      </c:catAx>
      <c:valAx>
        <c:axId val="1343893440"/>
        <c:scaling>
          <c:orientation val="minMax"/>
          <c:max val="0.5"/>
        </c:scaling>
        <c:delete val="1"/>
        <c:axPos val="t"/>
        <c:numFmt formatCode="General" sourceLinked="1"/>
        <c:majorTickMark val="out"/>
        <c:minorTickMark val="none"/>
        <c:tickLblPos val="nextTo"/>
        <c:crossAx val="1343881792"/>
        <c:crosses val="max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4750315994762637"/>
          <c:y val="3.6671703706433231E-2"/>
          <c:w val="0.14162727638547354"/>
          <c:h val="0.1508157685498757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solidFill>
                  <a:sysClr val="windowText" lastClr="000000"/>
                </a:solidFill>
              </a:rPr>
              <a:t>Performance of</a:t>
            </a:r>
            <a:r>
              <a:rPr lang="en-US" sz="2400" b="1" baseline="0" dirty="0">
                <a:solidFill>
                  <a:sysClr val="windowText" lastClr="000000"/>
                </a:solidFill>
              </a:rPr>
              <a:t> pretrained models with different training sample sizes</a:t>
            </a:r>
            <a:endParaRPr lang="en-US" sz="2400" b="1" dirty="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"/>
          <c:y val="3.22743266943306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'pretrained NN - sample size'!$A$2</c:f>
              <c:strCache>
                <c:ptCount val="1"/>
                <c:pt idx="0">
                  <c:v>validation loss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'pretrained NN - sample size'!$B$1:$D$1</c:f>
              <c:strCache>
                <c:ptCount val="3"/>
                <c:pt idx="0">
                  <c:v>1000 samples</c:v>
                </c:pt>
                <c:pt idx="1">
                  <c:v>2000 samples</c:v>
                </c:pt>
                <c:pt idx="2">
                  <c:v>10,000 samples</c:v>
                </c:pt>
              </c:strCache>
            </c:strRef>
          </c:cat>
          <c:val>
            <c:numRef>
              <c:f>'pretrained NN - sample size'!$B$2:$D$2</c:f>
              <c:numCache>
                <c:formatCode>General</c:formatCode>
                <c:ptCount val="3"/>
                <c:pt idx="0">
                  <c:v>0.1888</c:v>
                </c:pt>
                <c:pt idx="1">
                  <c:v>0.1474</c:v>
                </c:pt>
                <c:pt idx="2">
                  <c:v>8.9899999999999994E-2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63-442F-A859-295EF73CCE94}"/>
            </c:ext>
          </c:extLst>
        </c:ser>
        <c:ser>
          <c:idx val="1"/>
          <c:order val="1"/>
          <c:tx>
            <c:strRef>
              <c:f>'pretrained NN - sample size'!$A$3</c:f>
              <c:strCache>
                <c:ptCount val="1"/>
                <c:pt idx="0">
                  <c:v>test loss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'pretrained NN - sample size'!$B$1:$D$1</c:f>
              <c:strCache>
                <c:ptCount val="3"/>
                <c:pt idx="0">
                  <c:v>1000 samples</c:v>
                </c:pt>
                <c:pt idx="1">
                  <c:v>2000 samples</c:v>
                </c:pt>
                <c:pt idx="2">
                  <c:v>10,000 samples</c:v>
                </c:pt>
              </c:strCache>
            </c:strRef>
          </c:cat>
          <c:val>
            <c:numRef>
              <c:f>'pretrained NN - sample size'!$B$3:$D$3</c:f>
              <c:numCache>
                <c:formatCode>General</c:formatCode>
                <c:ptCount val="3"/>
                <c:pt idx="0">
                  <c:v>0.1842</c:v>
                </c:pt>
                <c:pt idx="1">
                  <c:v>0.18770000000000001</c:v>
                </c:pt>
                <c:pt idx="2">
                  <c:v>7.7700000000000005E-2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63-442F-A859-295EF73CCE9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20"/>
        <c:axId val="1343881792"/>
        <c:axId val="1343893440"/>
      </c:barChart>
      <c:catAx>
        <c:axId val="1343881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3893440"/>
        <c:crosses val="autoZero"/>
        <c:auto val="1"/>
        <c:lblAlgn val="ctr"/>
        <c:lblOffset val="100"/>
        <c:noMultiLvlLbl val="0"/>
      </c:catAx>
      <c:valAx>
        <c:axId val="1343893440"/>
        <c:scaling>
          <c:orientation val="minMax"/>
          <c:max val="0.2"/>
        </c:scaling>
        <c:delete val="1"/>
        <c:axPos val="t"/>
        <c:numFmt formatCode="General" sourceLinked="1"/>
        <c:majorTickMark val="out"/>
        <c:minorTickMark val="none"/>
        <c:tickLblPos val="nextTo"/>
        <c:crossAx val="1343881792"/>
        <c:crosses val="max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4750315994762637"/>
          <c:y val="3.6671703706433231E-2"/>
          <c:w val="0.14162727638547354"/>
          <c:h val="0.1508157685498757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963A-EFC9-4803-82D3-915A3A549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0D7DC-DF39-471E-AE2A-8ECDCA669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AC27D-8E2C-438D-B2EB-7A437E67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B2C8-A1D0-4072-9220-9A41FA7A0F3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60524-51D5-4AD0-BB25-51201B21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C7114-AA9D-4E93-B801-76CCA4D4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7418-6866-4EC6-B896-CD196DA0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3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943C4-1723-4A87-A129-47A90C5E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B0176-DD08-4E09-A222-2E5EAA382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2EE3F-0E40-4E52-83D5-673BA77F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B2C8-A1D0-4072-9220-9A41FA7A0F3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A4AD7-C92F-47C8-B287-0F3F70FB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9DA48-FEEE-470A-8DB8-4FAD74C1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7418-6866-4EC6-B896-CD196DA0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2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56F185-82B7-4B34-B6D1-77C2ACBA1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C98A6-57C3-4366-B381-32F05D22B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98BC9-C0AE-45F2-9F01-521D0220A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B2C8-A1D0-4072-9220-9A41FA7A0F3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E2A4E-A243-49FC-8707-0F2D147C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B2281-A7FF-40B6-941D-30031204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7418-6866-4EC6-B896-CD196DA0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6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2DBE-5226-49EE-AB2F-DDA0D180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5247C-FE62-4F78-84DF-A8CCE03CD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3290E-D203-4909-859A-F1943EAF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B2C8-A1D0-4072-9220-9A41FA7A0F3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DDFBF-300B-428E-B29D-5E7FBFA4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84DAC-773E-486F-94D0-6B68008A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7418-6866-4EC6-B896-CD196DA0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8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25CC-756C-4072-A04C-27B054BC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7F83A-087A-425E-95AD-1D30A1D93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FC54-1738-4995-B088-4AB93ED99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B2C8-A1D0-4072-9220-9A41FA7A0F3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17FB-558E-49A0-ABC0-0002376D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C6D3A-33AA-476B-8E07-26FE4231D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7418-6866-4EC6-B896-CD196DA0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4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3EB2-3E68-4159-8ADD-AEAA42DC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ADEA0-C34D-4864-9858-302ED1043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E6C0B-6324-4D6A-8350-DD2B23B0D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65780-6E4A-4694-96A5-6FEA99C0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B2C8-A1D0-4072-9220-9A41FA7A0F3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C63B1-AF72-47A0-8D6A-09C6A6DE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91D5B-3C54-4CAD-A778-AAD9C966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7418-6866-4EC6-B896-CD196DA0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629F-3EC1-4662-86D7-100F6101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5FA7E-09FF-47E9-8080-1F00CED9A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E4D88-17E5-477A-8944-0BF44E2E0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BDDBE-2D73-46FC-85E6-0C2FC89AA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324ACB-CF25-4E49-A8FC-ADFC1537B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4FBA7D-B560-4F02-AF15-B7219871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B2C8-A1D0-4072-9220-9A41FA7A0F3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FF4DBF-191D-4312-96E9-2447DA1A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C0F964-FF51-46D4-999E-F5E71BC1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7418-6866-4EC6-B896-CD196DA0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0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5C7D-BBC8-425E-AA38-68DBE51E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6D9AB-348F-42A7-9485-23F31004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B2C8-A1D0-4072-9220-9A41FA7A0F3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B4B04-FB5A-40AA-AD3E-8C38A338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8D6AA-97AA-4E64-A354-C08AE8F6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7418-6866-4EC6-B896-CD196DA0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3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1DB4D-6839-41BA-A51A-AE961695D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B2C8-A1D0-4072-9220-9A41FA7A0F3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7AD1C2-FFC2-4B71-8AD2-B8C098DB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618ED-C15F-459E-B47B-8CC7C623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7418-6866-4EC6-B896-CD196DA0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4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0CC4-B0B1-488A-AACE-361474976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F2B84-0399-488F-99F2-FE904941B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41ED9-7029-4E58-82D3-86BC3ECBD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D6018-48A6-4266-8EC8-5B2476E4C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B2C8-A1D0-4072-9220-9A41FA7A0F3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EFE67-86B9-417F-B21A-9CF0A599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F62B4-A86F-4014-A1C1-7DC31A86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7418-6866-4EC6-B896-CD196DA0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5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CD2F-DEDA-44D8-BEA6-0094FA3D6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1F79CE-FE7E-4C4C-B63A-710A87C4B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83755-9C26-47EC-9E63-C2E90D45D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29DC6-0347-4EB3-9C30-A3883621F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B2C8-A1D0-4072-9220-9A41FA7A0F3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A9027-EDC2-4580-B400-C6F49A0D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DFBFA-0410-4602-9433-03870CAB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7418-6866-4EC6-B896-CD196DA0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0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2BD698-8687-4B1D-B643-AA6A5097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B782A-E011-4A41-A069-8B8992965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B9DF0-5647-47FA-892A-1AD981274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1B2C8-A1D0-4072-9220-9A41FA7A0F3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5C0DE-A64A-4B85-9799-D9ACAA2EE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6E4FA-190E-44AE-A067-7D580CEC2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B7418-6866-4EC6-B896-CD196DA0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0A98-CE51-496C-A350-F2A547BF21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 Machine Learning</a:t>
            </a:r>
            <a:br>
              <a:rPr lang="en-US" dirty="0"/>
            </a:br>
            <a:r>
              <a:rPr lang="en-US" dirty="0"/>
              <a:t>Assignment 2</a:t>
            </a:r>
            <a:br>
              <a:rPr lang="en-US" dirty="0"/>
            </a:br>
            <a:r>
              <a:rPr lang="en-US" dirty="0"/>
              <a:t>Summary of Findings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11FCF-688C-4B34-A600-45BC66674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McGuinness</a:t>
            </a:r>
          </a:p>
          <a:p>
            <a:r>
              <a:rPr lang="en-US" dirty="0"/>
              <a:t>March 27, 2022</a:t>
            </a:r>
          </a:p>
        </p:txBody>
      </p:sp>
    </p:spTree>
    <p:extLst>
      <p:ext uri="{BB962C8B-B14F-4D97-AF65-F5344CB8AC3E}">
        <p14:creationId xmlns:p14="http://schemas.microsoft.com/office/powerpoint/2010/main" val="24605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DAAABB-7615-4734-ACEA-BC5DBE63B2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081932"/>
              </p:ext>
            </p:extLst>
          </p:nvPr>
        </p:nvGraphicFramePr>
        <p:xfrm>
          <a:off x="542471" y="1098380"/>
          <a:ext cx="11107057" cy="4661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59FC316-F22D-43CD-84D1-1791485B40B8}"/>
              </a:ext>
            </a:extLst>
          </p:cNvPr>
          <p:cNvSpPr txBox="1"/>
          <p:nvPr/>
        </p:nvSpPr>
        <p:spPr>
          <a:xfrm>
            <a:off x="6852499" y="5759620"/>
            <a:ext cx="4383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sample size: 1000 samples</a:t>
            </a:r>
          </a:p>
        </p:txBody>
      </p:sp>
    </p:spTree>
    <p:extLst>
      <p:ext uri="{BB962C8B-B14F-4D97-AF65-F5344CB8AC3E}">
        <p14:creationId xmlns:p14="http://schemas.microsoft.com/office/powerpoint/2010/main" val="36783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99C708-3B0C-4B55-A6BE-7148228718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245655"/>
              </p:ext>
            </p:extLst>
          </p:nvPr>
        </p:nvGraphicFramePr>
        <p:xfrm>
          <a:off x="506185" y="979147"/>
          <a:ext cx="11179629" cy="4899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C7E3FD-B624-4D55-8563-F81E1D9FD22D}"/>
              </a:ext>
            </a:extLst>
          </p:cNvPr>
          <p:cNvSpPr txBox="1"/>
          <p:nvPr/>
        </p:nvSpPr>
        <p:spPr>
          <a:xfrm>
            <a:off x="5950389" y="5878853"/>
            <a:ext cx="5007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Models regularized with dropout and image augmentation</a:t>
            </a:r>
          </a:p>
        </p:txBody>
      </p:sp>
    </p:spTree>
    <p:extLst>
      <p:ext uri="{BB962C8B-B14F-4D97-AF65-F5344CB8AC3E}">
        <p14:creationId xmlns:p14="http://schemas.microsoft.com/office/powerpoint/2010/main" val="298601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4BAD8E8-6592-4A83-B299-9532735E9D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9880894"/>
              </p:ext>
            </p:extLst>
          </p:nvPr>
        </p:nvGraphicFramePr>
        <p:xfrm>
          <a:off x="506185" y="979147"/>
          <a:ext cx="11179629" cy="4899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2DED6AA-B8B2-41A2-85F7-3319E9878019}"/>
              </a:ext>
            </a:extLst>
          </p:cNvPr>
          <p:cNvSpPr txBox="1"/>
          <p:nvPr/>
        </p:nvSpPr>
        <p:spPr>
          <a:xfrm>
            <a:off x="6095999" y="5878853"/>
            <a:ext cx="5007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Models regularized with dropout and image augmentation</a:t>
            </a:r>
          </a:p>
        </p:txBody>
      </p:sp>
    </p:spTree>
    <p:extLst>
      <p:ext uri="{BB962C8B-B14F-4D97-AF65-F5344CB8AC3E}">
        <p14:creationId xmlns:p14="http://schemas.microsoft.com/office/powerpoint/2010/main" val="2953111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60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Advanced Machine Learning Assignment 2 Summary of Findings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McGuinness, Ryan</dc:creator>
  <cp:lastModifiedBy>McGuinness, Ryan</cp:lastModifiedBy>
  <cp:revision>4</cp:revision>
  <dcterms:created xsi:type="dcterms:W3CDTF">2022-03-23T18:57:39Z</dcterms:created>
  <dcterms:modified xsi:type="dcterms:W3CDTF">2022-03-23T20:54:56Z</dcterms:modified>
</cp:coreProperties>
</file>