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9" r:id="rId3"/>
    <p:sldId id="261" r:id="rId4"/>
    <p:sldId id="267" r:id="rId5"/>
    <p:sldId id="268" r:id="rId6"/>
    <p:sldId id="269"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92"/>
    <p:restoredTop sz="94614"/>
  </p:normalViewPr>
  <p:slideViewPr>
    <p:cSldViewPr snapToGrid="0" snapToObjects="1">
      <p:cViewPr varScale="1">
        <p:scale>
          <a:sx n="90" d="100"/>
          <a:sy n="90" d="100"/>
        </p:scale>
        <p:origin x="6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36B69-012A-CE43-A8FB-DC7F4C68AEB9}" type="datetimeFigureOut">
              <a:rPr lang="en-US" smtClean="0"/>
              <a:t>8/9/17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0FD66-3DD5-E345-8FE8-D0BBF189F117}" type="slidenum">
              <a:rPr lang="en-US" smtClean="0"/>
              <a:t>‹#›</a:t>
            </a:fld>
            <a:endParaRPr lang="en-US"/>
          </a:p>
        </p:txBody>
      </p:sp>
    </p:spTree>
    <p:extLst>
      <p:ext uri="{BB962C8B-B14F-4D97-AF65-F5344CB8AC3E}">
        <p14:creationId xmlns:p14="http://schemas.microsoft.com/office/powerpoint/2010/main" val="2131106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2E0FD66-3DD5-E345-8FE8-D0BBF189F117}" type="slidenum">
              <a:rPr lang="en-US" smtClean="0"/>
              <a:t>1</a:t>
            </a:fld>
            <a:endParaRPr lang="en-US"/>
          </a:p>
        </p:txBody>
      </p:sp>
    </p:spTree>
    <p:extLst>
      <p:ext uri="{BB962C8B-B14F-4D97-AF65-F5344CB8AC3E}">
        <p14:creationId xmlns:p14="http://schemas.microsoft.com/office/powerpoint/2010/main" val="1168281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am a rising junior pursuing a Computer Science Degree at USC. As you can see from this completely legitimate x-ray I’m a Trojan at </a:t>
            </a:r>
            <a:r>
              <a:rPr lang="en-US" baseline="0" smtClean="0"/>
              <a:t>heart.</a:t>
            </a:r>
            <a:endParaRPr lang="en-US" dirty="0"/>
          </a:p>
        </p:txBody>
      </p:sp>
      <p:sp>
        <p:nvSpPr>
          <p:cNvPr id="4" name="Slide Number Placeholder 3"/>
          <p:cNvSpPr>
            <a:spLocks noGrp="1"/>
          </p:cNvSpPr>
          <p:nvPr>
            <p:ph type="sldNum" sz="quarter" idx="10"/>
          </p:nvPr>
        </p:nvSpPr>
        <p:spPr/>
        <p:txBody>
          <a:bodyPr/>
          <a:lstStyle/>
          <a:p>
            <a:fld id="{32E0FD66-3DD5-E345-8FE8-D0BBF189F117}" type="slidenum">
              <a:rPr lang="en-US" smtClean="0"/>
              <a:t>2</a:t>
            </a:fld>
            <a:endParaRPr lang="en-US"/>
          </a:p>
        </p:txBody>
      </p:sp>
    </p:spTree>
    <p:extLst>
      <p:ext uri="{BB962C8B-B14F-4D97-AF65-F5344CB8AC3E}">
        <p14:creationId xmlns:p14="http://schemas.microsoft.com/office/powerpoint/2010/main" val="819632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 bank in Portugal was telemarketing</a:t>
            </a:r>
            <a:r>
              <a:rPr lang="en-US" baseline="0" dirty="0" smtClean="0"/>
              <a:t> itself to encourage people to deposit money in it. The first question to ask would be, what is going to be the result of my call. Is the customer going to buy my product, or not.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asking the what, the next question is why. Why is someone buying the product. What factors affect their decision, and how do they they affect the decision.</a:t>
            </a:r>
            <a:endParaRPr lang="en-US" dirty="0" smtClean="0"/>
          </a:p>
        </p:txBody>
      </p:sp>
      <p:sp>
        <p:nvSpPr>
          <p:cNvPr id="4" name="Slide Number Placeholder 3"/>
          <p:cNvSpPr>
            <a:spLocks noGrp="1"/>
          </p:cNvSpPr>
          <p:nvPr>
            <p:ph type="sldNum" sz="quarter" idx="10"/>
          </p:nvPr>
        </p:nvSpPr>
        <p:spPr/>
        <p:txBody>
          <a:bodyPr/>
          <a:lstStyle/>
          <a:p>
            <a:fld id="{32E0FD66-3DD5-E345-8FE8-D0BBF189F117}" type="slidenum">
              <a:rPr lang="en-US" smtClean="0"/>
              <a:t>3</a:t>
            </a:fld>
            <a:endParaRPr lang="en-US"/>
          </a:p>
        </p:txBody>
      </p:sp>
    </p:spTree>
    <p:extLst>
      <p:ext uri="{BB962C8B-B14F-4D97-AF65-F5344CB8AC3E}">
        <p14:creationId xmlns:p14="http://schemas.microsoft.com/office/powerpoint/2010/main" val="1657722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Success</a:t>
            </a:r>
            <a:r>
              <a:rPr lang="en-US" baseline="0" dirty="0" smtClean="0"/>
              <a:t> = result of previous call for other campaign</a:t>
            </a:r>
          </a:p>
          <a:p>
            <a:r>
              <a:rPr lang="en-US" baseline="0" dirty="0" smtClean="0"/>
              <a:t>Previous = when previous contact was made (how many days ago)</a:t>
            </a:r>
          </a:p>
          <a:p>
            <a:r>
              <a:rPr lang="en-US" baseline="0" dirty="0" smtClean="0"/>
              <a:t>Cellular = cell phone vs landline</a:t>
            </a:r>
          </a:p>
          <a:p>
            <a:r>
              <a:rPr lang="en-US" baseline="0" dirty="0" err="1" smtClean="0"/>
              <a:t>Emp</a:t>
            </a:r>
            <a:r>
              <a:rPr lang="en-US" baseline="0" dirty="0" smtClean="0"/>
              <a:t> </a:t>
            </a:r>
            <a:r>
              <a:rPr lang="en-US" baseline="0" dirty="0" err="1" smtClean="0"/>
              <a:t>var</a:t>
            </a:r>
            <a:r>
              <a:rPr lang="en-US" baseline="0" dirty="0" smtClean="0"/>
              <a:t> = variation in whether employed or not </a:t>
            </a:r>
          </a:p>
          <a:p>
            <a:r>
              <a:rPr lang="en-US" baseline="0" dirty="0" err="1" smtClean="0"/>
              <a:t>Euribor</a:t>
            </a:r>
            <a:r>
              <a:rPr lang="en-US" baseline="0" dirty="0" smtClean="0"/>
              <a:t> = </a:t>
            </a:r>
            <a:r>
              <a:rPr lang="en-US" baseline="0" dirty="0" err="1" smtClean="0"/>
              <a:t>avg</a:t>
            </a:r>
            <a:r>
              <a:rPr lang="en-US" baseline="0" dirty="0" smtClean="0"/>
              <a:t> interest rate at which </a:t>
            </a:r>
            <a:r>
              <a:rPr lang="en-US" baseline="0" dirty="0" err="1" smtClean="0"/>
              <a:t>eurozone</a:t>
            </a:r>
            <a:r>
              <a:rPr lang="en-US" baseline="0" dirty="0" smtClean="0"/>
              <a:t> banks lend to other banks</a:t>
            </a:r>
          </a:p>
          <a:p>
            <a:r>
              <a:rPr lang="en-US" baseline="0" dirty="0" err="1" smtClean="0"/>
              <a:t>Pdays</a:t>
            </a:r>
            <a:r>
              <a:rPr lang="en-US" baseline="0" dirty="0" smtClean="0"/>
              <a:t> = previous contact for other campaign</a:t>
            </a:r>
          </a:p>
        </p:txBody>
      </p:sp>
      <p:sp>
        <p:nvSpPr>
          <p:cNvPr id="4" name="Slide Number Placeholder 3"/>
          <p:cNvSpPr>
            <a:spLocks noGrp="1"/>
          </p:cNvSpPr>
          <p:nvPr>
            <p:ph type="sldNum" sz="quarter" idx="10"/>
          </p:nvPr>
        </p:nvSpPr>
        <p:spPr/>
        <p:txBody>
          <a:bodyPr/>
          <a:lstStyle/>
          <a:p>
            <a:fld id="{32E0FD66-3DD5-E345-8FE8-D0BBF189F117}" type="slidenum">
              <a:rPr lang="en-US" smtClean="0"/>
              <a:t>4</a:t>
            </a:fld>
            <a:endParaRPr lang="en-US"/>
          </a:p>
        </p:txBody>
      </p:sp>
    </p:spTree>
    <p:extLst>
      <p:ext uri="{BB962C8B-B14F-4D97-AF65-F5344CB8AC3E}">
        <p14:creationId xmlns:p14="http://schemas.microsoft.com/office/powerpoint/2010/main" val="1552834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 of 40 different models</a:t>
            </a:r>
            <a:endParaRPr lang="en-US" dirty="0"/>
          </a:p>
        </p:txBody>
      </p:sp>
      <p:sp>
        <p:nvSpPr>
          <p:cNvPr id="4" name="Slide Number Placeholder 3"/>
          <p:cNvSpPr>
            <a:spLocks noGrp="1"/>
          </p:cNvSpPr>
          <p:nvPr>
            <p:ph type="sldNum" sz="quarter" idx="10"/>
          </p:nvPr>
        </p:nvSpPr>
        <p:spPr/>
        <p:txBody>
          <a:bodyPr/>
          <a:lstStyle/>
          <a:p>
            <a:fld id="{32E0FD66-3DD5-E345-8FE8-D0BBF189F117}" type="slidenum">
              <a:rPr lang="en-US" smtClean="0"/>
              <a:t>5</a:t>
            </a:fld>
            <a:endParaRPr lang="en-US"/>
          </a:p>
        </p:txBody>
      </p:sp>
    </p:spTree>
    <p:extLst>
      <p:ext uri="{BB962C8B-B14F-4D97-AF65-F5344CB8AC3E}">
        <p14:creationId xmlns:p14="http://schemas.microsoft.com/office/powerpoint/2010/main" val="984751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 had sent tickets regarding issues they</a:t>
            </a:r>
            <a:r>
              <a:rPr lang="en-US" baseline="0" dirty="0" smtClean="0"/>
              <a:t> had. </a:t>
            </a:r>
            <a:endParaRPr lang="en-US" dirty="0"/>
          </a:p>
        </p:txBody>
      </p:sp>
      <p:sp>
        <p:nvSpPr>
          <p:cNvPr id="4" name="Slide Number Placeholder 3"/>
          <p:cNvSpPr>
            <a:spLocks noGrp="1"/>
          </p:cNvSpPr>
          <p:nvPr>
            <p:ph type="sldNum" sz="quarter" idx="10"/>
          </p:nvPr>
        </p:nvSpPr>
        <p:spPr/>
        <p:txBody>
          <a:bodyPr/>
          <a:lstStyle/>
          <a:p>
            <a:fld id="{32E0FD66-3DD5-E345-8FE8-D0BBF189F117}" type="slidenum">
              <a:rPr lang="en-US" smtClean="0"/>
              <a:t>6</a:t>
            </a:fld>
            <a:endParaRPr lang="en-US"/>
          </a:p>
        </p:txBody>
      </p:sp>
    </p:spTree>
    <p:extLst>
      <p:ext uri="{BB962C8B-B14F-4D97-AF65-F5344CB8AC3E}">
        <p14:creationId xmlns:p14="http://schemas.microsoft.com/office/powerpoint/2010/main" val="341623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8/9/17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8/9/17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Product’s Guide to Finding Your Owner</a:t>
            </a:r>
            <a:endParaRPr lang="en-US" dirty="0"/>
          </a:p>
        </p:txBody>
      </p:sp>
    </p:spTree>
    <p:extLst>
      <p:ext uri="{BB962C8B-B14F-4D97-AF65-F5344CB8AC3E}">
        <p14:creationId xmlns:p14="http://schemas.microsoft.com/office/powerpoint/2010/main" val="1427672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8210" y="432560"/>
            <a:ext cx="8911687" cy="673349"/>
          </a:xfrm>
        </p:spPr>
        <p:txBody>
          <a:bodyPr/>
          <a:lstStyle/>
          <a:p>
            <a:r>
              <a:rPr lang="en-US" dirty="0" smtClean="0">
                <a:latin typeface="Times New Roman" charset="0"/>
                <a:ea typeface="Times New Roman" charset="0"/>
                <a:cs typeface="Times New Roman" charset="0"/>
              </a:rPr>
              <a:t>Who is Rohan Chakraborty?</a:t>
            </a:r>
            <a:endParaRPr lang="en-US" dirty="0"/>
          </a:p>
        </p:txBody>
      </p:sp>
      <p:pic>
        <p:nvPicPr>
          <p:cNvPr id="11" name="Content Placeholder 10"/>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00291" y="1296988"/>
            <a:ext cx="2177220" cy="3707498"/>
          </a:xfrm>
        </p:spPr>
      </p:pic>
      <p:pic>
        <p:nvPicPr>
          <p:cNvPr id="7" name="Content Placeholder 3"/>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576800" y="1105909"/>
            <a:ext cx="2050592" cy="5741660"/>
          </a:xfr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2249" y="2467442"/>
            <a:ext cx="539693" cy="683530"/>
          </a:xfrm>
          <a:prstGeom prst="rect">
            <a:avLst/>
          </a:prstGeom>
        </p:spPr>
      </p:pic>
    </p:spTree>
    <p:extLst>
      <p:ext uri="{BB962C8B-B14F-4D97-AF65-F5344CB8AC3E}">
        <p14:creationId xmlns:p14="http://schemas.microsoft.com/office/powerpoint/2010/main" val="203146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2432" y="325059"/>
            <a:ext cx="9749482" cy="1280890"/>
          </a:xfrm>
        </p:spPr>
        <p:txBody>
          <a:bodyPr/>
          <a:lstStyle/>
          <a:p>
            <a:r>
              <a:rPr lang="en-US" b="1" dirty="0">
                <a:latin typeface="Times New Roman" charset="0"/>
                <a:ea typeface="Times New Roman" charset="0"/>
                <a:cs typeface="Times New Roman" charset="0"/>
              </a:rPr>
              <a:t>Predicting success of marketing calls for bank deposits</a:t>
            </a:r>
            <a:endParaRPr lang="en-US" dirty="0">
              <a:latin typeface="Times New Roman" charset="0"/>
              <a:ea typeface="Times New Roman" charset="0"/>
              <a:cs typeface="Times New Roman" charset="0"/>
            </a:endParaRPr>
          </a:p>
        </p:txBody>
      </p:sp>
      <p:sp>
        <p:nvSpPr>
          <p:cNvPr id="3" name="Content Placeholder 2"/>
          <p:cNvSpPr>
            <a:spLocks noGrp="1"/>
          </p:cNvSpPr>
          <p:nvPr>
            <p:ph sz="half" idx="1"/>
          </p:nvPr>
        </p:nvSpPr>
        <p:spPr>
          <a:xfrm>
            <a:off x="2162432" y="1779373"/>
            <a:ext cx="7376984" cy="4131849"/>
          </a:xfrm>
        </p:spPr>
        <p:txBody>
          <a:bodyPr>
            <a:normAutofit lnSpcReduction="10000"/>
          </a:bodyPr>
          <a:lstStyle/>
          <a:p>
            <a:r>
              <a:rPr lang="en-US" dirty="0" smtClean="0"/>
              <a:t>Challenge</a:t>
            </a:r>
          </a:p>
          <a:p>
            <a:pPr lvl="1"/>
            <a:r>
              <a:rPr lang="en-US" dirty="0"/>
              <a:t>Will your marketing call be successful?</a:t>
            </a:r>
          </a:p>
          <a:p>
            <a:pPr lvl="1"/>
            <a:r>
              <a:rPr lang="en-US" dirty="0"/>
              <a:t> Which factors affect the decision to buy a product the </a:t>
            </a:r>
            <a:r>
              <a:rPr lang="en-US" dirty="0" smtClean="0"/>
              <a:t>most?</a:t>
            </a:r>
          </a:p>
          <a:p>
            <a:pPr lvl="1"/>
            <a:r>
              <a:rPr lang="en-US" dirty="0" smtClean="0"/>
              <a:t>Do these factors affect the decision positively, or negatively?</a:t>
            </a:r>
          </a:p>
          <a:p>
            <a:r>
              <a:rPr lang="en-US" dirty="0" smtClean="0"/>
              <a:t>Solution</a:t>
            </a:r>
          </a:p>
          <a:p>
            <a:pPr lvl="1"/>
            <a:r>
              <a:rPr lang="en-US" dirty="0"/>
              <a:t>Several machine learning classifiers were compared to predict the response to a call given buyer side, seller side and national socio-economic factors</a:t>
            </a:r>
            <a:r>
              <a:rPr lang="en-US" dirty="0" smtClean="0"/>
              <a:t>.</a:t>
            </a:r>
          </a:p>
          <a:p>
            <a:r>
              <a:rPr lang="en-US" dirty="0" smtClean="0"/>
              <a:t>Benefits</a:t>
            </a:r>
          </a:p>
          <a:p>
            <a:pPr lvl="1"/>
            <a:r>
              <a:rPr lang="en-US" dirty="0" smtClean="0"/>
              <a:t>Targeting customers</a:t>
            </a:r>
          </a:p>
          <a:p>
            <a:pPr lvl="1"/>
            <a:r>
              <a:rPr lang="en-US" dirty="0" smtClean="0"/>
              <a:t>Timing and frequency of calls</a:t>
            </a:r>
          </a:p>
          <a:p>
            <a:pPr lvl="1"/>
            <a:r>
              <a:rPr lang="en-US" dirty="0" smtClean="0"/>
              <a:t>National socio-economic factors</a:t>
            </a:r>
          </a:p>
          <a:p>
            <a:pPr lvl="1"/>
            <a:endParaRPr lang="en-US" dirty="0"/>
          </a:p>
        </p:txBody>
      </p:sp>
      <p:sp>
        <p:nvSpPr>
          <p:cNvPr id="4" name="Content Placeholder 3"/>
          <p:cNvSpPr>
            <a:spLocks noGrp="1"/>
          </p:cNvSpPr>
          <p:nvPr>
            <p:ph sz="half" idx="2"/>
          </p:nvPr>
        </p:nvSpPr>
        <p:spPr>
          <a:xfrm>
            <a:off x="9267568" y="2126222"/>
            <a:ext cx="2780270" cy="3777622"/>
          </a:xfrm>
        </p:spPr>
        <p:txBody>
          <a:bodyPr>
            <a:normAutofit lnSpcReduction="10000"/>
          </a:bodyPr>
          <a:lstStyle/>
          <a:p>
            <a:r>
              <a:rPr lang="en-US" dirty="0" smtClean="0"/>
              <a:t>Industry: Advertising</a:t>
            </a:r>
            <a:r>
              <a:rPr lang="en-US" dirty="0"/>
              <a:t>, financial services cross-market</a:t>
            </a:r>
          </a:p>
          <a:p>
            <a:r>
              <a:rPr lang="en-US" dirty="0" smtClean="0"/>
              <a:t>Location: Portugal</a:t>
            </a:r>
          </a:p>
          <a:p>
            <a:r>
              <a:rPr lang="en-US" dirty="0" smtClean="0"/>
              <a:t>Tools used: Data Science Experience</a:t>
            </a:r>
            <a:endParaRPr lang="en-US" dirty="0"/>
          </a:p>
        </p:txBody>
      </p:sp>
    </p:spTree>
    <p:extLst>
      <p:ext uri="{BB962C8B-B14F-4D97-AF65-F5344CB8AC3E}">
        <p14:creationId xmlns:p14="http://schemas.microsoft.com/office/powerpoint/2010/main" val="35741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par>
                                <p:cTn id="13" presetID="3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800" decel="100000"/>
                                        <p:tgtEl>
                                          <p:spTgt spid="3">
                                            <p:txEl>
                                              <p:pRg st="1" end="1"/>
                                            </p:txEl>
                                          </p:spTgt>
                                        </p:tgtEl>
                                      </p:cBhvr>
                                    </p:animEffect>
                                    <p:anim calcmode="lin" valueType="num">
                                      <p:cBhvr>
                                        <p:cTn id="16"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17"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18"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par>
                                <p:cTn id="21" presetID="30"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800" decel="100000"/>
                                        <p:tgtEl>
                                          <p:spTgt spid="3">
                                            <p:txEl>
                                              <p:pRg st="2" end="2"/>
                                            </p:txEl>
                                          </p:spTgt>
                                        </p:tgtEl>
                                      </p:cBhvr>
                                    </p:animEffect>
                                    <p:anim calcmode="lin" valueType="num">
                                      <p:cBhvr>
                                        <p:cTn id="24"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25"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26"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par>
                                <p:cTn id="29" presetID="30" presetClass="entr" presetSubtype="0"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800" decel="100000"/>
                                        <p:tgtEl>
                                          <p:spTgt spid="3">
                                            <p:txEl>
                                              <p:pRg st="3" end="3"/>
                                            </p:txEl>
                                          </p:spTgt>
                                        </p:tgtEl>
                                      </p:cBhvr>
                                    </p:animEffect>
                                    <p:anim calcmode="lin" valueType="num">
                                      <p:cBhvr>
                                        <p:cTn id="32"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33"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34"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35"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36"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0"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800" decel="100000"/>
                                        <p:tgtEl>
                                          <p:spTgt spid="3">
                                            <p:txEl>
                                              <p:pRg st="4" end="4"/>
                                            </p:txEl>
                                          </p:spTgt>
                                        </p:tgtEl>
                                      </p:cBhvr>
                                    </p:animEffect>
                                    <p:anim calcmode="lin" valueType="num">
                                      <p:cBhvr>
                                        <p:cTn id="42"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43"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44"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45"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46"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par>
                                <p:cTn id="47" presetID="30" presetClass="entr" presetSubtype="0" fill="hold" grpId="0" nodeType="with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800" decel="100000"/>
                                        <p:tgtEl>
                                          <p:spTgt spid="3">
                                            <p:txEl>
                                              <p:pRg st="5" end="5"/>
                                            </p:txEl>
                                          </p:spTgt>
                                        </p:tgtEl>
                                      </p:cBhvr>
                                    </p:animEffect>
                                    <p:anim calcmode="lin" valueType="num">
                                      <p:cBhvr>
                                        <p:cTn id="50" dur="800" decel="100000" fill="hold"/>
                                        <p:tgtEl>
                                          <p:spTgt spid="3">
                                            <p:txEl>
                                              <p:pRg st="5" end="5"/>
                                            </p:txEl>
                                          </p:spTgt>
                                        </p:tgtEl>
                                        <p:attrNameLst>
                                          <p:attrName>style.rotation</p:attrName>
                                        </p:attrNameLst>
                                      </p:cBhvr>
                                      <p:tavLst>
                                        <p:tav tm="0">
                                          <p:val>
                                            <p:fltVal val="-90"/>
                                          </p:val>
                                        </p:tav>
                                        <p:tav tm="100000">
                                          <p:val>
                                            <p:fltVal val="0"/>
                                          </p:val>
                                        </p:tav>
                                      </p:tavLst>
                                    </p:anim>
                                    <p:anim calcmode="lin" valueType="num">
                                      <p:cBhvr>
                                        <p:cTn id="51" dur="800" decel="100000" fill="hold"/>
                                        <p:tgtEl>
                                          <p:spTgt spid="3">
                                            <p:txEl>
                                              <p:pRg st="5" end="5"/>
                                            </p:txEl>
                                          </p:spTgt>
                                        </p:tgtEl>
                                        <p:attrNameLst>
                                          <p:attrName>ppt_x</p:attrName>
                                        </p:attrNameLst>
                                      </p:cBhvr>
                                      <p:tavLst>
                                        <p:tav tm="0">
                                          <p:val>
                                            <p:strVal val="#ppt_x+0.4"/>
                                          </p:val>
                                        </p:tav>
                                        <p:tav tm="100000">
                                          <p:val>
                                            <p:strVal val="#ppt_x-0.05"/>
                                          </p:val>
                                        </p:tav>
                                      </p:tavLst>
                                    </p:anim>
                                    <p:anim calcmode="lin" valueType="num">
                                      <p:cBhvr>
                                        <p:cTn id="52" dur="800" decel="100000" fill="hold"/>
                                        <p:tgtEl>
                                          <p:spTgt spid="3">
                                            <p:txEl>
                                              <p:pRg st="5" end="5"/>
                                            </p:txEl>
                                          </p:spTgt>
                                        </p:tgtEl>
                                        <p:attrNameLst>
                                          <p:attrName>ppt_y</p:attrName>
                                        </p:attrNameLst>
                                      </p:cBhvr>
                                      <p:tavLst>
                                        <p:tav tm="0">
                                          <p:val>
                                            <p:strVal val="#ppt_y-0.4"/>
                                          </p:val>
                                        </p:tav>
                                        <p:tav tm="100000">
                                          <p:val>
                                            <p:strVal val="#ppt_y+0.1"/>
                                          </p:val>
                                        </p:tav>
                                      </p:tavLst>
                                    </p:anim>
                                    <p:anim calcmode="lin" valueType="num">
                                      <p:cBhvr>
                                        <p:cTn id="53" dur="200" accel="100000" fill="hold">
                                          <p:stCondLst>
                                            <p:cond delay="800"/>
                                          </p:stCondLst>
                                        </p:cTn>
                                        <p:tgtEl>
                                          <p:spTgt spid="3">
                                            <p:txEl>
                                              <p:pRg st="5" end="5"/>
                                            </p:txEl>
                                          </p:spTgt>
                                        </p:tgtEl>
                                        <p:attrNameLst>
                                          <p:attrName>ppt_x</p:attrName>
                                        </p:attrNameLst>
                                      </p:cBhvr>
                                      <p:tavLst>
                                        <p:tav tm="0">
                                          <p:val>
                                            <p:strVal val="#ppt_x-0.05"/>
                                          </p:val>
                                        </p:tav>
                                        <p:tav tm="100000">
                                          <p:val>
                                            <p:strVal val="#ppt_x"/>
                                          </p:val>
                                        </p:tav>
                                      </p:tavLst>
                                    </p:anim>
                                    <p:anim calcmode="lin" valueType="num">
                                      <p:cBhvr>
                                        <p:cTn id="54" dur="200" accel="100000" fill="hold">
                                          <p:stCondLst>
                                            <p:cond delay="800"/>
                                          </p:stCondLst>
                                        </p:cTn>
                                        <p:tgtEl>
                                          <p:spTgt spid="3">
                                            <p:txEl>
                                              <p:pRg st="5" end="5"/>
                                            </p:txEl>
                                          </p:spTgt>
                                        </p:tgtEl>
                                        <p:attrNameLst>
                                          <p:attrName>ppt_y</p:attrName>
                                        </p:attrNameLst>
                                      </p:cBhvr>
                                      <p:tavLst>
                                        <p:tav tm="0">
                                          <p:val>
                                            <p:strVal val="#ppt_y+0.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0" presetClass="entr" presetSubtype="0" fill="hold" grpId="0"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animEffect transition="in" filter="fade">
                                      <p:cBhvr>
                                        <p:cTn id="59" dur="800" decel="100000"/>
                                        <p:tgtEl>
                                          <p:spTgt spid="3">
                                            <p:txEl>
                                              <p:pRg st="6" end="6"/>
                                            </p:txEl>
                                          </p:spTgt>
                                        </p:tgtEl>
                                      </p:cBhvr>
                                    </p:animEffect>
                                    <p:anim calcmode="lin" valueType="num">
                                      <p:cBhvr>
                                        <p:cTn id="60" dur="800" decel="100000" fill="hold"/>
                                        <p:tgtEl>
                                          <p:spTgt spid="3">
                                            <p:txEl>
                                              <p:pRg st="6" end="6"/>
                                            </p:txEl>
                                          </p:spTgt>
                                        </p:tgtEl>
                                        <p:attrNameLst>
                                          <p:attrName>style.rotation</p:attrName>
                                        </p:attrNameLst>
                                      </p:cBhvr>
                                      <p:tavLst>
                                        <p:tav tm="0">
                                          <p:val>
                                            <p:fltVal val="-90"/>
                                          </p:val>
                                        </p:tav>
                                        <p:tav tm="100000">
                                          <p:val>
                                            <p:fltVal val="0"/>
                                          </p:val>
                                        </p:tav>
                                      </p:tavLst>
                                    </p:anim>
                                    <p:anim calcmode="lin" valueType="num">
                                      <p:cBhvr>
                                        <p:cTn id="61" dur="800" decel="100000" fill="hold"/>
                                        <p:tgtEl>
                                          <p:spTgt spid="3">
                                            <p:txEl>
                                              <p:pRg st="6" end="6"/>
                                            </p:txEl>
                                          </p:spTgt>
                                        </p:tgtEl>
                                        <p:attrNameLst>
                                          <p:attrName>ppt_x</p:attrName>
                                        </p:attrNameLst>
                                      </p:cBhvr>
                                      <p:tavLst>
                                        <p:tav tm="0">
                                          <p:val>
                                            <p:strVal val="#ppt_x+0.4"/>
                                          </p:val>
                                        </p:tav>
                                        <p:tav tm="100000">
                                          <p:val>
                                            <p:strVal val="#ppt_x-0.05"/>
                                          </p:val>
                                        </p:tav>
                                      </p:tavLst>
                                    </p:anim>
                                    <p:anim calcmode="lin" valueType="num">
                                      <p:cBhvr>
                                        <p:cTn id="62" dur="800" decel="100000" fill="hold"/>
                                        <p:tgtEl>
                                          <p:spTgt spid="3">
                                            <p:txEl>
                                              <p:pRg st="6" end="6"/>
                                            </p:txEl>
                                          </p:spTgt>
                                        </p:tgtEl>
                                        <p:attrNameLst>
                                          <p:attrName>ppt_y</p:attrName>
                                        </p:attrNameLst>
                                      </p:cBhvr>
                                      <p:tavLst>
                                        <p:tav tm="0">
                                          <p:val>
                                            <p:strVal val="#ppt_y-0.4"/>
                                          </p:val>
                                        </p:tav>
                                        <p:tav tm="100000">
                                          <p:val>
                                            <p:strVal val="#ppt_y+0.1"/>
                                          </p:val>
                                        </p:tav>
                                      </p:tavLst>
                                    </p:anim>
                                    <p:anim calcmode="lin" valueType="num">
                                      <p:cBhvr>
                                        <p:cTn id="63" dur="200" accel="100000" fill="hold">
                                          <p:stCondLst>
                                            <p:cond delay="800"/>
                                          </p:stCondLst>
                                        </p:cTn>
                                        <p:tgtEl>
                                          <p:spTgt spid="3">
                                            <p:txEl>
                                              <p:pRg st="6" end="6"/>
                                            </p:txEl>
                                          </p:spTgt>
                                        </p:tgtEl>
                                        <p:attrNameLst>
                                          <p:attrName>ppt_x</p:attrName>
                                        </p:attrNameLst>
                                      </p:cBhvr>
                                      <p:tavLst>
                                        <p:tav tm="0">
                                          <p:val>
                                            <p:strVal val="#ppt_x-0.05"/>
                                          </p:val>
                                        </p:tav>
                                        <p:tav tm="100000">
                                          <p:val>
                                            <p:strVal val="#ppt_x"/>
                                          </p:val>
                                        </p:tav>
                                      </p:tavLst>
                                    </p:anim>
                                    <p:anim calcmode="lin" valueType="num">
                                      <p:cBhvr>
                                        <p:cTn id="64" dur="200" accel="100000" fill="hold">
                                          <p:stCondLst>
                                            <p:cond delay="800"/>
                                          </p:stCondLst>
                                        </p:cTn>
                                        <p:tgtEl>
                                          <p:spTgt spid="3">
                                            <p:txEl>
                                              <p:pRg st="6" end="6"/>
                                            </p:txEl>
                                          </p:spTgt>
                                        </p:tgtEl>
                                        <p:attrNameLst>
                                          <p:attrName>ppt_y</p:attrName>
                                        </p:attrNameLst>
                                      </p:cBhvr>
                                      <p:tavLst>
                                        <p:tav tm="0">
                                          <p:val>
                                            <p:strVal val="#ppt_y+0.1"/>
                                          </p:val>
                                        </p:tav>
                                        <p:tav tm="100000">
                                          <p:val>
                                            <p:strVal val="#ppt_y"/>
                                          </p:val>
                                        </p:tav>
                                      </p:tavLst>
                                    </p:anim>
                                  </p:childTnLst>
                                </p:cTn>
                              </p:par>
                              <p:par>
                                <p:cTn id="65" presetID="30" presetClass="entr" presetSubtype="0" fill="hold" grpId="0" nodeType="withEffect">
                                  <p:stCondLst>
                                    <p:cond delay="0"/>
                                  </p:stCondLst>
                                  <p:childTnLst>
                                    <p:set>
                                      <p:cBhvr>
                                        <p:cTn id="66" dur="1" fill="hold">
                                          <p:stCondLst>
                                            <p:cond delay="0"/>
                                          </p:stCondLst>
                                        </p:cTn>
                                        <p:tgtEl>
                                          <p:spTgt spid="3">
                                            <p:txEl>
                                              <p:pRg st="7" end="7"/>
                                            </p:txEl>
                                          </p:spTgt>
                                        </p:tgtEl>
                                        <p:attrNameLst>
                                          <p:attrName>style.visibility</p:attrName>
                                        </p:attrNameLst>
                                      </p:cBhvr>
                                      <p:to>
                                        <p:strVal val="visible"/>
                                      </p:to>
                                    </p:set>
                                    <p:animEffect transition="in" filter="fade">
                                      <p:cBhvr>
                                        <p:cTn id="67" dur="800" decel="100000"/>
                                        <p:tgtEl>
                                          <p:spTgt spid="3">
                                            <p:txEl>
                                              <p:pRg st="7" end="7"/>
                                            </p:txEl>
                                          </p:spTgt>
                                        </p:tgtEl>
                                      </p:cBhvr>
                                    </p:animEffect>
                                    <p:anim calcmode="lin" valueType="num">
                                      <p:cBhvr>
                                        <p:cTn id="68" dur="800" decel="100000" fill="hold"/>
                                        <p:tgtEl>
                                          <p:spTgt spid="3">
                                            <p:txEl>
                                              <p:pRg st="7" end="7"/>
                                            </p:txEl>
                                          </p:spTgt>
                                        </p:tgtEl>
                                        <p:attrNameLst>
                                          <p:attrName>style.rotation</p:attrName>
                                        </p:attrNameLst>
                                      </p:cBhvr>
                                      <p:tavLst>
                                        <p:tav tm="0">
                                          <p:val>
                                            <p:fltVal val="-90"/>
                                          </p:val>
                                        </p:tav>
                                        <p:tav tm="100000">
                                          <p:val>
                                            <p:fltVal val="0"/>
                                          </p:val>
                                        </p:tav>
                                      </p:tavLst>
                                    </p:anim>
                                    <p:anim calcmode="lin" valueType="num">
                                      <p:cBhvr>
                                        <p:cTn id="69" dur="800" decel="100000" fill="hold"/>
                                        <p:tgtEl>
                                          <p:spTgt spid="3">
                                            <p:txEl>
                                              <p:pRg st="7" end="7"/>
                                            </p:txEl>
                                          </p:spTgt>
                                        </p:tgtEl>
                                        <p:attrNameLst>
                                          <p:attrName>ppt_x</p:attrName>
                                        </p:attrNameLst>
                                      </p:cBhvr>
                                      <p:tavLst>
                                        <p:tav tm="0">
                                          <p:val>
                                            <p:strVal val="#ppt_x+0.4"/>
                                          </p:val>
                                        </p:tav>
                                        <p:tav tm="100000">
                                          <p:val>
                                            <p:strVal val="#ppt_x-0.05"/>
                                          </p:val>
                                        </p:tav>
                                      </p:tavLst>
                                    </p:anim>
                                    <p:anim calcmode="lin" valueType="num">
                                      <p:cBhvr>
                                        <p:cTn id="70" dur="800" decel="100000" fill="hold"/>
                                        <p:tgtEl>
                                          <p:spTgt spid="3">
                                            <p:txEl>
                                              <p:pRg st="7" end="7"/>
                                            </p:txEl>
                                          </p:spTgt>
                                        </p:tgtEl>
                                        <p:attrNameLst>
                                          <p:attrName>ppt_y</p:attrName>
                                        </p:attrNameLst>
                                      </p:cBhvr>
                                      <p:tavLst>
                                        <p:tav tm="0">
                                          <p:val>
                                            <p:strVal val="#ppt_y-0.4"/>
                                          </p:val>
                                        </p:tav>
                                        <p:tav tm="100000">
                                          <p:val>
                                            <p:strVal val="#ppt_y+0.1"/>
                                          </p:val>
                                        </p:tav>
                                      </p:tavLst>
                                    </p:anim>
                                    <p:anim calcmode="lin" valueType="num">
                                      <p:cBhvr>
                                        <p:cTn id="71" dur="200" accel="100000" fill="hold">
                                          <p:stCondLst>
                                            <p:cond delay="800"/>
                                          </p:stCondLst>
                                        </p:cTn>
                                        <p:tgtEl>
                                          <p:spTgt spid="3">
                                            <p:txEl>
                                              <p:pRg st="7" end="7"/>
                                            </p:txEl>
                                          </p:spTgt>
                                        </p:tgtEl>
                                        <p:attrNameLst>
                                          <p:attrName>ppt_x</p:attrName>
                                        </p:attrNameLst>
                                      </p:cBhvr>
                                      <p:tavLst>
                                        <p:tav tm="0">
                                          <p:val>
                                            <p:strVal val="#ppt_x-0.05"/>
                                          </p:val>
                                        </p:tav>
                                        <p:tav tm="100000">
                                          <p:val>
                                            <p:strVal val="#ppt_x"/>
                                          </p:val>
                                        </p:tav>
                                      </p:tavLst>
                                    </p:anim>
                                    <p:anim calcmode="lin" valueType="num">
                                      <p:cBhvr>
                                        <p:cTn id="72" dur="200" accel="100000" fill="hold">
                                          <p:stCondLst>
                                            <p:cond delay="800"/>
                                          </p:stCondLst>
                                        </p:cTn>
                                        <p:tgtEl>
                                          <p:spTgt spid="3">
                                            <p:txEl>
                                              <p:pRg st="7" end="7"/>
                                            </p:txEl>
                                          </p:spTgt>
                                        </p:tgtEl>
                                        <p:attrNameLst>
                                          <p:attrName>ppt_y</p:attrName>
                                        </p:attrNameLst>
                                      </p:cBhvr>
                                      <p:tavLst>
                                        <p:tav tm="0">
                                          <p:val>
                                            <p:strVal val="#ppt_y+0.1"/>
                                          </p:val>
                                        </p:tav>
                                        <p:tav tm="100000">
                                          <p:val>
                                            <p:strVal val="#ppt_y"/>
                                          </p:val>
                                        </p:tav>
                                      </p:tavLst>
                                    </p:anim>
                                  </p:childTnLst>
                                </p:cTn>
                              </p:par>
                              <p:par>
                                <p:cTn id="73" presetID="30" presetClass="entr" presetSubtype="0" fill="hold" grpId="0" nodeType="withEffect">
                                  <p:stCondLst>
                                    <p:cond delay="0"/>
                                  </p:stCondLst>
                                  <p:childTnLst>
                                    <p:set>
                                      <p:cBhvr>
                                        <p:cTn id="74" dur="1" fill="hold">
                                          <p:stCondLst>
                                            <p:cond delay="0"/>
                                          </p:stCondLst>
                                        </p:cTn>
                                        <p:tgtEl>
                                          <p:spTgt spid="3">
                                            <p:txEl>
                                              <p:pRg st="8" end="8"/>
                                            </p:txEl>
                                          </p:spTgt>
                                        </p:tgtEl>
                                        <p:attrNameLst>
                                          <p:attrName>style.visibility</p:attrName>
                                        </p:attrNameLst>
                                      </p:cBhvr>
                                      <p:to>
                                        <p:strVal val="visible"/>
                                      </p:to>
                                    </p:set>
                                    <p:animEffect transition="in" filter="fade">
                                      <p:cBhvr>
                                        <p:cTn id="75" dur="800" decel="100000"/>
                                        <p:tgtEl>
                                          <p:spTgt spid="3">
                                            <p:txEl>
                                              <p:pRg st="8" end="8"/>
                                            </p:txEl>
                                          </p:spTgt>
                                        </p:tgtEl>
                                      </p:cBhvr>
                                    </p:animEffect>
                                    <p:anim calcmode="lin" valueType="num">
                                      <p:cBhvr>
                                        <p:cTn id="76" dur="800" decel="100000" fill="hold"/>
                                        <p:tgtEl>
                                          <p:spTgt spid="3">
                                            <p:txEl>
                                              <p:pRg st="8" end="8"/>
                                            </p:txEl>
                                          </p:spTgt>
                                        </p:tgtEl>
                                        <p:attrNameLst>
                                          <p:attrName>style.rotation</p:attrName>
                                        </p:attrNameLst>
                                      </p:cBhvr>
                                      <p:tavLst>
                                        <p:tav tm="0">
                                          <p:val>
                                            <p:fltVal val="-90"/>
                                          </p:val>
                                        </p:tav>
                                        <p:tav tm="100000">
                                          <p:val>
                                            <p:fltVal val="0"/>
                                          </p:val>
                                        </p:tav>
                                      </p:tavLst>
                                    </p:anim>
                                    <p:anim calcmode="lin" valueType="num">
                                      <p:cBhvr>
                                        <p:cTn id="77" dur="800" decel="100000" fill="hold"/>
                                        <p:tgtEl>
                                          <p:spTgt spid="3">
                                            <p:txEl>
                                              <p:pRg st="8" end="8"/>
                                            </p:txEl>
                                          </p:spTgt>
                                        </p:tgtEl>
                                        <p:attrNameLst>
                                          <p:attrName>ppt_x</p:attrName>
                                        </p:attrNameLst>
                                      </p:cBhvr>
                                      <p:tavLst>
                                        <p:tav tm="0">
                                          <p:val>
                                            <p:strVal val="#ppt_x+0.4"/>
                                          </p:val>
                                        </p:tav>
                                        <p:tav tm="100000">
                                          <p:val>
                                            <p:strVal val="#ppt_x-0.05"/>
                                          </p:val>
                                        </p:tav>
                                      </p:tavLst>
                                    </p:anim>
                                    <p:anim calcmode="lin" valueType="num">
                                      <p:cBhvr>
                                        <p:cTn id="78" dur="800" decel="100000" fill="hold"/>
                                        <p:tgtEl>
                                          <p:spTgt spid="3">
                                            <p:txEl>
                                              <p:pRg st="8" end="8"/>
                                            </p:txEl>
                                          </p:spTgt>
                                        </p:tgtEl>
                                        <p:attrNameLst>
                                          <p:attrName>ppt_y</p:attrName>
                                        </p:attrNameLst>
                                      </p:cBhvr>
                                      <p:tavLst>
                                        <p:tav tm="0">
                                          <p:val>
                                            <p:strVal val="#ppt_y-0.4"/>
                                          </p:val>
                                        </p:tav>
                                        <p:tav tm="100000">
                                          <p:val>
                                            <p:strVal val="#ppt_y+0.1"/>
                                          </p:val>
                                        </p:tav>
                                      </p:tavLst>
                                    </p:anim>
                                    <p:anim calcmode="lin" valueType="num">
                                      <p:cBhvr>
                                        <p:cTn id="79" dur="200" accel="100000" fill="hold">
                                          <p:stCondLst>
                                            <p:cond delay="800"/>
                                          </p:stCondLst>
                                        </p:cTn>
                                        <p:tgtEl>
                                          <p:spTgt spid="3">
                                            <p:txEl>
                                              <p:pRg st="8" end="8"/>
                                            </p:txEl>
                                          </p:spTgt>
                                        </p:tgtEl>
                                        <p:attrNameLst>
                                          <p:attrName>ppt_x</p:attrName>
                                        </p:attrNameLst>
                                      </p:cBhvr>
                                      <p:tavLst>
                                        <p:tav tm="0">
                                          <p:val>
                                            <p:strVal val="#ppt_x-0.05"/>
                                          </p:val>
                                        </p:tav>
                                        <p:tav tm="100000">
                                          <p:val>
                                            <p:strVal val="#ppt_x"/>
                                          </p:val>
                                        </p:tav>
                                      </p:tavLst>
                                    </p:anim>
                                    <p:anim calcmode="lin" valueType="num">
                                      <p:cBhvr>
                                        <p:cTn id="80" dur="200" accel="100000" fill="hold">
                                          <p:stCondLst>
                                            <p:cond delay="800"/>
                                          </p:stCondLst>
                                        </p:cTn>
                                        <p:tgtEl>
                                          <p:spTgt spid="3">
                                            <p:txEl>
                                              <p:pRg st="8" end="8"/>
                                            </p:txEl>
                                          </p:spTgt>
                                        </p:tgtEl>
                                        <p:attrNameLst>
                                          <p:attrName>ppt_y</p:attrName>
                                        </p:attrNameLst>
                                      </p:cBhvr>
                                      <p:tavLst>
                                        <p:tav tm="0">
                                          <p:val>
                                            <p:strVal val="#ppt_y+0.1"/>
                                          </p:val>
                                        </p:tav>
                                        <p:tav tm="100000">
                                          <p:val>
                                            <p:strVal val="#ppt_y"/>
                                          </p:val>
                                        </p:tav>
                                      </p:tavLst>
                                    </p:anim>
                                  </p:childTnLst>
                                </p:cTn>
                              </p:par>
                              <p:par>
                                <p:cTn id="81" presetID="30" presetClass="entr" presetSubtype="0" fill="hold" grpId="0" nodeType="withEffect">
                                  <p:stCondLst>
                                    <p:cond delay="0"/>
                                  </p:stCondLst>
                                  <p:childTnLst>
                                    <p:set>
                                      <p:cBhvr>
                                        <p:cTn id="82" dur="1" fill="hold">
                                          <p:stCondLst>
                                            <p:cond delay="0"/>
                                          </p:stCondLst>
                                        </p:cTn>
                                        <p:tgtEl>
                                          <p:spTgt spid="3">
                                            <p:txEl>
                                              <p:pRg st="9" end="9"/>
                                            </p:txEl>
                                          </p:spTgt>
                                        </p:tgtEl>
                                        <p:attrNameLst>
                                          <p:attrName>style.visibility</p:attrName>
                                        </p:attrNameLst>
                                      </p:cBhvr>
                                      <p:to>
                                        <p:strVal val="visible"/>
                                      </p:to>
                                    </p:set>
                                    <p:animEffect transition="in" filter="fade">
                                      <p:cBhvr>
                                        <p:cTn id="83" dur="800" decel="100000"/>
                                        <p:tgtEl>
                                          <p:spTgt spid="3">
                                            <p:txEl>
                                              <p:pRg st="9" end="9"/>
                                            </p:txEl>
                                          </p:spTgt>
                                        </p:tgtEl>
                                      </p:cBhvr>
                                    </p:animEffect>
                                    <p:anim calcmode="lin" valueType="num">
                                      <p:cBhvr>
                                        <p:cTn id="84" dur="800" decel="100000" fill="hold"/>
                                        <p:tgtEl>
                                          <p:spTgt spid="3">
                                            <p:txEl>
                                              <p:pRg st="9" end="9"/>
                                            </p:txEl>
                                          </p:spTgt>
                                        </p:tgtEl>
                                        <p:attrNameLst>
                                          <p:attrName>style.rotation</p:attrName>
                                        </p:attrNameLst>
                                      </p:cBhvr>
                                      <p:tavLst>
                                        <p:tav tm="0">
                                          <p:val>
                                            <p:fltVal val="-90"/>
                                          </p:val>
                                        </p:tav>
                                        <p:tav tm="100000">
                                          <p:val>
                                            <p:fltVal val="0"/>
                                          </p:val>
                                        </p:tav>
                                      </p:tavLst>
                                    </p:anim>
                                    <p:anim calcmode="lin" valueType="num">
                                      <p:cBhvr>
                                        <p:cTn id="85" dur="800" decel="100000" fill="hold"/>
                                        <p:tgtEl>
                                          <p:spTgt spid="3">
                                            <p:txEl>
                                              <p:pRg st="9" end="9"/>
                                            </p:txEl>
                                          </p:spTgt>
                                        </p:tgtEl>
                                        <p:attrNameLst>
                                          <p:attrName>ppt_x</p:attrName>
                                        </p:attrNameLst>
                                      </p:cBhvr>
                                      <p:tavLst>
                                        <p:tav tm="0">
                                          <p:val>
                                            <p:strVal val="#ppt_x+0.4"/>
                                          </p:val>
                                        </p:tav>
                                        <p:tav tm="100000">
                                          <p:val>
                                            <p:strVal val="#ppt_x-0.05"/>
                                          </p:val>
                                        </p:tav>
                                      </p:tavLst>
                                    </p:anim>
                                    <p:anim calcmode="lin" valueType="num">
                                      <p:cBhvr>
                                        <p:cTn id="86" dur="800" decel="100000" fill="hold"/>
                                        <p:tgtEl>
                                          <p:spTgt spid="3">
                                            <p:txEl>
                                              <p:pRg st="9" end="9"/>
                                            </p:txEl>
                                          </p:spTgt>
                                        </p:tgtEl>
                                        <p:attrNameLst>
                                          <p:attrName>ppt_y</p:attrName>
                                        </p:attrNameLst>
                                      </p:cBhvr>
                                      <p:tavLst>
                                        <p:tav tm="0">
                                          <p:val>
                                            <p:strVal val="#ppt_y-0.4"/>
                                          </p:val>
                                        </p:tav>
                                        <p:tav tm="100000">
                                          <p:val>
                                            <p:strVal val="#ppt_y+0.1"/>
                                          </p:val>
                                        </p:tav>
                                      </p:tavLst>
                                    </p:anim>
                                    <p:anim calcmode="lin" valueType="num">
                                      <p:cBhvr>
                                        <p:cTn id="87" dur="200" accel="100000" fill="hold">
                                          <p:stCondLst>
                                            <p:cond delay="800"/>
                                          </p:stCondLst>
                                        </p:cTn>
                                        <p:tgtEl>
                                          <p:spTgt spid="3">
                                            <p:txEl>
                                              <p:pRg st="9" end="9"/>
                                            </p:txEl>
                                          </p:spTgt>
                                        </p:tgtEl>
                                        <p:attrNameLst>
                                          <p:attrName>ppt_x</p:attrName>
                                        </p:attrNameLst>
                                      </p:cBhvr>
                                      <p:tavLst>
                                        <p:tav tm="0">
                                          <p:val>
                                            <p:strVal val="#ppt_x-0.05"/>
                                          </p:val>
                                        </p:tav>
                                        <p:tav tm="100000">
                                          <p:val>
                                            <p:strVal val="#ppt_x"/>
                                          </p:val>
                                        </p:tav>
                                      </p:tavLst>
                                    </p:anim>
                                    <p:anim calcmode="lin" valueType="num">
                                      <p:cBhvr>
                                        <p:cTn id="88" dur="200" accel="100000" fill="hold">
                                          <p:stCondLst>
                                            <p:cond delay="800"/>
                                          </p:stCondLst>
                                        </p:cTn>
                                        <p:tgtEl>
                                          <p:spTgt spid="3">
                                            <p:txEl>
                                              <p:pRg st="9" end="9"/>
                                            </p:txEl>
                                          </p:spTgt>
                                        </p:tgtEl>
                                        <p:attrNameLst>
                                          <p:attrName>ppt_y</p:attrName>
                                        </p:attrNameLst>
                                      </p:cBhvr>
                                      <p:tavLst>
                                        <p:tav tm="0">
                                          <p:val>
                                            <p:strVal val="#ppt_y+0.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30" presetClass="entr" presetSubtype="0" fill="hold" grpId="0" nodeType="clickEffect">
                                  <p:stCondLst>
                                    <p:cond delay="0"/>
                                  </p:stCondLst>
                                  <p:childTnLst>
                                    <p:set>
                                      <p:cBhvr>
                                        <p:cTn id="92" dur="1" fill="hold">
                                          <p:stCondLst>
                                            <p:cond delay="0"/>
                                          </p:stCondLst>
                                        </p:cTn>
                                        <p:tgtEl>
                                          <p:spTgt spid="4">
                                            <p:txEl>
                                              <p:pRg st="0" end="0"/>
                                            </p:txEl>
                                          </p:spTgt>
                                        </p:tgtEl>
                                        <p:attrNameLst>
                                          <p:attrName>style.visibility</p:attrName>
                                        </p:attrNameLst>
                                      </p:cBhvr>
                                      <p:to>
                                        <p:strVal val="visible"/>
                                      </p:to>
                                    </p:set>
                                    <p:animEffect transition="in" filter="fade">
                                      <p:cBhvr>
                                        <p:cTn id="93" dur="800" decel="100000"/>
                                        <p:tgtEl>
                                          <p:spTgt spid="4">
                                            <p:txEl>
                                              <p:pRg st="0" end="0"/>
                                            </p:txEl>
                                          </p:spTgt>
                                        </p:tgtEl>
                                      </p:cBhvr>
                                    </p:animEffect>
                                    <p:anim calcmode="lin" valueType="num">
                                      <p:cBhvr>
                                        <p:cTn id="94" dur="800" decel="100000" fill="hold"/>
                                        <p:tgtEl>
                                          <p:spTgt spid="4">
                                            <p:txEl>
                                              <p:pRg st="0" end="0"/>
                                            </p:txEl>
                                          </p:spTgt>
                                        </p:tgtEl>
                                        <p:attrNameLst>
                                          <p:attrName>style.rotation</p:attrName>
                                        </p:attrNameLst>
                                      </p:cBhvr>
                                      <p:tavLst>
                                        <p:tav tm="0">
                                          <p:val>
                                            <p:fltVal val="-90"/>
                                          </p:val>
                                        </p:tav>
                                        <p:tav tm="100000">
                                          <p:val>
                                            <p:fltVal val="0"/>
                                          </p:val>
                                        </p:tav>
                                      </p:tavLst>
                                    </p:anim>
                                    <p:anim calcmode="lin" valueType="num">
                                      <p:cBhvr>
                                        <p:cTn id="95" dur="800" decel="100000" fill="hold"/>
                                        <p:tgtEl>
                                          <p:spTgt spid="4">
                                            <p:txEl>
                                              <p:pRg st="0" end="0"/>
                                            </p:txEl>
                                          </p:spTgt>
                                        </p:tgtEl>
                                        <p:attrNameLst>
                                          <p:attrName>ppt_x</p:attrName>
                                        </p:attrNameLst>
                                      </p:cBhvr>
                                      <p:tavLst>
                                        <p:tav tm="0">
                                          <p:val>
                                            <p:strVal val="#ppt_x+0.4"/>
                                          </p:val>
                                        </p:tav>
                                        <p:tav tm="100000">
                                          <p:val>
                                            <p:strVal val="#ppt_x-0.05"/>
                                          </p:val>
                                        </p:tav>
                                      </p:tavLst>
                                    </p:anim>
                                    <p:anim calcmode="lin" valueType="num">
                                      <p:cBhvr>
                                        <p:cTn id="96" dur="800" decel="100000" fill="hold"/>
                                        <p:tgtEl>
                                          <p:spTgt spid="4">
                                            <p:txEl>
                                              <p:pRg st="0" end="0"/>
                                            </p:txEl>
                                          </p:spTgt>
                                        </p:tgtEl>
                                        <p:attrNameLst>
                                          <p:attrName>ppt_y</p:attrName>
                                        </p:attrNameLst>
                                      </p:cBhvr>
                                      <p:tavLst>
                                        <p:tav tm="0">
                                          <p:val>
                                            <p:strVal val="#ppt_y-0.4"/>
                                          </p:val>
                                        </p:tav>
                                        <p:tav tm="100000">
                                          <p:val>
                                            <p:strVal val="#ppt_y+0.1"/>
                                          </p:val>
                                        </p:tav>
                                      </p:tavLst>
                                    </p:anim>
                                    <p:anim calcmode="lin" valueType="num">
                                      <p:cBhvr>
                                        <p:cTn id="97" dur="200" accel="100000" fill="hold">
                                          <p:stCondLst>
                                            <p:cond delay="800"/>
                                          </p:stCondLst>
                                        </p:cTn>
                                        <p:tgtEl>
                                          <p:spTgt spid="4">
                                            <p:txEl>
                                              <p:pRg st="0" end="0"/>
                                            </p:txEl>
                                          </p:spTgt>
                                        </p:tgtEl>
                                        <p:attrNameLst>
                                          <p:attrName>ppt_x</p:attrName>
                                        </p:attrNameLst>
                                      </p:cBhvr>
                                      <p:tavLst>
                                        <p:tav tm="0">
                                          <p:val>
                                            <p:strVal val="#ppt_x-0.05"/>
                                          </p:val>
                                        </p:tav>
                                        <p:tav tm="100000">
                                          <p:val>
                                            <p:strVal val="#ppt_x"/>
                                          </p:val>
                                        </p:tav>
                                      </p:tavLst>
                                    </p:anim>
                                    <p:anim calcmode="lin" valueType="num">
                                      <p:cBhvr>
                                        <p:cTn id="98" dur="200" accel="100000" fill="hold">
                                          <p:stCondLst>
                                            <p:cond delay="800"/>
                                          </p:stCondLst>
                                        </p:cTn>
                                        <p:tgtEl>
                                          <p:spTgt spid="4">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30" presetClass="entr" presetSubtype="0" fill="hold" grpId="0" nodeType="clickEffect">
                                  <p:stCondLst>
                                    <p:cond delay="0"/>
                                  </p:stCondLst>
                                  <p:childTnLst>
                                    <p:set>
                                      <p:cBhvr>
                                        <p:cTn id="102" dur="1" fill="hold">
                                          <p:stCondLst>
                                            <p:cond delay="0"/>
                                          </p:stCondLst>
                                        </p:cTn>
                                        <p:tgtEl>
                                          <p:spTgt spid="4">
                                            <p:txEl>
                                              <p:pRg st="1" end="1"/>
                                            </p:txEl>
                                          </p:spTgt>
                                        </p:tgtEl>
                                        <p:attrNameLst>
                                          <p:attrName>style.visibility</p:attrName>
                                        </p:attrNameLst>
                                      </p:cBhvr>
                                      <p:to>
                                        <p:strVal val="visible"/>
                                      </p:to>
                                    </p:set>
                                    <p:animEffect transition="in" filter="fade">
                                      <p:cBhvr>
                                        <p:cTn id="103" dur="800" decel="100000"/>
                                        <p:tgtEl>
                                          <p:spTgt spid="4">
                                            <p:txEl>
                                              <p:pRg st="1" end="1"/>
                                            </p:txEl>
                                          </p:spTgt>
                                        </p:tgtEl>
                                      </p:cBhvr>
                                    </p:animEffect>
                                    <p:anim calcmode="lin" valueType="num">
                                      <p:cBhvr>
                                        <p:cTn id="104" dur="800" decel="100000" fill="hold"/>
                                        <p:tgtEl>
                                          <p:spTgt spid="4">
                                            <p:txEl>
                                              <p:pRg st="1" end="1"/>
                                            </p:txEl>
                                          </p:spTgt>
                                        </p:tgtEl>
                                        <p:attrNameLst>
                                          <p:attrName>style.rotation</p:attrName>
                                        </p:attrNameLst>
                                      </p:cBhvr>
                                      <p:tavLst>
                                        <p:tav tm="0">
                                          <p:val>
                                            <p:fltVal val="-90"/>
                                          </p:val>
                                        </p:tav>
                                        <p:tav tm="100000">
                                          <p:val>
                                            <p:fltVal val="0"/>
                                          </p:val>
                                        </p:tav>
                                      </p:tavLst>
                                    </p:anim>
                                    <p:anim calcmode="lin" valueType="num">
                                      <p:cBhvr>
                                        <p:cTn id="105" dur="800" decel="100000" fill="hold"/>
                                        <p:tgtEl>
                                          <p:spTgt spid="4">
                                            <p:txEl>
                                              <p:pRg st="1" end="1"/>
                                            </p:txEl>
                                          </p:spTgt>
                                        </p:tgtEl>
                                        <p:attrNameLst>
                                          <p:attrName>ppt_x</p:attrName>
                                        </p:attrNameLst>
                                      </p:cBhvr>
                                      <p:tavLst>
                                        <p:tav tm="0">
                                          <p:val>
                                            <p:strVal val="#ppt_x+0.4"/>
                                          </p:val>
                                        </p:tav>
                                        <p:tav tm="100000">
                                          <p:val>
                                            <p:strVal val="#ppt_x-0.05"/>
                                          </p:val>
                                        </p:tav>
                                      </p:tavLst>
                                    </p:anim>
                                    <p:anim calcmode="lin" valueType="num">
                                      <p:cBhvr>
                                        <p:cTn id="106" dur="800" decel="100000" fill="hold"/>
                                        <p:tgtEl>
                                          <p:spTgt spid="4">
                                            <p:txEl>
                                              <p:pRg st="1" end="1"/>
                                            </p:txEl>
                                          </p:spTgt>
                                        </p:tgtEl>
                                        <p:attrNameLst>
                                          <p:attrName>ppt_y</p:attrName>
                                        </p:attrNameLst>
                                      </p:cBhvr>
                                      <p:tavLst>
                                        <p:tav tm="0">
                                          <p:val>
                                            <p:strVal val="#ppt_y-0.4"/>
                                          </p:val>
                                        </p:tav>
                                        <p:tav tm="100000">
                                          <p:val>
                                            <p:strVal val="#ppt_y+0.1"/>
                                          </p:val>
                                        </p:tav>
                                      </p:tavLst>
                                    </p:anim>
                                    <p:anim calcmode="lin" valueType="num">
                                      <p:cBhvr>
                                        <p:cTn id="107" dur="200" accel="100000" fill="hold">
                                          <p:stCondLst>
                                            <p:cond delay="800"/>
                                          </p:stCondLst>
                                        </p:cTn>
                                        <p:tgtEl>
                                          <p:spTgt spid="4">
                                            <p:txEl>
                                              <p:pRg st="1" end="1"/>
                                            </p:txEl>
                                          </p:spTgt>
                                        </p:tgtEl>
                                        <p:attrNameLst>
                                          <p:attrName>ppt_x</p:attrName>
                                        </p:attrNameLst>
                                      </p:cBhvr>
                                      <p:tavLst>
                                        <p:tav tm="0">
                                          <p:val>
                                            <p:strVal val="#ppt_x-0.05"/>
                                          </p:val>
                                        </p:tav>
                                        <p:tav tm="100000">
                                          <p:val>
                                            <p:strVal val="#ppt_x"/>
                                          </p:val>
                                        </p:tav>
                                      </p:tavLst>
                                    </p:anim>
                                    <p:anim calcmode="lin" valueType="num">
                                      <p:cBhvr>
                                        <p:cTn id="108" dur="200" accel="100000" fill="hold">
                                          <p:stCondLst>
                                            <p:cond delay="800"/>
                                          </p:stCondLst>
                                        </p:cTn>
                                        <p:tgtEl>
                                          <p:spTgt spid="4">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30" presetClass="entr" presetSubtype="0" fill="hold" grpId="0" nodeType="clickEffect">
                                  <p:stCondLst>
                                    <p:cond delay="0"/>
                                  </p:stCondLst>
                                  <p:childTnLst>
                                    <p:set>
                                      <p:cBhvr>
                                        <p:cTn id="112" dur="1" fill="hold">
                                          <p:stCondLst>
                                            <p:cond delay="0"/>
                                          </p:stCondLst>
                                        </p:cTn>
                                        <p:tgtEl>
                                          <p:spTgt spid="4">
                                            <p:txEl>
                                              <p:pRg st="2" end="2"/>
                                            </p:txEl>
                                          </p:spTgt>
                                        </p:tgtEl>
                                        <p:attrNameLst>
                                          <p:attrName>style.visibility</p:attrName>
                                        </p:attrNameLst>
                                      </p:cBhvr>
                                      <p:to>
                                        <p:strVal val="visible"/>
                                      </p:to>
                                    </p:set>
                                    <p:animEffect transition="in" filter="fade">
                                      <p:cBhvr>
                                        <p:cTn id="113" dur="800" decel="100000"/>
                                        <p:tgtEl>
                                          <p:spTgt spid="4">
                                            <p:txEl>
                                              <p:pRg st="2" end="2"/>
                                            </p:txEl>
                                          </p:spTgt>
                                        </p:tgtEl>
                                      </p:cBhvr>
                                    </p:animEffect>
                                    <p:anim calcmode="lin" valueType="num">
                                      <p:cBhvr>
                                        <p:cTn id="114" dur="800" decel="100000" fill="hold"/>
                                        <p:tgtEl>
                                          <p:spTgt spid="4">
                                            <p:txEl>
                                              <p:pRg st="2" end="2"/>
                                            </p:txEl>
                                          </p:spTgt>
                                        </p:tgtEl>
                                        <p:attrNameLst>
                                          <p:attrName>style.rotation</p:attrName>
                                        </p:attrNameLst>
                                      </p:cBhvr>
                                      <p:tavLst>
                                        <p:tav tm="0">
                                          <p:val>
                                            <p:fltVal val="-90"/>
                                          </p:val>
                                        </p:tav>
                                        <p:tav tm="100000">
                                          <p:val>
                                            <p:fltVal val="0"/>
                                          </p:val>
                                        </p:tav>
                                      </p:tavLst>
                                    </p:anim>
                                    <p:anim calcmode="lin" valueType="num">
                                      <p:cBhvr>
                                        <p:cTn id="115" dur="800" decel="100000" fill="hold"/>
                                        <p:tgtEl>
                                          <p:spTgt spid="4">
                                            <p:txEl>
                                              <p:pRg st="2" end="2"/>
                                            </p:txEl>
                                          </p:spTgt>
                                        </p:tgtEl>
                                        <p:attrNameLst>
                                          <p:attrName>ppt_x</p:attrName>
                                        </p:attrNameLst>
                                      </p:cBhvr>
                                      <p:tavLst>
                                        <p:tav tm="0">
                                          <p:val>
                                            <p:strVal val="#ppt_x+0.4"/>
                                          </p:val>
                                        </p:tav>
                                        <p:tav tm="100000">
                                          <p:val>
                                            <p:strVal val="#ppt_x-0.05"/>
                                          </p:val>
                                        </p:tav>
                                      </p:tavLst>
                                    </p:anim>
                                    <p:anim calcmode="lin" valueType="num">
                                      <p:cBhvr>
                                        <p:cTn id="116" dur="800" decel="100000" fill="hold"/>
                                        <p:tgtEl>
                                          <p:spTgt spid="4">
                                            <p:txEl>
                                              <p:pRg st="2" end="2"/>
                                            </p:txEl>
                                          </p:spTgt>
                                        </p:tgtEl>
                                        <p:attrNameLst>
                                          <p:attrName>ppt_y</p:attrName>
                                        </p:attrNameLst>
                                      </p:cBhvr>
                                      <p:tavLst>
                                        <p:tav tm="0">
                                          <p:val>
                                            <p:strVal val="#ppt_y-0.4"/>
                                          </p:val>
                                        </p:tav>
                                        <p:tav tm="100000">
                                          <p:val>
                                            <p:strVal val="#ppt_y+0.1"/>
                                          </p:val>
                                        </p:tav>
                                      </p:tavLst>
                                    </p:anim>
                                    <p:anim calcmode="lin" valueType="num">
                                      <p:cBhvr>
                                        <p:cTn id="117" dur="200" accel="100000" fill="hold">
                                          <p:stCondLst>
                                            <p:cond delay="800"/>
                                          </p:stCondLst>
                                        </p:cTn>
                                        <p:tgtEl>
                                          <p:spTgt spid="4">
                                            <p:txEl>
                                              <p:pRg st="2" end="2"/>
                                            </p:txEl>
                                          </p:spTgt>
                                        </p:tgtEl>
                                        <p:attrNameLst>
                                          <p:attrName>ppt_x</p:attrName>
                                        </p:attrNameLst>
                                      </p:cBhvr>
                                      <p:tavLst>
                                        <p:tav tm="0">
                                          <p:val>
                                            <p:strVal val="#ppt_x-0.05"/>
                                          </p:val>
                                        </p:tav>
                                        <p:tav tm="100000">
                                          <p:val>
                                            <p:strVal val="#ppt_x"/>
                                          </p:val>
                                        </p:tav>
                                      </p:tavLst>
                                    </p:anim>
                                    <p:anim calcmode="lin" valueType="num">
                                      <p:cBhvr>
                                        <p:cTn id="118" dur="200" accel="100000" fill="hold">
                                          <p:stCondLst>
                                            <p:cond delay="800"/>
                                          </p:stCondLst>
                                        </p:cTn>
                                        <p:tgtEl>
                                          <p:spTgt spid="4">
                                            <p:txEl>
                                              <p:pRg st="2" end="2"/>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2589212" y="1511300"/>
            <a:ext cx="8915400" cy="5132388"/>
          </a:xfrm>
        </p:spPr>
        <p:txBody>
          <a:bodyPr/>
          <a:lstStyle/>
          <a:p>
            <a:r>
              <a:rPr lang="en-US" dirty="0" smtClean="0"/>
              <a:t>Average call </a:t>
            </a:r>
            <a:r>
              <a:rPr lang="en-US" dirty="0"/>
              <a:t>d</a:t>
            </a:r>
            <a:r>
              <a:rPr lang="en-US" dirty="0" smtClean="0"/>
              <a:t>urations</a:t>
            </a:r>
          </a:p>
          <a:p>
            <a:endParaRPr lang="en-US" dirty="0"/>
          </a:p>
          <a:p>
            <a:r>
              <a:rPr lang="en-US" dirty="0" smtClean="0"/>
              <a:t>Correlation between duration and result </a:t>
            </a:r>
          </a:p>
          <a:p>
            <a:endParaRPr lang="en-US" dirty="0"/>
          </a:p>
          <a:p>
            <a:endParaRPr lang="en-US" dirty="0" smtClean="0"/>
          </a:p>
          <a:p>
            <a:r>
              <a:rPr lang="en-US" dirty="0" smtClean="0"/>
              <a:t>Top 3 factors with positive correlation</a:t>
            </a:r>
          </a:p>
          <a:p>
            <a:endParaRPr lang="en-US" dirty="0"/>
          </a:p>
          <a:p>
            <a:endParaRPr lang="en-US" dirty="0" smtClean="0"/>
          </a:p>
          <a:p>
            <a:endParaRPr lang="en-US" dirty="0"/>
          </a:p>
          <a:p>
            <a:r>
              <a:rPr lang="en-US" dirty="0" smtClean="0"/>
              <a:t>Top 4 factors with negative correlation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2913" y="1021445"/>
            <a:ext cx="2882900" cy="762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2913" y="2162766"/>
            <a:ext cx="1701800" cy="7366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62913" y="3157132"/>
            <a:ext cx="1714500" cy="14351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62913" y="4849998"/>
            <a:ext cx="2095500" cy="1879600"/>
          </a:xfrm>
          <a:prstGeom prst="rect">
            <a:avLst/>
          </a:prstGeom>
        </p:spPr>
      </p:pic>
    </p:spTree>
    <p:extLst>
      <p:ext uri="{BB962C8B-B14F-4D97-AF65-F5344CB8AC3E}">
        <p14:creationId xmlns:p14="http://schemas.microsoft.com/office/powerpoint/2010/main" val="1320627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chosen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78163" y="2644775"/>
            <a:ext cx="7937500" cy="2755900"/>
          </a:xfrm>
        </p:spPr>
      </p:pic>
    </p:spTree>
    <p:extLst>
      <p:ext uri="{BB962C8B-B14F-4D97-AF65-F5344CB8AC3E}">
        <p14:creationId xmlns:p14="http://schemas.microsoft.com/office/powerpoint/2010/main" val="972540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ickets and Questions?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76670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Manager</a:t>
            </a:r>
          </a:p>
          <a:p>
            <a:pPr lvl="1"/>
            <a:r>
              <a:rPr lang="en-US" dirty="0" smtClean="0"/>
              <a:t>Martin </a:t>
            </a:r>
            <a:r>
              <a:rPr lang="en-US" dirty="0" err="1" smtClean="0"/>
              <a:t>Dupont</a:t>
            </a:r>
            <a:endParaRPr lang="en-US" dirty="0" smtClean="0"/>
          </a:p>
          <a:p>
            <a:r>
              <a:rPr lang="en-US" dirty="0" smtClean="0"/>
              <a:t>Mentor</a:t>
            </a:r>
          </a:p>
          <a:p>
            <a:pPr lvl="1"/>
            <a:r>
              <a:rPr lang="en-US" dirty="0" smtClean="0"/>
              <a:t>Jorge </a:t>
            </a:r>
            <a:r>
              <a:rPr lang="en-US" dirty="0" err="1" smtClean="0"/>
              <a:t>Castanon</a:t>
            </a:r>
            <a:endParaRPr lang="en-US" dirty="0" smtClean="0"/>
          </a:p>
          <a:p>
            <a:r>
              <a:rPr lang="en-US" dirty="0" smtClean="0"/>
              <a:t>ML Hub</a:t>
            </a:r>
          </a:p>
          <a:p>
            <a:r>
              <a:rPr lang="en-US" dirty="0" smtClean="0"/>
              <a:t>Intern </a:t>
            </a:r>
            <a:r>
              <a:rPr lang="en-US" dirty="0"/>
              <a:t>Activities</a:t>
            </a:r>
          </a:p>
          <a:p>
            <a:pPr lvl="1"/>
            <a:r>
              <a:rPr lang="en-US" dirty="0" smtClean="0"/>
              <a:t>Andrea Garcia</a:t>
            </a:r>
          </a:p>
          <a:p>
            <a:pPr lvl="1"/>
            <a:r>
              <a:rPr lang="en-US" dirty="0" smtClean="0"/>
              <a:t>Ryan Brissette</a:t>
            </a:r>
          </a:p>
        </p:txBody>
      </p:sp>
    </p:spTree>
    <p:extLst>
      <p:ext uri="{BB962C8B-B14F-4D97-AF65-F5344CB8AC3E}">
        <p14:creationId xmlns:p14="http://schemas.microsoft.com/office/powerpoint/2010/main" val="203522717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270</TotalTime>
  <Words>333</Words>
  <Application>Microsoft Macintosh PowerPoint</Application>
  <PresentationFormat>Widescreen</PresentationFormat>
  <Paragraphs>55</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Times New Roman</vt:lpstr>
      <vt:lpstr>Wingdings 3</vt:lpstr>
      <vt:lpstr>Wisp</vt:lpstr>
      <vt:lpstr>A Product’s Guide to Finding Your Owner</vt:lpstr>
      <vt:lpstr>Who is Rohan Chakraborty?</vt:lpstr>
      <vt:lpstr>Predicting success of marketing calls for bank deposits</vt:lpstr>
      <vt:lpstr>Results</vt:lpstr>
      <vt:lpstr>Model chosen</vt:lpstr>
      <vt:lpstr>Tickets and Questions?</vt:lpstr>
      <vt:lpstr>Thank You!</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Product’s Guide to Finding Your Owner</dc:title>
  <dc:creator>rohanmch@gmail.com</dc:creator>
  <cp:lastModifiedBy>rohanmch@gmail.com</cp:lastModifiedBy>
  <cp:revision>27</cp:revision>
  <dcterms:created xsi:type="dcterms:W3CDTF">2017-08-09T04:42:12Z</dcterms:created>
  <dcterms:modified xsi:type="dcterms:W3CDTF">2017-08-10T02:54:19Z</dcterms:modified>
</cp:coreProperties>
</file>