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43891200" cy="32918400"/>
  <p:notesSz cx="6858000" cy="93138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orient="horz" pos="-23190">
          <p15:clr>
            <a:srgbClr val="A4A3A4"/>
          </p15:clr>
        </p15:guide>
        <p15:guide id="3" orient="horz" pos="-26996">
          <p15:clr>
            <a:srgbClr val="A4A3A4"/>
          </p15:clr>
        </p15:guide>
        <p15:guide id="4" orient="horz" pos="-36337">
          <p15:clr>
            <a:srgbClr val="A4A3A4"/>
          </p15:clr>
        </p15:guide>
        <p15:guide id="5" orient="horz" pos="-32358">
          <p15:clr>
            <a:srgbClr val="A4A3A4"/>
          </p15:clr>
        </p15:guide>
        <p15:guide id="6" orient="horz" pos="53094">
          <p15:clr>
            <a:srgbClr val="A4A3A4"/>
          </p15:clr>
        </p15:guide>
        <p15:guide id="7" orient="horz" pos="-36164">
          <p15:clr>
            <a:srgbClr val="A4A3A4"/>
          </p15:clr>
        </p15:guide>
        <p15:guide id="8" pos="68832">
          <p15:clr>
            <a:srgbClr val="A4A3A4"/>
          </p15:clr>
        </p15:guide>
        <p15:guide id="9" pos="-41184">
          <p15:clr>
            <a:srgbClr val="A4A3A4"/>
          </p15:clr>
        </p15:guide>
        <p15:guide id="10" pos="-13680">
          <p15:clr>
            <a:srgbClr val="A4A3A4"/>
          </p15:clr>
        </p15:guide>
        <p15:guide id="11" pos="-10566">
          <p15:clr>
            <a:srgbClr val="A4A3A4"/>
          </p15:clr>
        </p15:guide>
        <p15:guide id="12" pos="12267">
          <p15:clr>
            <a:srgbClr val="A4A3A4"/>
          </p15:clr>
        </p15:guide>
        <p15:guide id="13" pos="15381">
          <p15:clr>
            <a:srgbClr val="A4A3A4"/>
          </p15:clr>
        </p15:guide>
        <p15:guide id="14" pos="38214">
          <p15:clr>
            <a:srgbClr val="A4A3A4"/>
          </p15:clr>
        </p15:guide>
        <p15:guide id="15" pos="41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F299-176D-1BE0-889C-F3472C0E4252}" v="9" dt="2025-04-22T18:54:47.669"/>
    <p1510:client id="{3F2922C3-E177-4045-22D5-5B87941E28A7}" v="2" dt="2025-04-21T00:17:36.642"/>
    <p1510:client id="{772C4D4D-C7A3-3A0F-B39F-AC43DFA7E79F}" v="8" dt="2025-04-21T00:15:32.682"/>
    <p1510:client id="{8E8C95BE-182A-10EB-84F9-5273AB6EB119}" v="5" dt="2025-04-21T00:19:13.714"/>
    <p1510:client id="{F09EF495-814B-A3BE-68D5-F3E7E1D13C92}" v="42" dt="2025-04-21T00:09:09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orient="horz" pos="-23190"/>
        <p:guide orient="horz" pos="-26996"/>
        <p:guide orient="horz" pos="-36337"/>
        <p:guide orient="horz" pos="-32358"/>
        <p:guide orient="horz" pos="53094"/>
        <p:guide orient="horz" pos="-36164"/>
        <p:guide pos="68832"/>
        <p:guide pos="-41184"/>
        <p:guide pos="-13680"/>
        <p:guide pos="-10566"/>
        <p:guide pos="12267"/>
        <p:guide pos="15381"/>
        <p:guide pos="38214"/>
        <p:guide pos="4132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2200" y="685800"/>
            <a:ext cx="46736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2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92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2780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685800"/>
            <a:ext cx="46736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3874100" cy="3290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9100" tIns="39550" rIns="79100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23351" y="343258"/>
            <a:ext cx="43027200" cy="32220300"/>
          </a:xfrm>
          <a:prstGeom prst="rect">
            <a:avLst/>
          </a:prstGeom>
          <a:noFill/>
          <a:ln w="57150" cap="flat" cmpd="thickThin">
            <a:solidFill>
              <a:srgbClr val="CC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9100" tIns="39550" rIns="79100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12;p1" descr="C:\My Documents\My Pictures\WC He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30490" y="766609"/>
            <a:ext cx="2305545" cy="29348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4594568" y="1038605"/>
            <a:ext cx="35747982" cy="338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00" tIns="39550" rIns="79100" bIns="39550" anchor="t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Koozie</a:t>
            </a:r>
            <a:br>
              <a:rPr lang="en-US" sz="6600" b="1" dirty="0">
                <a:latin typeface="Times New Roman"/>
                <a:ea typeface="Times New Roman"/>
                <a:cs typeface="Times New Roman"/>
              </a:rPr>
            </a:br>
            <a:r>
              <a:rPr lang="en-US" sz="6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000" b="0" i="0" u="none" strike="noStrike" dirty="0">
                <a:solidFill>
                  <a:srgbClr val="000000"/>
                </a:solidFill>
                <a:effectLst/>
              </a:rPr>
              <a:t>Robert McKay, Juan Salas, </a:t>
            </a:r>
            <a:r>
              <a:rPr lang="en-US" sz="6000" dirty="0"/>
              <a:t>Yohan Ksor</a:t>
            </a:r>
            <a:br>
              <a:rPr lang="en-US" sz="7200" dirty="0">
                <a:latin typeface="Times New Roman"/>
                <a:ea typeface="Times New Roman"/>
                <a:cs typeface="Times New Roman"/>
              </a:rPr>
            </a:br>
            <a:r>
              <a:rPr lang="en-US" sz="7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Wofford College, South Carolina</a:t>
            </a:r>
            <a:endParaRPr lang="en-US" sz="72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9575641" y="6791182"/>
            <a:ext cx="12145594" cy="1207124"/>
            <a:chOff x="863" y="4704"/>
            <a:chExt cx="6337" cy="672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Our Approach</a:t>
              </a:r>
              <a:endParaRPr sz="5400" dirty="0"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3259681" y="4530136"/>
            <a:ext cx="12145598" cy="1207124"/>
            <a:chOff x="863" y="4704"/>
            <a:chExt cx="6337" cy="67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Goal:</a:t>
              </a:r>
              <a:endParaRPr sz="5400" dirty="0"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15373197" y="6823773"/>
            <a:ext cx="12145598" cy="1207124"/>
            <a:chOff x="863" y="4704"/>
            <a:chExt cx="6337" cy="672"/>
          </a:xfrm>
        </p:grpSpPr>
        <p:sp>
          <p:nvSpPr>
            <p:cNvPr id="27" name="Google Shape;27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Existing Solutions</a:t>
              </a:r>
              <a:endParaRPr sz="5400" dirty="0"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28962558" y="27701764"/>
            <a:ext cx="12145598" cy="1207124"/>
            <a:chOff x="863" y="4704"/>
            <a:chExt cx="6337" cy="6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Future Work</a:t>
              </a:r>
              <a:endParaRPr sz="5400" dirty="0"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41711517" y="25137895"/>
            <a:ext cx="1602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00" tIns="39550" rIns="79100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1423555" y="7362710"/>
            <a:ext cx="12866439" cy="1338704"/>
            <a:chOff x="863" y="4704"/>
            <a:chExt cx="6337" cy="672"/>
          </a:xfrm>
        </p:grpSpPr>
        <p:sp>
          <p:nvSpPr>
            <p:cNvPr id="37" name="Google Shape;37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Problem:</a:t>
              </a:r>
              <a:endParaRPr sz="5400" dirty="0"/>
            </a:p>
          </p:txBody>
        </p:sp>
      </p:grpSp>
      <p:pic>
        <p:nvPicPr>
          <p:cNvPr id="3" name="Picture 2" descr="W-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804" y="782483"/>
            <a:ext cx="3753224" cy="3892710"/>
          </a:xfrm>
          <a:prstGeom prst="rect">
            <a:avLst/>
          </a:prstGeom>
        </p:spPr>
      </p:pic>
      <p:pic>
        <p:nvPicPr>
          <p:cNvPr id="50" name="Picture 49" descr="W-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1" y="864074"/>
            <a:ext cx="3143624" cy="3449364"/>
          </a:xfrm>
          <a:prstGeom prst="rect">
            <a:avLst/>
          </a:prstGeom>
        </p:spPr>
      </p:pic>
      <p:grpSp>
        <p:nvGrpSpPr>
          <p:cNvPr id="4" name="Google Shape;20;p3">
            <a:extLst>
              <a:ext uri="{FF2B5EF4-FFF2-40B4-BE49-F238E27FC236}">
                <a16:creationId xmlns:a16="http://schemas.microsoft.com/office/drawing/2014/main" id="{E4174B5D-A867-F9E4-C840-15E613187628}"/>
              </a:ext>
            </a:extLst>
          </p:cNvPr>
          <p:cNvGrpSpPr/>
          <p:nvPr/>
        </p:nvGrpSpPr>
        <p:grpSpPr>
          <a:xfrm>
            <a:off x="15405279" y="13708123"/>
            <a:ext cx="12145594" cy="1207124"/>
            <a:chOff x="863" y="4704"/>
            <a:chExt cx="6337" cy="672"/>
          </a:xfrm>
        </p:grpSpPr>
        <p:sp>
          <p:nvSpPr>
            <p:cNvPr id="5" name="Google Shape;21;p3">
              <a:extLst>
                <a:ext uri="{FF2B5EF4-FFF2-40B4-BE49-F238E27FC236}">
                  <a16:creationId xmlns:a16="http://schemas.microsoft.com/office/drawing/2014/main" id="{E445545D-6895-B3C7-5334-F6AEB24F3033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2;p3">
              <a:extLst>
                <a:ext uri="{FF2B5EF4-FFF2-40B4-BE49-F238E27FC236}">
                  <a16:creationId xmlns:a16="http://schemas.microsoft.com/office/drawing/2014/main" id="{C5E82AA9-9CFA-D8C6-A9E7-EA84C44D5CC2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System Overview</a:t>
              </a:r>
              <a:endParaRPr sz="5400" dirty="0"/>
            </a:p>
          </p:txBody>
        </p:sp>
      </p:grpSp>
      <p:grpSp>
        <p:nvGrpSpPr>
          <p:cNvPr id="7" name="Google Shape;20;p3">
            <a:extLst>
              <a:ext uri="{FF2B5EF4-FFF2-40B4-BE49-F238E27FC236}">
                <a16:creationId xmlns:a16="http://schemas.microsoft.com/office/drawing/2014/main" id="{5B79D1F4-588E-751A-14A0-181E980A32BE}"/>
              </a:ext>
            </a:extLst>
          </p:cNvPr>
          <p:cNvGrpSpPr/>
          <p:nvPr/>
        </p:nvGrpSpPr>
        <p:grpSpPr>
          <a:xfrm>
            <a:off x="1436516" y="22247214"/>
            <a:ext cx="12145594" cy="1207124"/>
            <a:chOff x="863" y="4704"/>
            <a:chExt cx="6337" cy="672"/>
          </a:xfrm>
        </p:grpSpPr>
        <p:sp>
          <p:nvSpPr>
            <p:cNvPr id="8" name="Google Shape;21;p3">
              <a:extLst>
                <a:ext uri="{FF2B5EF4-FFF2-40B4-BE49-F238E27FC236}">
                  <a16:creationId xmlns:a16="http://schemas.microsoft.com/office/drawing/2014/main" id="{9360695A-1F9B-8831-25D2-76D4629A642B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2;p3">
              <a:extLst>
                <a:ext uri="{FF2B5EF4-FFF2-40B4-BE49-F238E27FC236}">
                  <a16:creationId xmlns:a16="http://schemas.microsoft.com/office/drawing/2014/main" id="{3CE55269-279E-C8AD-E59E-DAD2C0984C93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r>
                <a:rPr lang="en-US" sz="5400" b="1" dirty="0">
                  <a:solidFill>
                    <a:schemeClr val="lt1"/>
                  </a:solidFill>
                </a:rPr>
                <a:t>Prototype Anatomy</a:t>
              </a:r>
            </a:p>
          </p:txBody>
        </p:sp>
      </p:grpSp>
      <p:grpSp>
        <p:nvGrpSpPr>
          <p:cNvPr id="10" name="Google Shape;20;p3">
            <a:extLst>
              <a:ext uri="{FF2B5EF4-FFF2-40B4-BE49-F238E27FC236}">
                <a16:creationId xmlns:a16="http://schemas.microsoft.com/office/drawing/2014/main" id="{01243BC2-591D-1BAB-345E-F469BBC8CD32}"/>
              </a:ext>
            </a:extLst>
          </p:cNvPr>
          <p:cNvGrpSpPr/>
          <p:nvPr/>
        </p:nvGrpSpPr>
        <p:grpSpPr>
          <a:xfrm>
            <a:off x="15764381" y="23551679"/>
            <a:ext cx="12145594" cy="1207124"/>
            <a:chOff x="863" y="4704"/>
            <a:chExt cx="6337" cy="672"/>
          </a:xfrm>
        </p:grpSpPr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id="{2C9B1912-2616-2BC8-AB2F-DB37B8144956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id="{86EE79CA-A8B4-4863-BA29-BDC54DEC29E8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Prototype</a:t>
              </a:r>
              <a:endParaRPr sz="5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3C64E5-B54F-8774-81D7-9331663B33FA}"/>
              </a:ext>
            </a:extLst>
          </p:cNvPr>
          <p:cNvSpPr txBox="1"/>
          <p:nvPr/>
        </p:nvSpPr>
        <p:spPr>
          <a:xfrm>
            <a:off x="15601245" y="4609198"/>
            <a:ext cx="2488339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/>
              <a:t>To regulate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en-US" sz="5400"/>
              <a:t>beverage temperatures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to maintain a consistently </a:t>
            </a:r>
            <a:r>
              <a:rPr lang="en-US" sz="5400"/>
              <a:t>cool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temperature </a:t>
            </a:r>
            <a:r>
              <a:rPr lang="en-US" sz="5400"/>
              <a:t>to ensure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optimal refreshment, regardless of external conditions</a:t>
            </a:r>
            <a:r>
              <a:rPr lang="en-US" sz="540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9A20-49CA-9A46-08B0-E80FA042510C}"/>
              </a:ext>
            </a:extLst>
          </p:cNvPr>
          <p:cNvSpPr txBox="1"/>
          <p:nvPr/>
        </p:nvSpPr>
        <p:spPr>
          <a:xfrm>
            <a:off x="1529529" y="8857582"/>
            <a:ext cx="12807568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/>
              <a:t>Beverages rapidly lose their chill due:</a:t>
            </a:r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Heat </a:t>
            </a:r>
            <a:r>
              <a:rPr lang="en-US" sz="6000" dirty="0"/>
              <a:t>transfer</a:t>
            </a:r>
            <a:r>
              <a:rPr lang="en-US" sz="5400" dirty="0"/>
              <a:t> from the surrounding air </a:t>
            </a:r>
            <a:endParaRPr lang="en-US" sz="5400"/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Sunlight Exposure</a:t>
            </a:r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The holder’s hand</a:t>
            </a:r>
          </a:p>
          <a:p>
            <a:endParaRPr 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D62B9-1433-C75A-9F01-504C6580CFB0}"/>
              </a:ext>
            </a:extLst>
          </p:cNvPr>
          <p:cNvSpPr txBox="1"/>
          <p:nvPr/>
        </p:nvSpPr>
        <p:spPr>
          <a:xfrm>
            <a:off x="15383064" y="8445822"/>
            <a:ext cx="12678065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Koozies (limited insulation)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Tumblers and Bottles (too bulky)</a:t>
            </a:r>
            <a:endParaRPr lang="en-US" sz="1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Ice Cubes (dilutes drink)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Refrigerator (not portable)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Mini Fridges (not portable)</a:t>
            </a:r>
          </a:p>
        </p:txBody>
      </p:sp>
      <p:grpSp>
        <p:nvGrpSpPr>
          <p:cNvPr id="18" name="Google Shape;20;p3">
            <a:extLst>
              <a:ext uri="{FF2B5EF4-FFF2-40B4-BE49-F238E27FC236}">
                <a16:creationId xmlns:a16="http://schemas.microsoft.com/office/drawing/2014/main" id="{3C352B42-A9B4-B45A-FC44-C5F7A301EADE}"/>
              </a:ext>
            </a:extLst>
          </p:cNvPr>
          <p:cNvGrpSpPr/>
          <p:nvPr/>
        </p:nvGrpSpPr>
        <p:grpSpPr>
          <a:xfrm>
            <a:off x="29031847" y="13686389"/>
            <a:ext cx="12145594" cy="1207124"/>
            <a:chOff x="863" y="4704"/>
            <a:chExt cx="6337" cy="672"/>
          </a:xfrm>
        </p:grpSpPr>
        <p:sp>
          <p:nvSpPr>
            <p:cNvPr id="29" name="Google Shape;21;p3">
              <a:extLst>
                <a:ext uri="{FF2B5EF4-FFF2-40B4-BE49-F238E27FC236}">
                  <a16:creationId xmlns:a16="http://schemas.microsoft.com/office/drawing/2014/main" id="{8261BE45-CBBD-8045-7811-2E819FCFC99C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2;p3">
              <a:extLst>
                <a:ext uri="{FF2B5EF4-FFF2-40B4-BE49-F238E27FC236}">
                  <a16:creationId xmlns:a16="http://schemas.microsoft.com/office/drawing/2014/main" id="{4A114F67-7869-B718-2DF9-02AAFC8A6EDD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System Flow</a:t>
              </a:r>
              <a:endParaRPr sz="54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EDFDC2-596F-7ACB-880E-F24A746E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381" y="25563286"/>
            <a:ext cx="12002922" cy="548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oogle Shape;20;p3">
            <a:extLst>
              <a:ext uri="{FF2B5EF4-FFF2-40B4-BE49-F238E27FC236}">
                <a16:creationId xmlns:a16="http://schemas.microsoft.com/office/drawing/2014/main" id="{80878CB9-73C6-E236-C029-3FD34ACA1657}"/>
              </a:ext>
            </a:extLst>
          </p:cNvPr>
          <p:cNvGrpSpPr/>
          <p:nvPr/>
        </p:nvGrpSpPr>
        <p:grpSpPr>
          <a:xfrm>
            <a:off x="28973163" y="22772293"/>
            <a:ext cx="12145594" cy="1207124"/>
            <a:chOff x="863" y="4704"/>
            <a:chExt cx="6337" cy="672"/>
          </a:xfrm>
        </p:grpSpPr>
        <p:sp>
          <p:nvSpPr>
            <p:cNvPr id="49" name="Google Shape;21;p3">
              <a:extLst>
                <a:ext uri="{FF2B5EF4-FFF2-40B4-BE49-F238E27FC236}">
                  <a16:creationId xmlns:a16="http://schemas.microsoft.com/office/drawing/2014/main" id="{AF21304B-FDB7-FCE9-E934-2FF403EFBC6A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2;p3">
              <a:extLst>
                <a:ext uri="{FF2B5EF4-FFF2-40B4-BE49-F238E27FC236}">
                  <a16:creationId xmlns:a16="http://schemas.microsoft.com/office/drawing/2014/main" id="{E81451F3-820D-32AC-5A41-91077FFF3023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Challenges</a:t>
              </a:r>
              <a:endParaRPr sz="5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B44EA2A-B460-0DC1-D276-6164570ACE99}"/>
              </a:ext>
            </a:extLst>
          </p:cNvPr>
          <p:cNvSpPr txBox="1"/>
          <p:nvPr/>
        </p:nvSpPr>
        <p:spPr>
          <a:xfrm>
            <a:off x="28826744" y="28904894"/>
            <a:ext cx="12720487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Char char="•"/>
            </a:pPr>
            <a:r>
              <a:rPr lang="en-US" sz="5400" dirty="0"/>
              <a:t>Adding adjustable temperature ability</a:t>
            </a:r>
          </a:p>
          <a:p>
            <a:pPr marL="685800" indent="-685800">
              <a:buChar char="•"/>
            </a:pPr>
            <a:r>
              <a:rPr lang="en-US" sz="5400" dirty="0"/>
              <a:t>Modifying/Creating an app User Interface</a:t>
            </a:r>
          </a:p>
          <a:p>
            <a:pPr marL="685800" indent="-685800">
              <a:buChar char="•"/>
            </a:pPr>
            <a:r>
              <a:rPr lang="en-US" sz="5400" dirty="0"/>
              <a:t>Improving product design</a:t>
            </a:r>
          </a:p>
          <a:p>
            <a:pPr marL="685800" indent="-685800">
              <a:buChar char="•"/>
            </a:pPr>
            <a:endParaRPr 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35733-4DBA-FCB4-DE7E-013AE25DEB02}"/>
              </a:ext>
            </a:extLst>
          </p:cNvPr>
          <p:cNvSpPr txBox="1"/>
          <p:nvPr/>
        </p:nvSpPr>
        <p:spPr>
          <a:xfrm>
            <a:off x="29183453" y="24167797"/>
            <a:ext cx="12002922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step-down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Cooling management </a:t>
            </a: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</a:rPr>
              <a:t>Heat dissipation for micro components </a:t>
            </a:r>
            <a:endParaRPr lang="en-US" sz="5000"/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</a:rPr>
              <a:t>App integration</a:t>
            </a: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5DC3DB-D00C-B475-55BA-409152157A98}"/>
              </a:ext>
            </a:extLst>
          </p:cNvPr>
          <p:cNvSpPr txBox="1"/>
          <p:nvPr/>
        </p:nvSpPr>
        <p:spPr>
          <a:xfrm>
            <a:off x="29665294" y="8433110"/>
            <a:ext cx="12193084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Active cooling mechanism to maintain the beverage's cool temperature.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App integration to turn on or off the cooling feature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Portable design to have ease of cooling on the go.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B30CDB-68AD-3D31-37D1-6EBF8AB0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463" y="23995746"/>
            <a:ext cx="9264071" cy="8192883"/>
          </a:xfrm>
          <a:prstGeom prst="rect">
            <a:avLst/>
          </a:prstGeom>
        </p:spPr>
      </p:pic>
      <p:grpSp>
        <p:nvGrpSpPr>
          <p:cNvPr id="40" name="Google Shape;20;p3">
            <a:extLst>
              <a:ext uri="{FF2B5EF4-FFF2-40B4-BE49-F238E27FC236}">
                <a16:creationId xmlns:a16="http://schemas.microsoft.com/office/drawing/2014/main" id="{2213CC81-03B7-81EA-54DB-5EEAC5CD5E53}"/>
              </a:ext>
            </a:extLst>
          </p:cNvPr>
          <p:cNvGrpSpPr/>
          <p:nvPr/>
        </p:nvGrpSpPr>
        <p:grpSpPr>
          <a:xfrm>
            <a:off x="1427479" y="12387744"/>
            <a:ext cx="12145594" cy="1207124"/>
            <a:chOff x="863" y="4704"/>
            <a:chExt cx="6337" cy="672"/>
          </a:xfrm>
        </p:grpSpPr>
        <p:sp>
          <p:nvSpPr>
            <p:cNvPr id="41" name="Google Shape;21;p3">
              <a:extLst>
                <a:ext uri="{FF2B5EF4-FFF2-40B4-BE49-F238E27FC236}">
                  <a16:creationId xmlns:a16="http://schemas.microsoft.com/office/drawing/2014/main" id="{9DDC40C1-4FBA-BFF6-6F47-7E63DD9E878E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2;p3">
              <a:extLst>
                <a:ext uri="{FF2B5EF4-FFF2-40B4-BE49-F238E27FC236}">
                  <a16:creationId xmlns:a16="http://schemas.microsoft.com/office/drawing/2014/main" id="{2716BFC4-9617-B610-F7E6-B2D55B22D5BC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r>
                <a:rPr lang="en-US" sz="5400" b="1" dirty="0">
                  <a:solidFill>
                    <a:schemeClr val="lt1"/>
                  </a:solidFill>
                </a:rPr>
                <a:t>Phone App Interface</a:t>
              </a:r>
            </a:p>
          </p:txBody>
        </p:sp>
      </p:grpSp>
      <p:pic>
        <p:nvPicPr>
          <p:cNvPr id="44" name="Picture 43" descr="A screenshot of a device&#10;&#10;AI-generated content may be incorrect.">
            <a:extLst>
              <a:ext uri="{FF2B5EF4-FFF2-40B4-BE49-F238E27FC236}">
                <a16:creationId xmlns:a16="http://schemas.microsoft.com/office/drawing/2014/main" id="{76CDAAD9-C9A8-FDFE-BC5B-4BC0A964B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76" y="13703415"/>
            <a:ext cx="8140906" cy="8516572"/>
          </a:xfrm>
          <a:prstGeom prst="rect">
            <a:avLst/>
          </a:prstGeom>
        </p:spPr>
      </p:pic>
      <p:pic>
        <p:nvPicPr>
          <p:cNvPr id="15" name="Picture 1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FFC0A6C2-AEAB-2749-1F63-A926B025A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7071" y="15318709"/>
            <a:ext cx="10049863" cy="7471433"/>
          </a:xfrm>
          <a:prstGeom prst="rect">
            <a:avLst/>
          </a:prstGeom>
        </p:spPr>
      </p:pic>
      <p:pic>
        <p:nvPicPr>
          <p:cNvPr id="34" name="Picture 33" descr="A diagram of a program&#10;&#10;AI-generated content may be incorrect.">
            <a:extLst>
              <a:ext uri="{FF2B5EF4-FFF2-40B4-BE49-F238E27FC236}">
                <a16:creationId xmlns:a16="http://schemas.microsoft.com/office/drawing/2014/main" id="{EF93F8BE-3E06-D657-7A3D-30491CE8FE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2354" y="15297227"/>
            <a:ext cx="7606406" cy="69680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7A0389E7C2E45AFF05C10FD857947" ma:contentTypeVersion="13" ma:contentTypeDescription="Create a new document." ma:contentTypeScope="" ma:versionID="7243da74bcd6d0e5798dfde81a474c3b">
  <xsd:schema xmlns:xsd="http://www.w3.org/2001/XMLSchema" xmlns:xs="http://www.w3.org/2001/XMLSchema" xmlns:p="http://schemas.microsoft.com/office/2006/metadata/properties" xmlns:ns3="44789e41-0b65-4fd3-b5a4-774aabc0eb38" xmlns:ns4="be92d57e-a3fe-4747-9dc7-bfe81280c378" targetNamespace="http://schemas.microsoft.com/office/2006/metadata/properties" ma:root="true" ma:fieldsID="d03786c303fd17917174963626693fab" ns3:_="" ns4:_="">
    <xsd:import namespace="44789e41-0b65-4fd3-b5a4-774aabc0eb38"/>
    <xsd:import namespace="be92d57e-a3fe-4747-9dc7-bfe81280c3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DateTaken" minOccurs="0"/>
                <xsd:element ref="ns4:MediaServiceSearchProperties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9e41-0b65-4fd3-b5a4-774aabc0eb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2d57e-a3fe-4747-9dc7-bfe81280c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92d57e-a3fe-4747-9dc7-bfe81280c378" xsi:nil="true"/>
  </documentManagement>
</p:properties>
</file>

<file path=customXml/itemProps1.xml><?xml version="1.0" encoding="utf-8"?>
<ds:datastoreItem xmlns:ds="http://schemas.openxmlformats.org/officeDocument/2006/customXml" ds:itemID="{664F0178-054F-4DD6-90D2-EF35E4DB9D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279FFE-C9B6-4902-B6DA-336F9CF1FF34}">
  <ds:schemaRefs>
    <ds:schemaRef ds:uri="44789e41-0b65-4fd3-b5a4-774aabc0eb38"/>
    <ds:schemaRef ds:uri="be92d57e-a3fe-4747-9dc7-bfe81280c3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BC8D9C-929F-498A-852C-1B3AF48525FE}">
  <ds:schemaRefs>
    <ds:schemaRef ds:uri="44789e41-0b65-4fd3-b5a4-774aabc0eb38"/>
    <ds:schemaRef ds:uri="be92d57e-a3fe-4747-9dc7-bfe81280c3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Campbell</dc:creator>
  <cp:revision>29</cp:revision>
  <dcterms:modified xsi:type="dcterms:W3CDTF">2025-04-22T18:54:54Z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0x010100BEE7A0389E7C2E45AFF05C10FD857947</vt:lpwstr>
  </property>
</Properties>
</file>