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4"/>
  </p:sldMasterIdLst>
  <p:notesMasterIdLst>
    <p:notesMasterId r:id="rId6"/>
  </p:notesMasterIdLst>
  <p:sldIdLst>
    <p:sldId id="256" r:id="rId5"/>
  </p:sldIdLst>
  <p:sldSz cx="43891200" cy="32918400"/>
  <p:notesSz cx="6858000" cy="931386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orient="horz" pos="-23190">
          <p15:clr>
            <a:srgbClr val="A4A3A4"/>
          </p15:clr>
        </p15:guide>
        <p15:guide id="3" orient="horz" pos="-26996">
          <p15:clr>
            <a:srgbClr val="A4A3A4"/>
          </p15:clr>
        </p15:guide>
        <p15:guide id="4" orient="horz" pos="-36337">
          <p15:clr>
            <a:srgbClr val="A4A3A4"/>
          </p15:clr>
        </p15:guide>
        <p15:guide id="5" orient="horz" pos="-32358">
          <p15:clr>
            <a:srgbClr val="A4A3A4"/>
          </p15:clr>
        </p15:guide>
        <p15:guide id="6" orient="horz" pos="53094">
          <p15:clr>
            <a:srgbClr val="A4A3A4"/>
          </p15:clr>
        </p15:guide>
        <p15:guide id="7" orient="horz" pos="-36164">
          <p15:clr>
            <a:srgbClr val="A4A3A4"/>
          </p15:clr>
        </p15:guide>
        <p15:guide id="8" pos="68832">
          <p15:clr>
            <a:srgbClr val="A4A3A4"/>
          </p15:clr>
        </p15:guide>
        <p15:guide id="9" pos="-41184">
          <p15:clr>
            <a:srgbClr val="A4A3A4"/>
          </p15:clr>
        </p15:guide>
        <p15:guide id="10" pos="-13680">
          <p15:clr>
            <a:srgbClr val="A4A3A4"/>
          </p15:clr>
        </p15:guide>
        <p15:guide id="11" pos="-10566">
          <p15:clr>
            <a:srgbClr val="A4A3A4"/>
          </p15:clr>
        </p15:guide>
        <p15:guide id="12" pos="12267">
          <p15:clr>
            <a:srgbClr val="A4A3A4"/>
          </p15:clr>
        </p15:guide>
        <p15:guide id="13" pos="15381">
          <p15:clr>
            <a:srgbClr val="A4A3A4"/>
          </p15:clr>
        </p15:guide>
        <p15:guide id="14" pos="38214">
          <p15:clr>
            <a:srgbClr val="A4A3A4"/>
          </p15:clr>
        </p15:guide>
        <p15:guide id="15" pos="413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2922C3-E177-4045-22D5-5B87941E28A7}" v="2" dt="2025-04-21T00:17:36.642"/>
    <p1510:client id="{66EBA80D-6BDD-3001-A44A-483B414BCD95}" v="26" dt="2025-04-20T15:53:09.410"/>
    <p1510:client id="{772C4D4D-C7A3-3A0F-B39F-AC43DFA7E79F}" v="8" dt="2025-04-21T00:15:32.682"/>
    <p1510:client id="{8E8C95BE-182A-10EB-84F9-5273AB6EB119}" v="5" dt="2025-04-21T00:19:13.714"/>
    <p1510:client id="{F09EF495-814B-A3BE-68D5-F3E7E1D13C92}" v="42" dt="2025-04-21T00:09:09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0368"/>
        <p:guide orient="horz" pos="-23190"/>
        <p:guide orient="horz" pos="-26996"/>
        <p:guide orient="horz" pos="-36337"/>
        <p:guide orient="horz" pos="-32358"/>
        <p:guide orient="horz" pos="53094"/>
        <p:guide orient="horz" pos="-36164"/>
        <p:guide pos="68832"/>
        <p:guide pos="-41184"/>
        <p:guide pos="-13680"/>
        <p:guide pos="-10566"/>
        <p:guide pos="12267"/>
        <p:guide pos="15381"/>
        <p:guide pos="38214"/>
        <p:guide pos="41328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092200" y="685800"/>
            <a:ext cx="4673600" cy="350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4419600"/>
            <a:ext cx="50292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228600" algn="l" rtl="0">
              <a:spcBef>
                <a:spcPts val="9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9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9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9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9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392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6200" y="88392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278041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092200" y="685800"/>
            <a:ext cx="4673600" cy="3505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" name="Google Shape;16;p1:notes"/>
          <p:cNvSpPr txBox="1">
            <a:spLocks noGrp="1"/>
          </p:cNvSpPr>
          <p:nvPr>
            <p:ph type="body" idx="1"/>
          </p:nvPr>
        </p:nvSpPr>
        <p:spPr>
          <a:xfrm>
            <a:off x="914400" y="4419600"/>
            <a:ext cx="5029200" cy="41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0"/>
            <a:ext cx="43874100" cy="329070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9100" tIns="39550" rIns="79100" bIns="39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423351" y="343258"/>
            <a:ext cx="43027200" cy="32220300"/>
          </a:xfrm>
          <a:prstGeom prst="rect">
            <a:avLst/>
          </a:prstGeom>
          <a:noFill/>
          <a:ln w="57150" cap="flat" cmpd="thickThin">
            <a:solidFill>
              <a:srgbClr val="CC99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9100" tIns="39550" rIns="79100" bIns="3955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" name="Google Shape;12;p1" descr="C:\My Documents\My Pictures\WC Hea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30490" y="766609"/>
            <a:ext cx="2305545" cy="293485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/>
        </p:nvSpPr>
        <p:spPr>
          <a:xfrm>
            <a:off x="4594568" y="1038605"/>
            <a:ext cx="35747982" cy="3380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00" tIns="39550" rIns="79100" bIns="39550" anchor="t" anchorCtr="0">
            <a:noAutofit/>
          </a:bodyPr>
          <a:lstStyle/>
          <a:p>
            <a:pPr algn="ctr"/>
            <a:r>
              <a:rPr lang="en-US" sz="72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Koozie</a:t>
            </a:r>
            <a:br>
              <a:rPr lang="en-US" sz="6600" b="1" dirty="0">
                <a:latin typeface="Times New Roman"/>
                <a:ea typeface="Times New Roman"/>
                <a:cs typeface="Times New Roman"/>
              </a:rPr>
            </a:br>
            <a:r>
              <a:rPr lang="en-US" sz="6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6000" b="0" i="0" u="none" strike="noStrike" dirty="0">
                <a:solidFill>
                  <a:srgbClr val="000000"/>
                </a:solidFill>
                <a:effectLst/>
              </a:rPr>
              <a:t>Robert McKay, Juan Salas, </a:t>
            </a:r>
            <a:r>
              <a:rPr lang="en-US" sz="6000" dirty="0"/>
              <a:t>Yohan Ksor</a:t>
            </a:r>
            <a:br>
              <a:rPr lang="en-US" sz="7200" dirty="0">
                <a:latin typeface="Times New Roman"/>
                <a:ea typeface="Times New Roman"/>
                <a:cs typeface="Times New Roman"/>
              </a:rPr>
            </a:br>
            <a:r>
              <a:rPr lang="en-US" sz="72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Wofford College, South Carolina</a:t>
            </a:r>
            <a:endParaRPr lang="en-US" sz="72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grpSp>
        <p:nvGrpSpPr>
          <p:cNvPr id="20" name="Google Shape;20;p3"/>
          <p:cNvGrpSpPr/>
          <p:nvPr/>
        </p:nvGrpSpPr>
        <p:grpSpPr>
          <a:xfrm>
            <a:off x="29575641" y="6791182"/>
            <a:ext cx="12145594" cy="1207124"/>
            <a:chOff x="863" y="4704"/>
            <a:chExt cx="6337" cy="672"/>
          </a:xfrm>
        </p:grpSpPr>
        <p:sp>
          <p:nvSpPr>
            <p:cNvPr id="21" name="Google Shape;21;p3"/>
            <p:cNvSpPr txBox="1"/>
            <p:nvPr/>
          </p:nvSpPr>
          <p:spPr>
            <a:xfrm>
              <a:off x="1008" y="4800"/>
              <a:ext cx="6192" cy="576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 txBox="1"/>
            <p:nvPr/>
          </p:nvSpPr>
          <p:spPr>
            <a:xfrm>
              <a:off x="863" y="4704"/>
              <a:ext cx="6193" cy="57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 dirty="0">
                  <a:solidFill>
                    <a:schemeClr val="lt1"/>
                  </a:solidFill>
                </a:rPr>
                <a:t>Our Approach</a:t>
              </a:r>
              <a:endParaRPr sz="5400" dirty="0"/>
            </a:p>
          </p:txBody>
        </p:sp>
      </p:grpSp>
      <p:grpSp>
        <p:nvGrpSpPr>
          <p:cNvPr id="23" name="Google Shape;23;p3"/>
          <p:cNvGrpSpPr/>
          <p:nvPr/>
        </p:nvGrpSpPr>
        <p:grpSpPr>
          <a:xfrm>
            <a:off x="3259681" y="4530136"/>
            <a:ext cx="12145598" cy="1207124"/>
            <a:chOff x="863" y="4704"/>
            <a:chExt cx="6337" cy="672"/>
          </a:xfrm>
        </p:grpSpPr>
        <p:sp>
          <p:nvSpPr>
            <p:cNvPr id="24" name="Google Shape;24;p3"/>
            <p:cNvSpPr txBox="1"/>
            <p:nvPr/>
          </p:nvSpPr>
          <p:spPr>
            <a:xfrm>
              <a:off x="1008" y="4800"/>
              <a:ext cx="6192" cy="576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 txBox="1"/>
            <p:nvPr/>
          </p:nvSpPr>
          <p:spPr>
            <a:xfrm>
              <a:off x="863" y="4704"/>
              <a:ext cx="6193" cy="57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 dirty="0">
                  <a:solidFill>
                    <a:schemeClr val="lt1"/>
                  </a:solidFill>
                </a:rPr>
                <a:t>Goal:</a:t>
              </a:r>
              <a:endParaRPr sz="5400" dirty="0"/>
            </a:p>
          </p:txBody>
        </p:sp>
      </p:grpSp>
      <p:grpSp>
        <p:nvGrpSpPr>
          <p:cNvPr id="26" name="Google Shape;26;p3"/>
          <p:cNvGrpSpPr/>
          <p:nvPr/>
        </p:nvGrpSpPr>
        <p:grpSpPr>
          <a:xfrm>
            <a:off x="15373197" y="6823773"/>
            <a:ext cx="12145598" cy="1207124"/>
            <a:chOff x="863" y="4704"/>
            <a:chExt cx="6337" cy="672"/>
          </a:xfrm>
        </p:grpSpPr>
        <p:sp>
          <p:nvSpPr>
            <p:cNvPr id="27" name="Google Shape;27;p3"/>
            <p:cNvSpPr txBox="1"/>
            <p:nvPr/>
          </p:nvSpPr>
          <p:spPr>
            <a:xfrm>
              <a:off x="1008" y="4800"/>
              <a:ext cx="6192" cy="576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 txBox="1"/>
            <p:nvPr/>
          </p:nvSpPr>
          <p:spPr>
            <a:xfrm>
              <a:off x="863" y="4704"/>
              <a:ext cx="6193" cy="57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 dirty="0">
                  <a:solidFill>
                    <a:schemeClr val="lt1"/>
                  </a:solidFill>
                </a:rPr>
                <a:t>Existing Solutions</a:t>
              </a:r>
              <a:endParaRPr sz="5400" dirty="0"/>
            </a:p>
          </p:txBody>
        </p:sp>
      </p:grpSp>
      <p:grpSp>
        <p:nvGrpSpPr>
          <p:cNvPr id="31" name="Google Shape;31;p3"/>
          <p:cNvGrpSpPr/>
          <p:nvPr/>
        </p:nvGrpSpPr>
        <p:grpSpPr>
          <a:xfrm>
            <a:off x="28962558" y="27701764"/>
            <a:ext cx="12145598" cy="1207124"/>
            <a:chOff x="863" y="4704"/>
            <a:chExt cx="6337" cy="672"/>
          </a:xfrm>
        </p:grpSpPr>
        <p:sp>
          <p:nvSpPr>
            <p:cNvPr id="32" name="Google Shape;32;p3"/>
            <p:cNvSpPr txBox="1"/>
            <p:nvPr/>
          </p:nvSpPr>
          <p:spPr>
            <a:xfrm>
              <a:off x="1008" y="4800"/>
              <a:ext cx="6192" cy="576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 txBox="1"/>
            <p:nvPr/>
          </p:nvSpPr>
          <p:spPr>
            <a:xfrm>
              <a:off x="863" y="4704"/>
              <a:ext cx="6193" cy="57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 dirty="0">
                  <a:solidFill>
                    <a:schemeClr val="lt1"/>
                  </a:solidFill>
                </a:rPr>
                <a:t>Future Work</a:t>
              </a:r>
              <a:endParaRPr sz="5400" dirty="0"/>
            </a:p>
          </p:txBody>
        </p:sp>
      </p:grpSp>
      <p:sp>
        <p:nvSpPr>
          <p:cNvPr id="35" name="Google Shape;35;p3"/>
          <p:cNvSpPr/>
          <p:nvPr/>
        </p:nvSpPr>
        <p:spPr>
          <a:xfrm>
            <a:off x="41711517" y="25137895"/>
            <a:ext cx="160200" cy="4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9100" tIns="39550" rIns="79100" bIns="3955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6" name="Google Shape;36;p3"/>
          <p:cNvGrpSpPr/>
          <p:nvPr/>
        </p:nvGrpSpPr>
        <p:grpSpPr>
          <a:xfrm>
            <a:off x="1423555" y="7362710"/>
            <a:ext cx="12866439" cy="1338704"/>
            <a:chOff x="863" y="4704"/>
            <a:chExt cx="6337" cy="672"/>
          </a:xfrm>
        </p:grpSpPr>
        <p:sp>
          <p:nvSpPr>
            <p:cNvPr id="37" name="Google Shape;37;p3"/>
            <p:cNvSpPr txBox="1"/>
            <p:nvPr/>
          </p:nvSpPr>
          <p:spPr>
            <a:xfrm>
              <a:off x="1008" y="4800"/>
              <a:ext cx="6192" cy="576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 txBox="1"/>
            <p:nvPr/>
          </p:nvSpPr>
          <p:spPr>
            <a:xfrm>
              <a:off x="863" y="4704"/>
              <a:ext cx="6193" cy="57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 dirty="0">
                  <a:solidFill>
                    <a:schemeClr val="lt1"/>
                  </a:solidFill>
                </a:rPr>
                <a:t>Problem:</a:t>
              </a:r>
              <a:endParaRPr sz="5400" dirty="0"/>
            </a:p>
          </p:txBody>
        </p:sp>
      </p:grpSp>
      <p:pic>
        <p:nvPicPr>
          <p:cNvPr id="3" name="Picture 2" descr="W-Blac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59804" y="782483"/>
            <a:ext cx="3753224" cy="3892710"/>
          </a:xfrm>
          <a:prstGeom prst="rect">
            <a:avLst/>
          </a:prstGeom>
        </p:spPr>
      </p:pic>
      <p:pic>
        <p:nvPicPr>
          <p:cNvPr id="50" name="Picture 49" descr="W-Blac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191" y="864074"/>
            <a:ext cx="3143624" cy="3449364"/>
          </a:xfrm>
          <a:prstGeom prst="rect">
            <a:avLst/>
          </a:prstGeom>
        </p:spPr>
      </p:pic>
      <p:grpSp>
        <p:nvGrpSpPr>
          <p:cNvPr id="4" name="Google Shape;20;p3">
            <a:extLst>
              <a:ext uri="{FF2B5EF4-FFF2-40B4-BE49-F238E27FC236}">
                <a16:creationId xmlns:a16="http://schemas.microsoft.com/office/drawing/2014/main" id="{E4174B5D-A867-F9E4-C840-15E613187628}"/>
              </a:ext>
            </a:extLst>
          </p:cNvPr>
          <p:cNvGrpSpPr/>
          <p:nvPr/>
        </p:nvGrpSpPr>
        <p:grpSpPr>
          <a:xfrm>
            <a:off x="15405279" y="13708123"/>
            <a:ext cx="12145594" cy="1207124"/>
            <a:chOff x="863" y="4704"/>
            <a:chExt cx="6337" cy="672"/>
          </a:xfrm>
        </p:grpSpPr>
        <p:sp>
          <p:nvSpPr>
            <p:cNvPr id="5" name="Google Shape;21;p3">
              <a:extLst>
                <a:ext uri="{FF2B5EF4-FFF2-40B4-BE49-F238E27FC236}">
                  <a16:creationId xmlns:a16="http://schemas.microsoft.com/office/drawing/2014/main" id="{E445545D-6895-B3C7-5334-F6AEB24F3033}"/>
                </a:ext>
              </a:extLst>
            </p:cNvPr>
            <p:cNvSpPr txBox="1"/>
            <p:nvPr/>
          </p:nvSpPr>
          <p:spPr>
            <a:xfrm>
              <a:off x="1008" y="4800"/>
              <a:ext cx="6192" cy="576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22;p3">
              <a:extLst>
                <a:ext uri="{FF2B5EF4-FFF2-40B4-BE49-F238E27FC236}">
                  <a16:creationId xmlns:a16="http://schemas.microsoft.com/office/drawing/2014/main" id="{C5E82AA9-9CFA-D8C6-A9E7-EA84C44D5CC2}"/>
                </a:ext>
              </a:extLst>
            </p:cNvPr>
            <p:cNvSpPr txBox="1"/>
            <p:nvPr/>
          </p:nvSpPr>
          <p:spPr>
            <a:xfrm>
              <a:off x="863" y="4704"/>
              <a:ext cx="6193" cy="57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 dirty="0">
                  <a:solidFill>
                    <a:schemeClr val="lt1"/>
                  </a:solidFill>
                </a:rPr>
                <a:t>System Overview</a:t>
              </a:r>
              <a:endParaRPr sz="5400" dirty="0"/>
            </a:p>
          </p:txBody>
        </p:sp>
      </p:grpSp>
      <p:grpSp>
        <p:nvGrpSpPr>
          <p:cNvPr id="7" name="Google Shape;20;p3">
            <a:extLst>
              <a:ext uri="{FF2B5EF4-FFF2-40B4-BE49-F238E27FC236}">
                <a16:creationId xmlns:a16="http://schemas.microsoft.com/office/drawing/2014/main" id="{5B79D1F4-588E-751A-14A0-181E980A32BE}"/>
              </a:ext>
            </a:extLst>
          </p:cNvPr>
          <p:cNvGrpSpPr/>
          <p:nvPr/>
        </p:nvGrpSpPr>
        <p:grpSpPr>
          <a:xfrm>
            <a:off x="1436516" y="22247214"/>
            <a:ext cx="12145594" cy="1207124"/>
            <a:chOff x="863" y="4704"/>
            <a:chExt cx="6337" cy="672"/>
          </a:xfrm>
        </p:grpSpPr>
        <p:sp>
          <p:nvSpPr>
            <p:cNvPr id="8" name="Google Shape;21;p3">
              <a:extLst>
                <a:ext uri="{FF2B5EF4-FFF2-40B4-BE49-F238E27FC236}">
                  <a16:creationId xmlns:a16="http://schemas.microsoft.com/office/drawing/2014/main" id="{9360695A-1F9B-8831-25D2-76D4629A642B}"/>
                </a:ext>
              </a:extLst>
            </p:cNvPr>
            <p:cNvSpPr txBox="1"/>
            <p:nvPr/>
          </p:nvSpPr>
          <p:spPr>
            <a:xfrm>
              <a:off x="1008" y="4800"/>
              <a:ext cx="6192" cy="576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22;p3">
              <a:extLst>
                <a:ext uri="{FF2B5EF4-FFF2-40B4-BE49-F238E27FC236}">
                  <a16:creationId xmlns:a16="http://schemas.microsoft.com/office/drawing/2014/main" id="{3CE55269-279E-C8AD-E59E-DAD2C0984C93}"/>
                </a:ext>
              </a:extLst>
            </p:cNvPr>
            <p:cNvSpPr txBox="1"/>
            <p:nvPr/>
          </p:nvSpPr>
          <p:spPr>
            <a:xfrm>
              <a:off x="863" y="4704"/>
              <a:ext cx="6193" cy="57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r>
                <a:rPr lang="en-US" sz="5400" b="1" dirty="0">
                  <a:solidFill>
                    <a:schemeClr val="lt1"/>
                  </a:solidFill>
                </a:rPr>
                <a:t>Prototype Anatomy</a:t>
              </a:r>
            </a:p>
          </p:txBody>
        </p:sp>
      </p:grpSp>
      <p:grpSp>
        <p:nvGrpSpPr>
          <p:cNvPr id="10" name="Google Shape;20;p3">
            <a:extLst>
              <a:ext uri="{FF2B5EF4-FFF2-40B4-BE49-F238E27FC236}">
                <a16:creationId xmlns:a16="http://schemas.microsoft.com/office/drawing/2014/main" id="{01243BC2-591D-1BAB-345E-F469BBC8CD32}"/>
              </a:ext>
            </a:extLst>
          </p:cNvPr>
          <p:cNvGrpSpPr/>
          <p:nvPr/>
        </p:nvGrpSpPr>
        <p:grpSpPr>
          <a:xfrm>
            <a:off x="15764381" y="23551679"/>
            <a:ext cx="12145594" cy="1207124"/>
            <a:chOff x="863" y="4704"/>
            <a:chExt cx="6337" cy="672"/>
          </a:xfrm>
        </p:grpSpPr>
        <p:sp>
          <p:nvSpPr>
            <p:cNvPr id="11" name="Google Shape;21;p3">
              <a:extLst>
                <a:ext uri="{FF2B5EF4-FFF2-40B4-BE49-F238E27FC236}">
                  <a16:creationId xmlns:a16="http://schemas.microsoft.com/office/drawing/2014/main" id="{2C9B1912-2616-2BC8-AB2F-DB37B8144956}"/>
                </a:ext>
              </a:extLst>
            </p:cNvPr>
            <p:cNvSpPr txBox="1"/>
            <p:nvPr/>
          </p:nvSpPr>
          <p:spPr>
            <a:xfrm>
              <a:off x="1008" y="4800"/>
              <a:ext cx="6192" cy="576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22;p3">
              <a:extLst>
                <a:ext uri="{FF2B5EF4-FFF2-40B4-BE49-F238E27FC236}">
                  <a16:creationId xmlns:a16="http://schemas.microsoft.com/office/drawing/2014/main" id="{86EE79CA-A8B4-4863-BA29-BDC54DEC29E8}"/>
                </a:ext>
              </a:extLst>
            </p:cNvPr>
            <p:cNvSpPr txBox="1"/>
            <p:nvPr/>
          </p:nvSpPr>
          <p:spPr>
            <a:xfrm>
              <a:off x="863" y="4704"/>
              <a:ext cx="6193" cy="57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 dirty="0">
                  <a:solidFill>
                    <a:schemeClr val="lt1"/>
                  </a:solidFill>
                </a:rPr>
                <a:t>Prototype</a:t>
              </a:r>
              <a:endParaRPr sz="54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B3C64E5-B54F-8774-81D7-9331663B33FA}"/>
              </a:ext>
            </a:extLst>
          </p:cNvPr>
          <p:cNvSpPr txBox="1"/>
          <p:nvPr/>
        </p:nvSpPr>
        <p:spPr>
          <a:xfrm>
            <a:off x="15601245" y="4609198"/>
            <a:ext cx="24883392" cy="175432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/>
              <a:t>To regulate</a:t>
            </a:r>
            <a:r>
              <a:rPr lang="en-US" sz="5400" b="0" i="0" u="none" strike="noStrike">
                <a:solidFill>
                  <a:srgbClr val="000000"/>
                </a:solidFill>
                <a:effectLst/>
              </a:rPr>
              <a:t> </a:t>
            </a:r>
            <a:r>
              <a:rPr lang="en-US" sz="5400"/>
              <a:t>beverage temperatures</a:t>
            </a:r>
            <a:r>
              <a:rPr lang="en-US" sz="5400" b="0" i="0" u="none" strike="noStrike">
                <a:solidFill>
                  <a:srgbClr val="000000"/>
                </a:solidFill>
                <a:effectLst/>
              </a:rPr>
              <a:t> to maintain a consistently </a:t>
            </a:r>
            <a:r>
              <a:rPr lang="en-US" sz="5400"/>
              <a:t>cool</a:t>
            </a:r>
            <a:r>
              <a:rPr lang="en-US" sz="5400" b="0" i="0" u="none" strike="noStrike">
                <a:solidFill>
                  <a:srgbClr val="000000"/>
                </a:solidFill>
                <a:effectLst/>
              </a:rPr>
              <a:t> temperature </a:t>
            </a:r>
            <a:r>
              <a:rPr lang="en-US" sz="5400"/>
              <a:t>to ensure</a:t>
            </a:r>
            <a:r>
              <a:rPr lang="en-US" sz="5400" b="0" i="0" u="none" strike="noStrike">
                <a:solidFill>
                  <a:srgbClr val="000000"/>
                </a:solidFill>
                <a:effectLst/>
              </a:rPr>
              <a:t> optimal refreshment, regardless of external conditions</a:t>
            </a:r>
            <a:r>
              <a:rPr lang="en-US" sz="540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319A20-49CA-9A46-08B0-E80FA042510C}"/>
              </a:ext>
            </a:extLst>
          </p:cNvPr>
          <p:cNvSpPr txBox="1"/>
          <p:nvPr/>
        </p:nvSpPr>
        <p:spPr>
          <a:xfrm>
            <a:off x="1529529" y="8857582"/>
            <a:ext cx="12807568" cy="51706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5400" dirty="0"/>
              <a:t>Beverages rapidly lose their chill due:</a:t>
            </a:r>
          </a:p>
          <a:p>
            <a:pPr marL="1600200" lvl="2" indent="-685800">
              <a:buFont typeface="Wingdings"/>
              <a:buChar char="§"/>
            </a:pPr>
            <a:r>
              <a:rPr lang="en-US" sz="5400" dirty="0"/>
              <a:t>Heat </a:t>
            </a:r>
            <a:r>
              <a:rPr lang="en-US" sz="6000" dirty="0"/>
              <a:t>transfer</a:t>
            </a:r>
            <a:r>
              <a:rPr lang="en-US" sz="5400" dirty="0"/>
              <a:t> from the surrounding air </a:t>
            </a:r>
            <a:endParaRPr lang="en-US" sz="5400"/>
          </a:p>
          <a:p>
            <a:pPr marL="1600200" lvl="2" indent="-685800">
              <a:buFont typeface="Wingdings"/>
              <a:buChar char="§"/>
            </a:pPr>
            <a:r>
              <a:rPr lang="en-US" sz="5400" dirty="0"/>
              <a:t>Sunlight Exposure</a:t>
            </a:r>
          </a:p>
          <a:p>
            <a:pPr marL="1600200" lvl="2" indent="-685800">
              <a:buFont typeface="Wingdings"/>
              <a:buChar char="§"/>
            </a:pPr>
            <a:r>
              <a:rPr lang="en-US" sz="5400" dirty="0"/>
              <a:t>The holder’s hand</a:t>
            </a:r>
          </a:p>
          <a:p>
            <a:endParaRPr lang="en-US" sz="5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6D62B9-1433-C75A-9F01-504C6580CFB0}"/>
              </a:ext>
            </a:extLst>
          </p:cNvPr>
          <p:cNvSpPr txBox="1"/>
          <p:nvPr/>
        </p:nvSpPr>
        <p:spPr>
          <a:xfrm>
            <a:off x="15383064" y="8445822"/>
            <a:ext cx="12678065" cy="47089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/>
              <a:t>Koozies (limited insulation)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/>
              <a:t>Tumblers and Bottles (too bulky)</a:t>
            </a:r>
            <a:endParaRPr lang="en-US" sz="18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/>
              <a:t>Ice Cubes (dilutes drink)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/>
              <a:t>Refrigerator (not portable)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6000"/>
              <a:t>Mini Fridges (not portable)</a:t>
            </a:r>
          </a:p>
        </p:txBody>
      </p:sp>
      <p:grpSp>
        <p:nvGrpSpPr>
          <p:cNvPr id="18" name="Google Shape;20;p3">
            <a:extLst>
              <a:ext uri="{FF2B5EF4-FFF2-40B4-BE49-F238E27FC236}">
                <a16:creationId xmlns:a16="http://schemas.microsoft.com/office/drawing/2014/main" id="{3C352B42-A9B4-B45A-FC44-C5F7A301EADE}"/>
              </a:ext>
            </a:extLst>
          </p:cNvPr>
          <p:cNvGrpSpPr/>
          <p:nvPr/>
        </p:nvGrpSpPr>
        <p:grpSpPr>
          <a:xfrm>
            <a:off x="29031847" y="13686389"/>
            <a:ext cx="12145594" cy="1207124"/>
            <a:chOff x="863" y="4704"/>
            <a:chExt cx="6337" cy="672"/>
          </a:xfrm>
        </p:grpSpPr>
        <p:sp>
          <p:nvSpPr>
            <p:cNvPr id="29" name="Google Shape;21;p3">
              <a:extLst>
                <a:ext uri="{FF2B5EF4-FFF2-40B4-BE49-F238E27FC236}">
                  <a16:creationId xmlns:a16="http://schemas.microsoft.com/office/drawing/2014/main" id="{8261BE45-CBBD-8045-7811-2E819FCFC99C}"/>
                </a:ext>
              </a:extLst>
            </p:cNvPr>
            <p:cNvSpPr txBox="1"/>
            <p:nvPr/>
          </p:nvSpPr>
          <p:spPr>
            <a:xfrm>
              <a:off x="1008" y="4800"/>
              <a:ext cx="6192" cy="576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22;p3">
              <a:extLst>
                <a:ext uri="{FF2B5EF4-FFF2-40B4-BE49-F238E27FC236}">
                  <a16:creationId xmlns:a16="http://schemas.microsoft.com/office/drawing/2014/main" id="{4A114F67-7869-B718-2DF9-02AAFC8A6EDD}"/>
                </a:ext>
              </a:extLst>
            </p:cNvPr>
            <p:cNvSpPr txBox="1"/>
            <p:nvPr/>
          </p:nvSpPr>
          <p:spPr>
            <a:xfrm>
              <a:off x="863" y="4704"/>
              <a:ext cx="6193" cy="57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 dirty="0">
                  <a:solidFill>
                    <a:schemeClr val="lt1"/>
                  </a:solidFill>
                </a:rPr>
                <a:t>System Flow</a:t>
              </a:r>
              <a:endParaRPr sz="5400" dirty="0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28EDFDC2-596F-7ACB-880E-F24A746E7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381" y="25563286"/>
            <a:ext cx="12002922" cy="548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8" name="Google Shape;20;p3">
            <a:extLst>
              <a:ext uri="{FF2B5EF4-FFF2-40B4-BE49-F238E27FC236}">
                <a16:creationId xmlns:a16="http://schemas.microsoft.com/office/drawing/2014/main" id="{80878CB9-73C6-E236-C029-3FD34ACA1657}"/>
              </a:ext>
            </a:extLst>
          </p:cNvPr>
          <p:cNvGrpSpPr/>
          <p:nvPr/>
        </p:nvGrpSpPr>
        <p:grpSpPr>
          <a:xfrm>
            <a:off x="28973163" y="22772293"/>
            <a:ext cx="12145594" cy="1207124"/>
            <a:chOff x="863" y="4704"/>
            <a:chExt cx="6337" cy="672"/>
          </a:xfrm>
        </p:grpSpPr>
        <p:sp>
          <p:nvSpPr>
            <p:cNvPr id="49" name="Google Shape;21;p3">
              <a:extLst>
                <a:ext uri="{FF2B5EF4-FFF2-40B4-BE49-F238E27FC236}">
                  <a16:creationId xmlns:a16="http://schemas.microsoft.com/office/drawing/2014/main" id="{AF21304B-FDB7-FCE9-E934-2FF403EFBC6A}"/>
                </a:ext>
              </a:extLst>
            </p:cNvPr>
            <p:cNvSpPr txBox="1"/>
            <p:nvPr/>
          </p:nvSpPr>
          <p:spPr>
            <a:xfrm>
              <a:off x="1008" y="4800"/>
              <a:ext cx="6192" cy="576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22;p3">
              <a:extLst>
                <a:ext uri="{FF2B5EF4-FFF2-40B4-BE49-F238E27FC236}">
                  <a16:creationId xmlns:a16="http://schemas.microsoft.com/office/drawing/2014/main" id="{E81451F3-820D-32AC-5A41-91077FFF3023}"/>
                </a:ext>
              </a:extLst>
            </p:cNvPr>
            <p:cNvSpPr txBox="1"/>
            <p:nvPr/>
          </p:nvSpPr>
          <p:spPr>
            <a:xfrm>
              <a:off x="863" y="4704"/>
              <a:ext cx="6193" cy="57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5400" b="1" dirty="0">
                  <a:solidFill>
                    <a:schemeClr val="lt1"/>
                  </a:solidFill>
                </a:rPr>
                <a:t>Challenges</a:t>
              </a:r>
              <a:endParaRPr sz="5400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6B44EA2A-B460-0DC1-D276-6164570ACE99}"/>
              </a:ext>
            </a:extLst>
          </p:cNvPr>
          <p:cNvSpPr txBox="1"/>
          <p:nvPr/>
        </p:nvSpPr>
        <p:spPr>
          <a:xfrm>
            <a:off x="28826744" y="28904894"/>
            <a:ext cx="12720487" cy="42473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85800" indent="-685800">
              <a:buChar char="•"/>
            </a:pPr>
            <a:r>
              <a:rPr lang="en-US" sz="5400" dirty="0"/>
              <a:t>Adding adjustable temperature ability</a:t>
            </a:r>
          </a:p>
          <a:p>
            <a:pPr marL="685800" indent="-685800">
              <a:buChar char="•"/>
            </a:pPr>
            <a:r>
              <a:rPr lang="en-US" sz="5400" dirty="0"/>
              <a:t>Modifying/Creating an app User Interface</a:t>
            </a:r>
          </a:p>
          <a:p>
            <a:pPr marL="685800" indent="-685800">
              <a:buChar char="•"/>
            </a:pPr>
            <a:r>
              <a:rPr lang="en-US" sz="5400" dirty="0"/>
              <a:t>Improving product design</a:t>
            </a:r>
          </a:p>
          <a:p>
            <a:pPr marL="685800" indent="-685800">
              <a:buChar char="•"/>
            </a:pPr>
            <a:endParaRPr lang="en-US" sz="5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A35733-4DBA-FCB4-DE7E-013AE25DEB02}"/>
              </a:ext>
            </a:extLst>
          </p:cNvPr>
          <p:cNvSpPr txBox="1"/>
          <p:nvPr/>
        </p:nvSpPr>
        <p:spPr>
          <a:xfrm>
            <a:off x="29183453" y="24167797"/>
            <a:ext cx="12002922" cy="33239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5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Power step-down 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50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Cooling management </a:t>
            </a:r>
          </a:p>
          <a:p>
            <a:pPr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5000" b="0" i="0" u="none" strike="noStrike">
                <a:solidFill>
                  <a:srgbClr val="000000"/>
                </a:solidFill>
                <a:effectLst/>
              </a:rPr>
              <a:t>Heat dissipation for micro components </a:t>
            </a:r>
            <a:endParaRPr lang="en-US" sz="5000"/>
          </a:p>
          <a:p>
            <a:pPr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5000" b="0" i="0" u="none" strike="noStrike">
                <a:solidFill>
                  <a:srgbClr val="000000"/>
                </a:solidFill>
                <a:effectLst/>
              </a:rPr>
              <a:t>App integration</a:t>
            </a:r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5DC3DB-D00C-B475-55BA-409152157A98}"/>
              </a:ext>
            </a:extLst>
          </p:cNvPr>
          <p:cNvSpPr txBox="1"/>
          <p:nvPr/>
        </p:nvSpPr>
        <p:spPr>
          <a:xfrm>
            <a:off x="29665294" y="8433110"/>
            <a:ext cx="12193084" cy="48936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200" dirty="0"/>
              <a:t>Active cooling mechanism to maintain the beverage's cool temperature.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200" dirty="0"/>
              <a:t>App integration to turn on or off the cooling feature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5200" dirty="0"/>
              <a:t>Portable design to have ease of cooling on the go.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8B30CDB-68AD-3D31-37D1-6EBF8AB06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0463" y="23995746"/>
            <a:ext cx="9264071" cy="8192883"/>
          </a:xfrm>
          <a:prstGeom prst="rect">
            <a:avLst/>
          </a:prstGeom>
        </p:spPr>
      </p:pic>
      <p:grpSp>
        <p:nvGrpSpPr>
          <p:cNvPr id="40" name="Google Shape;20;p3">
            <a:extLst>
              <a:ext uri="{FF2B5EF4-FFF2-40B4-BE49-F238E27FC236}">
                <a16:creationId xmlns:a16="http://schemas.microsoft.com/office/drawing/2014/main" id="{2213CC81-03B7-81EA-54DB-5EEAC5CD5E53}"/>
              </a:ext>
            </a:extLst>
          </p:cNvPr>
          <p:cNvGrpSpPr/>
          <p:nvPr/>
        </p:nvGrpSpPr>
        <p:grpSpPr>
          <a:xfrm>
            <a:off x="1427479" y="12387744"/>
            <a:ext cx="12145594" cy="1207124"/>
            <a:chOff x="863" y="4704"/>
            <a:chExt cx="6337" cy="672"/>
          </a:xfrm>
        </p:grpSpPr>
        <p:sp>
          <p:nvSpPr>
            <p:cNvPr id="41" name="Google Shape;21;p3">
              <a:extLst>
                <a:ext uri="{FF2B5EF4-FFF2-40B4-BE49-F238E27FC236}">
                  <a16:creationId xmlns:a16="http://schemas.microsoft.com/office/drawing/2014/main" id="{9DDC40C1-4FBA-BFF6-6F47-7E63DD9E878E}"/>
                </a:ext>
              </a:extLst>
            </p:cNvPr>
            <p:cNvSpPr txBox="1"/>
            <p:nvPr/>
          </p:nvSpPr>
          <p:spPr>
            <a:xfrm>
              <a:off x="1008" y="4800"/>
              <a:ext cx="6192" cy="576"/>
            </a:xfrm>
            <a:prstGeom prst="rect">
              <a:avLst/>
            </a:prstGeom>
            <a:solidFill>
              <a:srgbClr val="CC9900"/>
            </a:solidFill>
            <a:ln w="9525" cap="flat" cmpd="sng">
              <a:solidFill>
                <a:srgbClr val="CC99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22;p3">
              <a:extLst>
                <a:ext uri="{FF2B5EF4-FFF2-40B4-BE49-F238E27FC236}">
                  <a16:creationId xmlns:a16="http://schemas.microsoft.com/office/drawing/2014/main" id="{2716BFC4-9617-B610-F7E6-B2D55B22D5BC}"/>
                </a:ext>
              </a:extLst>
            </p:cNvPr>
            <p:cNvSpPr txBox="1"/>
            <p:nvPr/>
          </p:nvSpPr>
          <p:spPr>
            <a:xfrm>
              <a:off x="863" y="4704"/>
              <a:ext cx="6193" cy="576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659025" tIns="164700" rIns="329475" bIns="164700" anchor="ctr" anchorCtr="0">
              <a:noAutofit/>
            </a:bodyPr>
            <a:lstStyle/>
            <a:p>
              <a:r>
                <a:rPr lang="en-US" sz="5400" b="1" dirty="0">
                  <a:solidFill>
                    <a:schemeClr val="lt1"/>
                  </a:solidFill>
                </a:rPr>
                <a:t>Phone App Interface</a:t>
              </a:r>
            </a:p>
          </p:txBody>
        </p:sp>
      </p:grpSp>
      <p:pic>
        <p:nvPicPr>
          <p:cNvPr id="44" name="Picture 43" descr="A screenshot of a device&#10;&#10;AI-generated content may be incorrect.">
            <a:extLst>
              <a:ext uri="{FF2B5EF4-FFF2-40B4-BE49-F238E27FC236}">
                <a16:creationId xmlns:a16="http://schemas.microsoft.com/office/drawing/2014/main" id="{76CDAAD9-C9A8-FDFE-BC5B-4BC0A964B9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7576" y="13703415"/>
            <a:ext cx="8140906" cy="8516572"/>
          </a:xfrm>
          <a:prstGeom prst="rect">
            <a:avLst/>
          </a:prstGeom>
        </p:spPr>
      </p:pic>
      <p:pic>
        <p:nvPicPr>
          <p:cNvPr id="15" name="Picture 14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FFC0A6C2-AEAB-2749-1F63-A926B025A3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397071" y="15318709"/>
            <a:ext cx="10049863" cy="7471433"/>
          </a:xfrm>
          <a:prstGeom prst="rect">
            <a:avLst/>
          </a:prstGeom>
        </p:spPr>
      </p:pic>
      <p:pic>
        <p:nvPicPr>
          <p:cNvPr id="16" name="Picture 1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65940D9-1F6F-FB60-77D6-22E2B6F84F0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77021" y="14901490"/>
            <a:ext cx="8124346" cy="786989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37373"/>
      </a:accent6>
      <a:hlink>
        <a:srgbClr val="4D4D4D"/>
      </a:hlink>
      <a:folHlink>
        <a:srgbClr val="EAEAE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E7A0389E7C2E45AFF05C10FD857947" ma:contentTypeVersion="13" ma:contentTypeDescription="Create a new document." ma:contentTypeScope="" ma:versionID="7243da74bcd6d0e5798dfde81a474c3b">
  <xsd:schema xmlns:xsd="http://www.w3.org/2001/XMLSchema" xmlns:xs="http://www.w3.org/2001/XMLSchema" xmlns:p="http://schemas.microsoft.com/office/2006/metadata/properties" xmlns:ns3="44789e41-0b65-4fd3-b5a4-774aabc0eb38" xmlns:ns4="be92d57e-a3fe-4747-9dc7-bfe81280c378" targetNamespace="http://schemas.microsoft.com/office/2006/metadata/properties" ma:root="true" ma:fieldsID="d03786c303fd17917174963626693fab" ns3:_="" ns4:_="">
    <xsd:import namespace="44789e41-0b65-4fd3-b5a4-774aabc0eb38"/>
    <xsd:import namespace="be92d57e-a3fe-4747-9dc7-bfe81280c378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ObjectDetectorVersions" minOccurs="0"/>
                <xsd:element ref="ns4:_activity" minOccurs="0"/>
                <xsd:element ref="ns4:MediaServiceDateTaken" minOccurs="0"/>
                <xsd:element ref="ns4:MediaServiceSearchProperties" minOccurs="0"/>
                <xsd:element ref="ns4:MediaServiceSystemTags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89e41-0b65-4fd3-b5a4-774aabc0eb3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92d57e-a3fe-4747-9dc7-bfe81280c3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4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e92d57e-a3fe-4747-9dc7-bfe81280c378" xsi:nil="true"/>
  </documentManagement>
</p:properties>
</file>

<file path=customXml/itemProps1.xml><?xml version="1.0" encoding="utf-8"?>
<ds:datastoreItem xmlns:ds="http://schemas.openxmlformats.org/officeDocument/2006/customXml" ds:itemID="{664F0178-054F-4DD6-90D2-EF35E4DB9D1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9279FFE-C9B6-4902-B6DA-336F9CF1FF34}">
  <ds:schemaRefs>
    <ds:schemaRef ds:uri="44789e41-0b65-4fd3-b5a4-774aabc0eb38"/>
    <ds:schemaRef ds:uri="be92d57e-a3fe-4747-9dc7-bfe81280c37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9BC8D9C-929F-498A-852C-1B3AF48525FE}">
  <ds:schemaRefs>
    <ds:schemaRef ds:uri="44789e41-0b65-4fd3-b5a4-774aabc0eb38"/>
    <ds:schemaRef ds:uri="be92d57e-a3fe-4747-9dc7-bfe81280c37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Taylor Campbell</dc:creator>
  <cp:revision>23</cp:revision>
  <dcterms:modified xsi:type="dcterms:W3CDTF">2025-04-21T00:46:24Z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0x010100BEE7A0389E7C2E45AFF05C10FD857947</vt:lpwstr>
  </property>
</Properties>
</file>