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219320" y="2743200"/>
            <a:ext cx="4754520" cy="359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219320" y="1544760"/>
            <a:ext cx="9753120" cy="534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19320" y="2743200"/>
            <a:ext cx="4754520" cy="359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219320" y="2743200"/>
            <a:ext cx="4754520" cy="359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219320" y="1544760"/>
            <a:ext cx="9753120" cy="534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219320" y="2743200"/>
            <a:ext cx="4754520" cy="359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1219320" y="1544760"/>
            <a:ext cx="9753120" cy="534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219320" y="2743200"/>
            <a:ext cx="4754520" cy="359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219320" y="1544760"/>
            <a:ext cx="9753120" cy="534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19320" y="1544760"/>
            <a:ext cx="9753120" cy="534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600" y="2742840"/>
            <a:ext cx="4503240" cy="359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1932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3593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55800" y="461988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4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932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55800" y="2743200"/>
            <a:ext cx="232020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19320" y="4619880"/>
            <a:ext cx="4754520" cy="1713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47120" y="573840"/>
            <a:ext cx="1144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11426040" y="573840"/>
            <a:ext cx="7678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19320" y="2516760"/>
            <a:ext cx="9753120" cy="2594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86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010360" y="548640"/>
            <a:ext cx="1585080" cy="297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12/10/15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752400" y="548640"/>
            <a:ext cx="1254600" cy="3013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E944F0-784D-45A1-9767-B12168EB42CA}" type="slidenum">
              <a:rPr lang="en-US" sz="12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8011440" y="856080"/>
            <a:ext cx="2994840" cy="300960"/>
          </a:xfrm>
          <a:prstGeom prst="rect">
            <a:avLst/>
          </a:prstGeom>
        </p:spPr>
        <p:txBody>
          <a:bodyPr tIns="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47120" y="573840"/>
            <a:ext cx="1144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11426040" y="573840"/>
            <a:ext cx="7678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010360" y="548640"/>
            <a:ext cx="1585080" cy="297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12/4/15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8011440" y="856080"/>
            <a:ext cx="2994840" cy="300960"/>
          </a:xfrm>
          <a:prstGeom prst="rect">
            <a:avLst/>
          </a:prstGeom>
        </p:spPr>
        <p:txBody>
          <a:bodyPr tIns="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9752400" y="548640"/>
            <a:ext cx="1254600" cy="301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52B0005-454A-4BF2-9604-40A1AD17A54E}" type="slidenum">
              <a:rPr lang="en-US" sz="280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247120" y="573840"/>
            <a:ext cx="1144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83" name="CustomShape 2"/>
          <p:cNvSpPr/>
          <p:nvPr/>
        </p:nvSpPr>
        <p:spPr>
          <a:xfrm>
            <a:off x="11426040" y="573840"/>
            <a:ext cx="7678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010360" y="548640"/>
            <a:ext cx="1585080" cy="297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12/4/15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8011440" y="856080"/>
            <a:ext cx="2994840" cy="300960"/>
          </a:xfrm>
          <a:prstGeom prst="rect">
            <a:avLst/>
          </a:prstGeom>
        </p:spPr>
        <p:txBody>
          <a:bodyPr tIns="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752400" y="548640"/>
            <a:ext cx="1254600" cy="301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ECF39A9-0829-42FF-94A9-BE27860A4DE0}" type="slidenum">
              <a:rPr lang="en-US" sz="280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3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1219320" y="2743200"/>
            <a:ext cx="4754520" cy="35931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6242400" y="2743200"/>
            <a:ext cx="4754520" cy="3595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1247120" y="573840"/>
            <a:ext cx="1144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125" name="CustomShape 2"/>
          <p:cNvSpPr/>
          <p:nvPr/>
        </p:nvSpPr>
        <p:spPr>
          <a:xfrm>
            <a:off x="11426040" y="573840"/>
            <a:ext cx="7678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488600" y="2743200"/>
            <a:ext cx="4486320" cy="621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513480" y="2743200"/>
            <a:ext cx="4482360" cy="621360"/>
          </a:xfrm>
          <a:prstGeom prst="rect">
            <a:avLst/>
          </a:prstGeom>
        </p:spPr>
        <p:txBody>
          <a:bodyPr tIns="0" anchor="b"/>
          <a:p>
            <a:pPr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dt"/>
          </p:nvPr>
        </p:nvSpPr>
        <p:spPr>
          <a:xfrm>
            <a:off x="8010360" y="548640"/>
            <a:ext cx="1585080" cy="297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12/4/15</a:t>
            </a:r>
            <a:endParaRPr/>
          </a:p>
        </p:txBody>
      </p:sp>
      <p:sp>
        <p:nvSpPr>
          <p:cNvPr id="129" name="PlaceHolder 6"/>
          <p:cNvSpPr>
            <a:spLocks noGrp="1"/>
          </p:cNvSpPr>
          <p:nvPr>
            <p:ph type="ftr"/>
          </p:nvPr>
        </p:nvSpPr>
        <p:spPr>
          <a:xfrm>
            <a:off x="8011440" y="856080"/>
            <a:ext cx="2994840" cy="300960"/>
          </a:xfrm>
          <a:prstGeom prst="rect">
            <a:avLst/>
          </a:prstGeom>
        </p:spPr>
        <p:txBody>
          <a:bodyPr tIns="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30" name="PlaceHolder 7"/>
          <p:cNvSpPr>
            <a:spLocks noGrp="1"/>
          </p:cNvSpPr>
          <p:nvPr>
            <p:ph type="sldNum"/>
          </p:nvPr>
        </p:nvSpPr>
        <p:spPr>
          <a:xfrm>
            <a:off x="9752400" y="548640"/>
            <a:ext cx="1254600" cy="301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EE00839-6D42-4FFE-A8F2-9899F1085F2C}" type="slidenum">
              <a:rPr lang="en-US" sz="280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1" name="PlaceHolder 8"/>
          <p:cNvSpPr>
            <a:spLocks noGrp="1"/>
          </p:cNvSpPr>
          <p:nvPr>
            <p:ph type="title"/>
          </p:nvPr>
        </p:nvSpPr>
        <p:spPr>
          <a:xfrm>
            <a:off x="1219320" y="1544760"/>
            <a:ext cx="9753120" cy="1153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32" name="PlaceHolder 9"/>
          <p:cNvSpPr>
            <a:spLocks noGrp="1"/>
          </p:cNvSpPr>
          <p:nvPr>
            <p:ph type="body"/>
          </p:nvPr>
        </p:nvSpPr>
        <p:spPr>
          <a:xfrm>
            <a:off x="1219320" y="3383280"/>
            <a:ext cx="4754520" cy="2953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33" name="PlaceHolder 10"/>
          <p:cNvSpPr>
            <a:spLocks noGrp="1"/>
          </p:cNvSpPr>
          <p:nvPr>
            <p:ph type="body"/>
          </p:nvPr>
        </p:nvSpPr>
        <p:spPr>
          <a:xfrm>
            <a:off x="6242400" y="3383280"/>
            <a:ext cx="4754520" cy="2953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247120" y="573840"/>
            <a:ext cx="1144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169" name="CustomShape 2"/>
          <p:cNvSpPr/>
          <p:nvPr/>
        </p:nvSpPr>
        <p:spPr>
          <a:xfrm>
            <a:off x="11426040" y="573840"/>
            <a:ext cx="767880" cy="572040"/>
          </a:xfrm>
          <a:prstGeom prst="rect">
            <a:avLst/>
          </a:prstGeom>
          <a:solidFill>
            <a:srgbClr val="ff8600"/>
          </a:solidFill>
          <a:ln w="19080">
            <a:noFill/>
          </a:ln>
        </p:spPr>
      </p: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1219320" y="5017680"/>
            <a:ext cx="9753120" cy="1293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219320" y="3864960"/>
            <a:ext cx="9753120" cy="109800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dt"/>
          </p:nvPr>
        </p:nvSpPr>
        <p:spPr>
          <a:xfrm>
            <a:off x="8010360" y="548640"/>
            <a:ext cx="1585080" cy="297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12/4/15</a:t>
            </a:r>
            <a:endParaRPr/>
          </a:p>
        </p:txBody>
      </p:sp>
      <p:sp>
        <p:nvSpPr>
          <p:cNvPr id="173" name="PlaceHolder 6"/>
          <p:cNvSpPr>
            <a:spLocks noGrp="1"/>
          </p:cNvSpPr>
          <p:nvPr>
            <p:ph type="ftr"/>
          </p:nvPr>
        </p:nvSpPr>
        <p:spPr>
          <a:xfrm>
            <a:off x="8011440" y="856080"/>
            <a:ext cx="2994840" cy="300960"/>
          </a:xfrm>
          <a:prstGeom prst="rect">
            <a:avLst/>
          </a:prstGeom>
        </p:spPr>
        <p:txBody>
          <a:bodyPr tIns="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f5a408"/>
                </a:solidFill>
                <a:latin typeface="Century Gothic"/>
              </a:rPr>
              <a:t>              </a:t>
            </a:r>
            <a:endParaRPr/>
          </a:p>
        </p:txBody>
      </p:sp>
      <p:sp>
        <p:nvSpPr>
          <p:cNvPr id="174" name="PlaceHolder 7"/>
          <p:cNvSpPr>
            <a:spLocks noGrp="1"/>
          </p:cNvSpPr>
          <p:nvPr>
            <p:ph type="sldNum"/>
          </p:nvPr>
        </p:nvSpPr>
        <p:spPr>
          <a:xfrm>
            <a:off x="9752400" y="548640"/>
            <a:ext cx="1254600" cy="301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CE515ED-8D29-4247-8E3F-08517BD2A2CF}" type="slidenum">
              <a:rPr lang="en-US" sz="280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154880" y="2099880"/>
            <a:ext cx="8825040" cy="267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ebebeb"/>
                </a:solidFill>
                <a:latin typeface="Century Gothic"/>
              </a:rPr>
              <a:t>Finding a Metric to Objectively Evaluate NBA Players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5a408"/>
                </a:solidFill>
                <a:latin typeface="Century Gothic"/>
              </a:rPr>
              <a:t>Ryder McMinn, Jose Lara, Ian Brown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Data Exploration – Box Plot</a:t>
            </a:r>
            <a:endParaRPr/>
          </a:p>
        </p:txBody>
      </p:sp>
      <p:pic>
        <p:nvPicPr>
          <p:cNvPr id="240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9440" y="1767600"/>
            <a:ext cx="5699880" cy="4526640"/>
          </a:xfrm>
          <a:prstGeom prst="rect">
            <a:avLst/>
          </a:prstGeom>
          <a:ln>
            <a:noFill/>
          </a:ln>
        </p:spPr>
      </p:pic>
      <p:pic>
        <p:nvPicPr>
          <p:cNvPr id="241" name="Content Placeholder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70040" y="1767600"/>
            <a:ext cx="5460840" cy="452664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3941640" y="2142000"/>
            <a:ext cx="1976400" cy="15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Kevin Durant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Carmelo Anthony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Lebron James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Kevin Love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James Harden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Blake Griffin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Stephen Curry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3" name="CustomShape 3"/>
          <p:cNvSpPr/>
          <p:nvPr/>
        </p:nvSpPr>
        <p:spPr>
          <a:xfrm flipH="1">
            <a:off x="3492000" y="2273760"/>
            <a:ext cx="518400" cy="36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44" name="CustomShape 4"/>
          <p:cNvSpPr/>
          <p:nvPr/>
        </p:nvSpPr>
        <p:spPr>
          <a:xfrm flipH="1">
            <a:off x="3483720" y="2454840"/>
            <a:ext cx="518400" cy="24624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45" name="CustomShape 5"/>
          <p:cNvSpPr/>
          <p:nvPr/>
        </p:nvSpPr>
        <p:spPr>
          <a:xfrm flipH="1">
            <a:off x="3492000" y="2647800"/>
            <a:ext cx="518400" cy="13104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46" name="CustomShape 6"/>
          <p:cNvSpPr/>
          <p:nvPr/>
        </p:nvSpPr>
        <p:spPr>
          <a:xfrm flipH="1">
            <a:off x="3492000" y="2804760"/>
            <a:ext cx="510120" cy="7776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47" name="CustomShape 7"/>
          <p:cNvSpPr/>
          <p:nvPr/>
        </p:nvSpPr>
        <p:spPr>
          <a:xfrm flipH="1" flipV="1">
            <a:off x="3492000" y="2971800"/>
            <a:ext cx="448200" cy="1944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48" name="CustomShape 8"/>
          <p:cNvSpPr/>
          <p:nvPr/>
        </p:nvSpPr>
        <p:spPr>
          <a:xfrm flipH="1" flipV="1">
            <a:off x="3483720" y="3075480"/>
            <a:ext cx="518400" cy="10836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49" name="CustomShape 9"/>
          <p:cNvSpPr/>
          <p:nvPr/>
        </p:nvSpPr>
        <p:spPr>
          <a:xfrm flipH="1" flipV="1">
            <a:off x="3483720" y="3153240"/>
            <a:ext cx="526680" cy="23472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154880" y="2677680"/>
            <a:ext cx="4350240" cy="22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ebebeb"/>
                </a:solidFill>
                <a:latin typeface="Century Gothic"/>
              </a:rPr>
              <a:t>Creating the Value Metric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6895440" y="2677680"/>
            <a:ext cx="3756960" cy="22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5a408"/>
                </a:solidFill>
                <a:latin typeface="Century Gothic"/>
              </a:rPr>
              <a:t>Explaining the algorithm and Finding player values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038680" y="5234040"/>
            <a:ext cx="748800" cy="438840"/>
          </a:xfrm>
          <a:prstGeom prst="rect">
            <a:avLst/>
          </a:prstGeom>
          <a:solidFill>
            <a:srgbClr val="f5a408"/>
          </a:solidFill>
          <a:ln w="19080">
            <a:solidFill>
              <a:srgbClr val="b57905"/>
            </a:solidFill>
            <a:round/>
          </a:ln>
        </p:spPr>
      </p:sp>
      <p:sp>
        <p:nvSpPr>
          <p:cNvPr id="253" name="CustomShape 2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Creating the Value Metric - Algorithm</a:t>
            </a:r>
            <a:endParaRPr/>
          </a:p>
        </p:txBody>
      </p:sp>
      <p:pic>
        <p:nvPicPr>
          <p:cNvPr id="254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4040" y="1845720"/>
            <a:ext cx="5513400" cy="4134960"/>
          </a:xfrm>
          <a:prstGeom prst="rect">
            <a:avLst/>
          </a:prstGeom>
          <a:ln>
            <a:noFill/>
          </a:ln>
        </p:spPr>
      </p:pic>
      <p:sp>
        <p:nvSpPr>
          <p:cNvPr id="255" name="CustomShape 3"/>
          <p:cNvSpPr/>
          <p:nvPr/>
        </p:nvSpPr>
        <p:spPr>
          <a:xfrm>
            <a:off x="5074560" y="2422080"/>
            <a:ext cx="674640" cy="96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f5a408"/>
            </a:solidFill>
            <a:round/>
          </a:ln>
        </p:spPr>
      </p:sp>
      <p:sp>
        <p:nvSpPr>
          <p:cNvPr id="256" name="CustomShape 4"/>
          <p:cNvSpPr/>
          <p:nvPr/>
        </p:nvSpPr>
        <p:spPr>
          <a:xfrm>
            <a:off x="5705280" y="2719080"/>
            <a:ext cx="77364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8600"/>
                </a:solidFill>
                <a:latin typeface="Century Gothic"/>
              </a:rPr>
              <a:t>d</a:t>
            </a:r>
            <a:r>
              <a:rPr lang="en-US" baseline="-25000">
                <a:solidFill>
                  <a:srgbClr val="ff8600"/>
                </a:solidFill>
                <a:latin typeface="Century Gothic"/>
              </a:rPr>
              <a:t>Points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6609240" y="2347920"/>
            <a:ext cx="5362200" cy="203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Find Linear Regression (Least-Squares Method)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  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β = (X</a:t>
            </a:r>
            <a:r>
              <a:rPr lang="en-US" baseline="30000">
                <a:solidFill>
                  <a:srgbClr val="ffffff"/>
                </a:solidFill>
                <a:latin typeface="Century Gothic"/>
              </a:rPr>
              <a:t>T</a:t>
            </a:r>
            <a:r>
              <a:rPr lang="en-US">
                <a:solidFill>
                  <a:srgbClr val="ffffff"/>
                </a:solidFill>
                <a:latin typeface="Century Gothic"/>
              </a:rPr>
              <a:t>X)</a:t>
            </a:r>
            <a:r>
              <a:rPr lang="en-US" baseline="30000">
                <a:solidFill>
                  <a:srgbClr val="ffffff"/>
                </a:solidFill>
                <a:latin typeface="Century Gothic"/>
              </a:rPr>
              <a:t>-1</a:t>
            </a:r>
            <a:r>
              <a:rPr lang="en-US">
                <a:solidFill>
                  <a:srgbClr val="ffffff"/>
                </a:solidFill>
                <a:latin typeface="Century Gothic"/>
              </a:rPr>
              <a:t>X</a:t>
            </a:r>
            <a:r>
              <a:rPr lang="en-US" baseline="30000">
                <a:solidFill>
                  <a:srgbClr val="ffffff"/>
                </a:solidFill>
                <a:latin typeface="Century Gothic"/>
              </a:rPr>
              <a:t>T</a:t>
            </a:r>
            <a:r>
              <a:rPr lang="en-US">
                <a:solidFill>
                  <a:srgbClr val="ffffff"/>
                </a:solidFill>
                <a:latin typeface="Century Gothic"/>
              </a:rPr>
              <a:t>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For every player, calculate distance from regression to player point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CustomShape 6"/>
          <p:cNvSpPr/>
          <p:nvPr/>
        </p:nvSpPr>
        <p:spPr>
          <a:xfrm>
            <a:off x="7269120" y="3088440"/>
            <a:ext cx="35517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y = β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0</a:t>
            </a:r>
            <a:r>
              <a:rPr lang="en-US">
                <a:solidFill>
                  <a:srgbClr val="ffffff"/>
                </a:solidFill>
                <a:latin typeface="Century Gothic"/>
              </a:rPr>
              <a:t>x +  β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1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6766560" y="4197600"/>
            <a:ext cx="5020920" cy="71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d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PointsPlayer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= (β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0</a:t>
            </a:r>
            <a:r>
              <a:rPr lang="en-US">
                <a:solidFill>
                  <a:srgbClr val="ffffff"/>
                </a:solidFill>
                <a:latin typeface="Century Gothic"/>
              </a:rPr>
              <a:t>(x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PPGPlayer</a:t>
            </a:r>
            <a:r>
              <a:rPr lang="en-US">
                <a:solidFill>
                  <a:srgbClr val="ffffff"/>
                </a:solidFill>
                <a:latin typeface="Century Gothic"/>
              </a:rPr>
              <a:t>) +  β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1</a:t>
            </a:r>
            <a:r>
              <a:rPr lang="en-US">
                <a:solidFill>
                  <a:srgbClr val="ffffff"/>
                </a:solidFill>
                <a:latin typeface="Century Gothic"/>
              </a:rPr>
              <a:t>) - y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MPGPlayer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endParaRPr/>
          </a:p>
        </p:txBody>
      </p:sp>
      <p:sp>
        <p:nvSpPr>
          <p:cNvPr id="260" name="CustomShape 8"/>
          <p:cNvSpPr/>
          <p:nvPr/>
        </p:nvSpPr>
        <p:spPr>
          <a:xfrm flipH="1" flipV="1">
            <a:off x="5073840" y="3457080"/>
            <a:ext cx="90000" cy="56160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61" name="CustomShape 9"/>
          <p:cNvSpPr/>
          <p:nvPr/>
        </p:nvSpPr>
        <p:spPr>
          <a:xfrm>
            <a:off x="4951080" y="3966840"/>
            <a:ext cx="92196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entury Gothic"/>
              </a:rPr>
              <a:t>Kevin Durant</a:t>
            </a:r>
            <a:endParaRPr/>
          </a:p>
        </p:txBody>
      </p:sp>
      <p:sp>
        <p:nvSpPr>
          <p:cNvPr id="262" name="CustomShape 10"/>
          <p:cNvSpPr/>
          <p:nvPr/>
        </p:nvSpPr>
        <p:spPr>
          <a:xfrm>
            <a:off x="5873400" y="5280480"/>
            <a:ext cx="5996520" cy="67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d</a:t>
            </a:r>
            <a:r>
              <a:rPr lang="en-US" sz="1600" baseline="-25000">
                <a:solidFill>
                  <a:srgbClr val="ffffff"/>
                </a:solidFill>
                <a:latin typeface="Century Gothic"/>
              </a:rPr>
              <a:t>PointsKD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 = (1.5143(32.012) +   7.7681) – 38.543 = 17.703 </a:t>
            </a:r>
            <a:endParaRPr/>
          </a:p>
        </p:txBody>
      </p:sp>
      <p:sp>
        <p:nvSpPr>
          <p:cNvPr id="263" name="CustomShape 11"/>
          <p:cNvSpPr/>
          <p:nvPr/>
        </p:nvSpPr>
        <p:spPr>
          <a:xfrm>
            <a:off x="6766560" y="4864680"/>
            <a:ext cx="58428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 </a:t>
            </a:r>
            <a:r>
              <a:rPr lang="en-US">
                <a:solidFill>
                  <a:srgbClr val="ffffff"/>
                </a:solidFill>
                <a:latin typeface="Century Gothic"/>
              </a:rPr>
              <a:t>β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0</a:t>
            </a:r>
            <a:endParaRPr/>
          </a:p>
        </p:txBody>
      </p:sp>
      <p:sp>
        <p:nvSpPr>
          <p:cNvPr id="264" name="CustomShape 12"/>
          <p:cNvSpPr/>
          <p:nvPr/>
        </p:nvSpPr>
        <p:spPr>
          <a:xfrm>
            <a:off x="9290520" y="4864680"/>
            <a:ext cx="6249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β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1</a:t>
            </a:r>
            <a:endParaRPr/>
          </a:p>
        </p:txBody>
      </p:sp>
      <p:sp>
        <p:nvSpPr>
          <p:cNvPr id="265" name="CustomShape 13"/>
          <p:cNvSpPr/>
          <p:nvPr/>
        </p:nvSpPr>
        <p:spPr>
          <a:xfrm>
            <a:off x="7463520" y="5762880"/>
            <a:ext cx="128448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KD’s PPG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6" name="CustomShape 14"/>
          <p:cNvSpPr/>
          <p:nvPr/>
        </p:nvSpPr>
        <p:spPr>
          <a:xfrm>
            <a:off x="10074960" y="5762880"/>
            <a:ext cx="128448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KD’s MPG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7" name="CustomShape 15"/>
          <p:cNvSpPr/>
          <p:nvPr/>
        </p:nvSpPr>
        <p:spPr>
          <a:xfrm>
            <a:off x="7058880" y="5234040"/>
            <a:ext cx="209520" cy="16128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68" name="CustomShape 16"/>
          <p:cNvSpPr/>
          <p:nvPr/>
        </p:nvSpPr>
        <p:spPr>
          <a:xfrm flipH="1">
            <a:off x="9431640" y="5234040"/>
            <a:ext cx="100440" cy="16128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69" name="CustomShape 17"/>
          <p:cNvSpPr/>
          <p:nvPr/>
        </p:nvSpPr>
        <p:spPr>
          <a:xfrm flipV="1">
            <a:off x="8106120" y="5568120"/>
            <a:ext cx="65160" cy="19368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70" name="CustomShape 18"/>
          <p:cNvSpPr/>
          <p:nvPr/>
        </p:nvSpPr>
        <p:spPr>
          <a:xfrm flipH="1" flipV="1">
            <a:off x="10609560" y="5583240"/>
            <a:ext cx="106200" cy="17856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71" name="CustomShape 19"/>
          <p:cNvSpPr/>
          <p:nvPr/>
        </p:nvSpPr>
        <p:spPr>
          <a:xfrm>
            <a:off x="5978160" y="6138720"/>
            <a:ext cx="60976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  <a:latin typeface="Century Gothic"/>
              </a:rPr>
              <a:t>Essentially an average NBA player would have to play 17.703 minutes more to achieve the same PPG production as KD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ebebeb"/>
                </a:solidFill>
                <a:latin typeface="Century Gothic"/>
              </a:rPr>
              <a:t>Creating the Value Metric - Values for Points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154880" y="5581440"/>
            <a:ext cx="591012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*Note: These are relative to points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1488600" y="2743200"/>
            <a:ext cx="4486320" cy="621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Top Under-Valued Players</a:t>
            </a:r>
            <a:endParaRPr/>
          </a:p>
        </p:txBody>
      </p:sp>
      <p:sp>
        <p:nvSpPr>
          <p:cNvPr id="275" name="TextShape 4"/>
          <p:cNvSpPr txBox="1"/>
          <p:nvPr/>
        </p:nvSpPr>
        <p:spPr>
          <a:xfrm>
            <a:off x="6513480" y="2743200"/>
            <a:ext cx="4482360" cy="621360"/>
          </a:xfrm>
          <a:prstGeom prst="rect">
            <a:avLst/>
          </a:prstGeom>
        </p:spPr>
        <p:txBody>
          <a:bodyPr tIns="0"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Top Over-Valued Players</a:t>
            </a:r>
            <a:endParaRPr/>
          </a:p>
        </p:txBody>
      </p:sp>
      <p:sp>
        <p:nvSpPr>
          <p:cNvPr id="276" name="TextShape 5"/>
          <p:cNvSpPr txBox="1"/>
          <p:nvPr/>
        </p:nvSpPr>
        <p:spPr>
          <a:xfrm>
            <a:off x="121932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Kevin Durant – 17.703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Lebron James – 11.164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Kevin Love – 10.974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Carmelo Anthony – 10.577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Russell Westbrook – 10.059</a:t>
            </a:r>
            <a:endParaRPr/>
          </a:p>
        </p:txBody>
      </p:sp>
      <p:sp>
        <p:nvSpPr>
          <p:cNvPr id="277" name="TextShape 6"/>
          <p:cNvSpPr txBox="1"/>
          <p:nvPr/>
        </p:nvSpPr>
        <p:spPr>
          <a:xfrm>
            <a:off x="624240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DeAndre Jordan – (-11.424)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Jimmy Butler – (-11.059)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Andre Iguodala – (-10.479)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Ricky Rubio – (-9.9794)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Josh McRoberts – (-9.6552)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8120" y="5574960"/>
            <a:ext cx="1056240" cy="368640"/>
          </a:xfrm>
          <a:prstGeom prst="rect">
            <a:avLst/>
          </a:prstGeom>
          <a:solidFill>
            <a:srgbClr val="f5a408"/>
          </a:solidFill>
          <a:ln w="19080">
            <a:solidFill>
              <a:srgbClr val="b57905"/>
            </a:solidFill>
            <a:round/>
          </a:ln>
        </p:spPr>
      </p:sp>
      <p:sp>
        <p:nvSpPr>
          <p:cNvPr id="279" name="CustomShape 2"/>
          <p:cNvSpPr/>
          <p:nvPr/>
        </p:nvSpPr>
        <p:spPr>
          <a:xfrm>
            <a:off x="1663560" y="5574960"/>
            <a:ext cx="66132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Kevin Durant = d</a:t>
            </a:r>
            <a:r>
              <a:rPr lang="en-US" baseline="-25000">
                <a:solidFill>
                  <a:srgbClr val="ffffff"/>
                </a:solidFill>
                <a:latin typeface="Century Gothic"/>
              </a:rPr>
              <a:t>TotalValue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=  -3.7919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400">
                <a:solidFill>
                  <a:srgbClr val="ebebeb"/>
                </a:solidFill>
                <a:latin typeface="Century Gothic"/>
              </a:rPr>
              <a:t>Creating The Value Metric – Total Value</a:t>
            </a:r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950040" y="2291760"/>
            <a:ext cx="1044972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In order to get a full picture of a players skill, we have to include all major stats.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950040" y="4048200"/>
            <a:ext cx="31820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Composite Value Metric</a:t>
            </a:r>
            <a:endParaRPr/>
          </a:p>
        </p:txBody>
      </p:sp>
      <p:sp>
        <p:nvSpPr>
          <p:cNvPr id="283" name="CustomShape 6"/>
          <p:cNvSpPr/>
          <p:nvPr/>
        </p:nvSpPr>
        <p:spPr>
          <a:xfrm>
            <a:off x="2084760" y="4417560"/>
            <a:ext cx="8179920" cy="5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ffffff"/>
                </a:solidFill>
                <a:latin typeface="Century Gothic"/>
              </a:rPr>
              <a:t>d</a:t>
            </a:r>
            <a:r>
              <a:rPr lang="en-US" sz="2500" baseline="-25000">
                <a:solidFill>
                  <a:srgbClr val="ffffff"/>
                </a:solidFill>
                <a:latin typeface="Century Gothic"/>
              </a:rPr>
              <a:t>TotalValue</a:t>
            </a:r>
            <a:r>
              <a:rPr lang="en-US" sz="2500">
                <a:solidFill>
                  <a:srgbClr val="ffffff"/>
                </a:solidFill>
                <a:latin typeface="Century Gothic"/>
              </a:rPr>
              <a:t> = d</a:t>
            </a:r>
            <a:r>
              <a:rPr lang="en-US" sz="2500" baseline="-25000">
                <a:solidFill>
                  <a:srgbClr val="ffffff"/>
                </a:solidFill>
                <a:latin typeface="Century Gothic"/>
              </a:rPr>
              <a:t>Points</a:t>
            </a:r>
            <a:r>
              <a:rPr lang="en-US" sz="2500">
                <a:solidFill>
                  <a:srgbClr val="ffffff"/>
                </a:solidFill>
                <a:latin typeface="Century Gothic"/>
              </a:rPr>
              <a:t> + d</a:t>
            </a:r>
            <a:r>
              <a:rPr lang="en-US" sz="2500" baseline="-25000">
                <a:solidFill>
                  <a:srgbClr val="ffffff"/>
                </a:solidFill>
                <a:latin typeface="Century Gothic"/>
              </a:rPr>
              <a:t>Assists</a:t>
            </a:r>
            <a:r>
              <a:rPr lang="en-US" sz="2500">
                <a:solidFill>
                  <a:srgbClr val="ffffff"/>
                </a:solidFill>
                <a:latin typeface="Century Gothic"/>
              </a:rPr>
              <a:t> + d</a:t>
            </a:r>
            <a:r>
              <a:rPr lang="en-US" sz="2500" baseline="-25000">
                <a:solidFill>
                  <a:srgbClr val="ffffff"/>
                </a:solidFill>
                <a:latin typeface="Century Gothic"/>
              </a:rPr>
              <a:t>Steals</a:t>
            </a:r>
            <a:r>
              <a:rPr lang="en-US" sz="2500">
                <a:solidFill>
                  <a:srgbClr val="ffffff"/>
                </a:solidFill>
                <a:latin typeface="Century Gothic"/>
              </a:rPr>
              <a:t> + d</a:t>
            </a:r>
            <a:r>
              <a:rPr lang="en-US" sz="2500" baseline="-25000">
                <a:solidFill>
                  <a:srgbClr val="ffffff"/>
                </a:solidFill>
                <a:latin typeface="Century Gothic"/>
              </a:rPr>
              <a:t>Blocks</a:t>
            </a:r>
            <a:r>
              <a:rPr lang="en-US" sz="2500">
                <a:solidFill>
                  <a:srgbClr val="ffffff"/>
                </a:solidFill>
                <a:latin typeface="Century Gothic"/>
              </a:rPr>
              <a:t> + d</a:t>
            </a:r>
            <a:r>
              <a:rPr lang="en-US" sz="2500" baseline="-25000">
                <a:solidFill>
                  <a:srgbClr val="ffffff"/>
                </a:solidFill>
                <a:latin typeface="Century Gothic"/>
              </a:rPr>
              <a:t>Rebounds</a:t>
            </a:r>
            <a:endParaRPr/>
          </a:p>
        </p:txBody>
      </p:sp>
      <p:sp>
        <p:nvSpPr>
          <p:cNvPr id="284" name="CustomShape 7"/>
          <p:cNvSpPr/>
          <p:nvPr/>
        </p:nvSpPr>
        <p:spPr>
          <a:xfrm>
            <a:off x="1056960" y="3030480"/>
            <a:ext cx="8680320" cy="91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Repeat algorithm for Points, Assists, Steals, Rebounds, and Blocks while maintaining minutes as value reference</a:t>
            </a:r>
            <a:endParaRPr/>
          </a:p>
        </p:txBody>
      </p:sp>
      <p:sp>
        <p:nvSpPr>
          <p:cNvPr id="285" name="CustomShape 8"/>
          <p:cNvSpPr/>
          <p:nvPr/>
        </p:nvSpPr>
        <p:spPr>
          <a:xfrm>
            <a:off x="1663560" y="4955040"/>
            <a:ext cx="416736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Kevin Durant =&gt;</a:t>
            </a:r>
            <a:endParaRPr/>
          </a:p>
        </p:txBody>
      </p:sp>
      <p:sp>
        <p:nvSpPr>
          <p:cNvPr id="286" name="CustomShape 9"/>
          <p:cNvSpPr/>
          <p:nvPr/>
        </p:nvSpPr>
        <p:spPr>
          <a:xfrm>
            <a:off x="3820320" y="4968000"/>
            <a:ext cx="723168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17.703       -5.108      -7.6953       -15.625       -8.2336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ebebeb"/>
                </a:solidFill>
                <a:latin typeface="Century Gothic"/>
              </a:rPr>
              <a:t>Creating The Value Metric – Visualizing Total Value</a:t>
            </a:r>
            <a:endParaRPr/>
          </a:p>
        </p:txBody>
      </p:sp>
      <p:pic>
        <p:nvPicPr>
          <p:cNvPr id="2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72520" y="1676520"/>
            <a:ext cx="3675240" cy="2756160"/>
          </a:xfrm>
          <a:prstGeom prst="rect">
            <a:avLst/>
          </a:prstGeom>
          <a:ln>
            <a:noFill/>
          </a:ln>
        </p:spPr>
      </p:pic>
      <p:pic>
        <p:nvPicPr>
          <p:cNvPr id="28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83080" y="4475880"/>
            <a:ext cx="3168720" cy="2376360"/>
          </a:xfrm>
          <a:prstGeom prst="rect">
            <a:avLst/>
          </a:prstGeom>
          <a:ln>
            <a:noFill/>
          </a:ln>
        </p:spPr>
      </p:pic>
      <p:pic>
        <p:nvPicPr>
          <p:cNvPr id="290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1760" y="1676520"/>
            <a:ext cx="6980400" cy="2566440"/>
          </a:xfrm>
          <a:prstGeom prst="rect">
            <a:avLst/>
          </a:prstGeom>
          <a:ln>
            <a:noFill/>
          </a:ln>
        </p:spPr>
      </p:pic>
      <p:pic>
        <p:nvPicPr>
          <p:cNvPr id="291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697520" y="4433400"/>
            <a:ext cx="3225240" cy="2418840"/>
          </a:xfrm>
          <a:prstGeom prst="rect">
            <a:avLst/>
          </a:prstGeom>
          <a:ln>
            <a:noFill/>
          </a:ln>
        </p:spPr>
      </p:pic>
      <p:pic>
        <p:nvPicPr>
          <p:cNvPr id="292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54880" y="4433400"/>
            <a:ext cx="3124800" cy="23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21932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Maalik Wayns – 12.0367 (9 Minutes)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DeAndre Liggins – 11.7324 (1 Minute)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Dexter Pittman – 10.8932 (3 Minutes)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Chris Smith – 10.5936 (2 Minutes)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Tony Smith – 10.4127 (89 Minutes)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1154880" y="947880"/>
            <a:ext cx="887904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ebebeb"/>
                </a:solidFill>
                <a:latin typeface="Century Gothic"/>
              </a:rPr>
              <a:t>Creating the Value Metric – Total Player Values</a:t>
            </a: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402840" y="5650560"/>
            <a:ext cx="58874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entury Gothic"/>
              </a:rPr>
              <a:t>PROBLEM!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402840" y="6019920"/>
            <a:ext cx="448812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The “Best” Players barely even played!</a:t>
            </a:r>
            <a:endParaRPr/>
          </a:p>
        </p:txBody>
      </p:sp>
      <p:sp>
        <p:nvSpPr>
          <p:cNvPr id="297" name="CustomShape 5"/>
          <p:cNvSpPr/>
          <p:nvPr/>
        </p:nvSpPr>
        <p:spPr>
          <a:xfrm>
            <a:off x="931680" y="3364920"/>
            <a:ext cx="287280" cy="206820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f5a408"/>
            </a:solidFill>
            <a:round/>
          </a:ln>
        </p:spPr>
      </p:sp>
      <p:sp>
        <p:nvSpPr>
          <p:cNvPr id="298" name="CustomShape 6"/>
          <p:cNvSpPr/>
          <p:nvPr/>
        </p:nvSpPr>
        <p:spPr>
          <a:xfrm flipV="1">
            <a:off x="534240" y="4403880"/>
            <a:ext cx="397080" cy="1273680"/>
          </a:xfrm>
          <a:prstGeom prst="straightConnector1">
            <a:avLst/>
          </a:prstGeom>
          <a:noFill/>
          <a:ln w="9360">
            <a:solidFill>
              <a:srgbClr val="f5a408"/>
            </a:solidFill>
            <a:round/>
            <a:tailEnd len="med" type="triangle" w="med"/>
          </a:ln>
        </p:spPr>
      </p:sp>
      <p:sp>
        <p:nvSpPr>
          <p:cNvPr id="299" name="TextShape 7"/>
          <p:cNvSpPr txBox="1"/>
          <p:nvPr/>
        </p:nvSpPr>
        <p:spPr>
          <a:xfrm>
            <a:off x="1488600" y="2743200"/>
            <a:ext cx="4486320" cy="621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Top Under-Valued Players</a:t>
            </a:r>
            <a:endParaRPr/>
          </a:p>
        </p:txBody>
      </p:sp>
      <p:sp>
        <p:nvSpPr>
          <p:cNvPr id="300" name="TextShape 8"/>
          <p:cNvSpPr txBox="1"/>
          <p:nvPr/>
        </p:nvSpPr>
        <p:spPr>
          <a:xfrm>
            <a:off x="6513480" y="2743200"/>
            <a:ext cx="4482360" cy="621360"/>
          </a:xfrm>
          <a:prstGeom prst="rect">
            <a:avLst/>
          </a:prstGeom>
        </p:spPr>
        <p:txBody>
          <a:bodyPr tIns="0"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Top Over-Valued Players</a:t>
            </a:r>
            <a:endParaRPr/>
          </a:p>
        </p:txBody>
      </p:sp>
      <p:sp>
        <p:nvSpPr>
          <p:cNvPr id="301" name="TextShape 9"/>
          <p:cNvSpPr txBox="1"/>
          <p:nvPr/>
        </p:nvSpPr>
        <p:spPr>
          <a:xfrm>
            <a:off x="624240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Ryan Anderson – (-12.4556) (795 Minutes)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Arron Afflalo – (-11.7857) (2552 Minutes)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Jimmy Butler – (-11.2563) (2591 Minutes)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Klay Thompson – (-11.1188) (2868 Minutes)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Kyle Korver – (-10.5434) (2408 Minutes)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488600" y="2743200"/>
            <a:ext cx="4486320" cy="621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Top Under-Valued Players (Pruned)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6513480" y="2743200"/>
            <a:ext cx="4482360" cy="621360"/>
          </a:xfrm>
          <a:prstGeom prst="rect">
            <a:avLst/>
          </a:prstGeom>
        </p:spPr>
        <p:txBody>
          <a:bodyPr tIns="0"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Top Over-Valued Players (Pruned)</a:t>
            </a:r>
            <a:endParaRPr/>
          </a:p>
        </p:txBody>
      </p:sp>
      <p:sp>
        <p:nvSpPr>
          <p:cNvPr id="304" name="TextShape 3"/>
          <p:cNvSpPr txBox="1"/>
          <p:nvPr/>
        </p:nvSpPr>
        <p:spPr>
          <a:xfrm>
            <a:off x="1365480" y="247320"/>
            <a:ext cx="9753120" cy="1153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Creating the Value Metric – Total Player Values Pruned</a:t>
            </a:r>
            <a:endParaRPr/>
          </a:p>
        </p:txBody>
      </p:sp>
      <p:sp>
        <p:nvSpPr>
          <p:cNvPr id="305" name="TextShape 4"/>
          <p:cNvSpPr txBox="1"/>
          <p:nvPr/>
        </p:nvSpPr>
        <p:spPr>
          <a:xfrm>
            <a:off x="121932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Nazr Mohammed – 11.2276 (562)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Garrett Temple – 10.3318 (638)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Ryan Hollins – 10.2652 (482)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Donald Sloan – 10.0432 (392)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Byron Mullens – 10.0241 (414)</a:t>
            </a:r>
            <a:endParaRPr/>
          </a:p>
        </p:txBody>
      </p:sp>
      <p:sp>
        <p:nvSpPr>
          <p:cNvPr id="306" name="TextShape 5"/>
          <p:cNvSpPr txBox="1"/>
          <p:nvPr/>
        </p:nvSpPr>
        <p:spPr>
          <a:xfrm>
            <a:off x="624240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Ryan Anderson – (-10.7435) (795)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Jimmy Butler – (-10.5417) (2591)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Arron Afflalo – (-9.7590) (2552)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Chandler Parsons – (-9.6324) (2783)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Klay Thompson – (-9.4723) (2868)</a:t>
            </a:r>
            <a:endParaRPr/>
          </a:p>
        </p:txBody>
      </p:sp>
      <p:sp>
        <p:nvSpPr>
          <p:cNvPr id="307" name="CustomShape 6"/>
          <p:cNvSpPr/>
          <p:nvPr/>
        </p:nvSpPr>
        <p:spPr>
          <a:xfrm>
            <a:off x="1365480" y="1567080"/>
            <a:ext cx="963036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We decided to prune the bottom 25 percentile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Hadn’t played enough minutes to have have meaningful impact on games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Players have now played greater than 387 Minutes (~10 games or 11.8% of season)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219320" y="5017680"/>
            <a:ext cx="9753120" cy="1293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Validating the Player Metric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1219320" y="3864960"/>
            <a:ext cx="9753120" cy="1098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Do these values mean anything?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488600" y="2743200"/>
            <a:ext cx="4486320" cy="621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Best Teams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6513480" y="2743200"/>
            <a:ext cx="4482360" cy="621360"/>
          </a:xfrm>
          <a:prstGeom prst="rect">
            <a:avLst/>
          </a:prstGeom>
        </p:spPr>
        <p:txBody>
          <a:bodyPr tIns="0" anchor="b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8600"/>
                </a:solidFill>
                <a:latin typeface="Arial"/>
              </a:rPr>
              <a:t>Worst Teams</a:t>
            </a:r>
            <a:endParaRPr/>
          </a:p>
        </p:txBody>
      </p:sp>
      <p:sp>
        <p:nvSpPr>
          <p:cNvPr id="312" name="TextShape 3"/>
          <p:cNvSpPr txBox="1"/>
          <p:nvPr/>
        </p:nvSpPr>
        <p:spPr>
          <a:xfrm>
            <a:off x="1243440" y="274680"/>
            <a:ext cx="9753120" cy="1153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Validating the Player Metric – How?</a:t>
            </a:r>
            <a:endParaRPr/>
          </a:p>
        </p:txBody>
      </p:sp>
      <p:sp>
        <p:nvSpPr>
          <p:cNvPr id="313" name="TextShape 4"/>
          <p:cNvSpPr txBox="1"/>
          <p:nvPr/>
        </p:nvSpPr>
        <p:spPr>
          <a:xfrm>
            <a:off x="121932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San Antonio Spurs – 2.13191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0000"/>
                </a:solidFill>
                <a:latin typeface="Arial"/>
              </a:rPr>
              <a:t>2013-2014 Champions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Dallas Mavericks – 1.5220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Minnesota Timberwolves – 1.4146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Washington Wizards – 1.2880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L. A. Clippers – 1.1160</a:t>
            </a:r>
            <a:endParaRPr/>
          </a:p>
        </p:txBody>
      </p:sp>
      <p:sp>
        <p:nvSpPr>
          <p:cNvPr id="314" name="TextShape 5"/>
          <p:cNvSpPr txBox="1"/>
          <p:nvPr/>
        </p:nvSpPr>
        <p:spPr>
          <a:xfrm>
            <a:off x="6242400" y="3383280"/>
            <a:ext cx="4754520" cy="2953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Chicago Bulls – (-3.7644)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Milwaukee Bucks – (-1.5436)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L. A. Lakers – (-0.9469)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Boston Celtics – (-0.8852)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Cleveland Cavs – (-0.7196)</a:t>
            </a:r>
            <a:endParaRPr/>
          </a:p>
        </p:txBody>
      </p:sp>
      <p:sp>
        <p:nvSpPr>
          <p:cNvPr id="315" name="CustomShape 6"/>
          <p:cNvSpPr/>
          <p:nvPr/>
        </p:nvSpPr>
        <p:spPr>
          <a:xfrm>
            <a:off x="1833480" y="2089440"/>
            <a:ext cx="78552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D</a:t>
            </a:r>
            <a:r>
              <a:rPr lang="en-US" baseline="-25000">
                <a:solidFill>
                  <a:srgbClr val="ffffff"/>
                </a:solidFill>
                <a:latin typeface="Arial"/>
              </a:rPr>
              <a:t>TotalValue(team) </a:t>
            </a:r>
            <a:r>
              <a:rPr lang="en-US">
                <a:solidFill>
                  <a:srgbClr val="ffffff"/>
                </a:solidFill>
                <a:latin typeface="Arial"/>
              </a:rPr>
              <a:t>= Sum(for each D</a:t>
            </a:r>
            <a:r>
              <a:rPr lang="en-US" baseline="-25000">
                <a:solidFill>
                  <a:srgbClr val="ffffff"/>
                </a:solidFill>
                <a:latin typeface="Arial"/>
              </a:rPr>
              <a:t>TotalValuePlayer</a:t>
            </a:r>
            <a:r>
              <a:rPr lang="en-US">
                <a:solidFill>
                  <a:srgbClr val="ffffff"/>
                </a:solidFill>
                <a:latin typeface="Arial"/>
              </a:rPr>
              <a:t>)</a:t>
            </a:r>
            <a:endParaRPr/>
          </a:p>
        </p:txBody>
      </p:sp>
      <p:sp>
        <p:nvSpPr>
          <p:cNvPr id="316" name="CustomShape 7"/>
          <p:cNvSpPr/>
          <p:nvPr/>
        </p:nvSpPr>
        <p:spPr>
          <a:xfrm>
            <a:off x="1371600" y="1414800"/>
            <a:ext cx="8317080" cy="67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Creating a team score by combining player values of all player for a specific team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Objective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1154880" y="2603520"/>
            <a:ext cx="8760600" cy="34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Century Gothic"/>
              </a:rPr>
              <a:t>We wanted to find a way to value sports player objectively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(Specifically NBA Players)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Century Gothic"/>
              </a:rPr>
              <a:t>Other systems use weighted values that are subjective, and we felt that was too prone to bias.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Through Data Mining Techniques and Data Exploration, we were able to devise a comparative system that rates players using simple regression and tested it with season simulations.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This will allow owners, coaches, and managers to answer important questions about their basketball organization.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243440" y="390600"/>
            <a:ext cx="9753120" cy="1153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Validating the Player Metric – Using Team Score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1219320" y="1669320"/>
            <a:ext cx="4754520" cy="4667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We then decided to see if we could use the team score to predict game winners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We ran 10000 mock seasons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ffff"/>
                </a:solidFill>
                <a:latin typeface="Arial"/>
              </a:rPr>
              <a:t>Used some variance on team score to try and account for player injuries, tired players, off days, etc.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ffff"/>
                </a:solidFill>
                <a:latin typeface="Arial"/>
              </a:rPr>
              <a:t>STD = 1.115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ffffff"/>
                </a:solidFill>
                <a:latin typeface="Arial"/>
              </a:rPr>
              <a:t>Variance = STD( Sum(for each d</a:t>
            </a:r>
            <a:r>
              <a:rPr lang="en-US" sz="1600" baseline="-25000">
                <a:solidFill>
                  <a:srgbClr val="ffffff"/>
                </a:solidFill>
                <a:latin typeface="Arial"/>
              </a:rPr>
              <a:t>teamscore</a:t>
            </a:r>
            <a:r>
              <a:rPr lang="en-US" sz="1600">
                <a:solidFill>
                  <a:srgbClr val="ffffff"/>
                </a:solidFill>
                <a:latin typeface="Arial"/>
              </a:rPr>
              <a:t>)) * 4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319" name="Content Placeholder 10" descr=""/>
          <p:cNvPicPr/>
          <p:nvPr/>
        </p:nvPicPr>
        <p:blipFill>
          <a:blip r:embed="rId1"/>
          <a:srcRect l="0" t="-3908" r="0" b="-3908"/>
          <a:stretch>
            <a:fillRect/>
          </a:stretch>
        </p:blipFill>
        <p:spPr>
          <a:xfrm>
            <a:off x="5974200" y="1544760"/>
            <a:ext cx="5773320" cy="4668480"/>
          </a:xfrm>
          <a:prstGeom prst="rect">
            <a:avLst/>
          </a:prstGeom>
          <a:ln>
            <a:noFill/>
          </a:ln>
        </p:spPr>
      </p:pic>
      <p:sp>
        <p:nvSpPr>
          <p:cNvPr id="320" name="CustomShape 3"/>
          <p:cNvSpPr/>
          <p:nvPr/>
        </p:nvSpPr>
        <p:spPr>
          <a:xfrm>
            <a:off x="1095840" y="4496040"/>
            <a:ext cx="466992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Average Game Predicting Percentage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(10000 seasons)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</a:rPr>
              <a:t>= 70.76%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1243440" y="409320"/>
            <a:ext cx="9753120" cy="1153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Validating the Player Metric – Weights Conditioning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1219320" y="1853640"/>
            <a:ext cx="4754520" cy="4482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Up until now, we’ve valued each stat equally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Tried to find weights for each stat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Ran previous method 1000 times of 1000 seasons using random weights each time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ffffff"/>
                </a:solidFill>
                <a:latin typeface="Arial"/>
              </a:rPr>
              <a:t>Then recorded max accuracy and its weights</a:t>
            </a:r>
            <a:endParaRPr/>
          </a:p>
        </p:txBody>
      </p:sp>
      <p:sp>
        <p:nvSpPr>
          <p:cNvPr id="323" name="TextShape 3"/>
          <p:cNvSpPr txBox="1"/>
          <p:nvPr/>
        </p:nvSpPr>
        <p:spPr>
          <a:xfrm>
            <a:off x="6242400" y="1853640"/>
            <a:ext cx="4754520" cy="4484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1000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maxAcc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0.7890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weights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0.1541    0.4655    0.2833    0.3727    0.5023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maxAcc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0.8072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weights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0.2852    0.2856    0.2712    0.3506    0.4258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maxAcc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0.7656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weights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0.2208    0.3446    0.3997    0.8352    0.0753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243440" y="510480"/>
            <a:ext cx="9753120" cy="1153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Validating The Player Metric – 10000 Weights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219320" y="1664280"/>
            <a:ext cx="9777600" cy="1929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We then ran it 10000 of 1000 seasons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So essentially there was 10000 sets of different weights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…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as you can imagine, it took 1.5 hours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Essentially we simulated 900 million games</a:t>
            </a:r>
            <a:endParaRPr/>
          </a:p>
        </p:txBody>
      </p:sp>
      <p:sp>
        <p:nvSpPr>
          <p:cNvPr id="326" name="TextShape 3"/>
          <p:cNvSpPr txBox="1"/>
          <p:nvPr/>
        </p:nvSpPr>
        <p:spPr>
          <a:xfrm>
            <a:off x="1219320" y="3378240"/>
            <a:ext cx="9777600" cy="2459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10000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maxAcc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0.7969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weights =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0.3012    0.4677    0.8775    0.9797    0.6646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40440" y="1645920"/>
            <a:ext cx="11155320" cy="47548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Using Salary instead of Minutes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Applying Model to current and future seasons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Analyzing potential trades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Testing weights against different season stats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640080" y="621000"/>
            <a:ext cx="10422000" cy="56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Future Work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731520" y="1710360"/>
            <a:ext cx="10789920" cy="4416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We found that the player metric is a reasonably accurate prediction of a player's skill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Using our validation technique, we had a decent classifier to predict games only using stats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NBA is often highly variable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Weights improved our classifier accuracy, but were inconsistent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This can be a tool to look at all manner of problems facing NBA teams today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642240" y="621000"/>
            <a:ext cx="10422000" cy="56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8600"/>
                </a:solidFill>
                <a:latin typeface="Arial"/>
              </a:rPr>
              <a:t>Conclusion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First was Baseball – Sabermetrics (Moneyball Movie)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APBRmetrics (Basketball)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1122120" y="657360"/>
            <a:ext cx="7290360" cy="622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Other Work in This Area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154880" y="2677680"/>
            <a:ext cx="4350240" cy="22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ebebeb"/>
                </a:solidFill>
                <a:latin typeface="Century Gothic"/>
              </a:rPr>
              <a:t>Gathering The Data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6895440" y="2677680"/>
            <a:ext cx="3756960" cy="22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5a408"/>
                </a:solidFill>
                <a:latin typeface="Century Gothic"/>
              </a:rPr>
              <a:t>Where we got the data and why it’s relevant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Gathering The Data – NBA.com</a:t>
            </a:r>
            <a:endParaRPr/>
          </a:p>
        </p:txBody>
      </p:sp>
      <p:pic>
        <p:nvPicPr>
          <p:cNvPr id="218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0920" y="2630520"/>
            <a:ext cx="4828320" cy="336132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6435360" y="2630520"/>
            <a:ext cx="4761360" cy="255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Data is pulled straight from NBA.com’s API (nba.com/stats)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This is 2013-2014 Full Season Player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NBA goes through a year of review before official stats are released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</a:rPr>
              <a:t>This is the most up-to date, reviewed dataset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154880" y="2677680"/>
            <a:ext cx="4350240" cy="22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ebebeb"/>
                </a:solidFill>
                <a:latin typeface="Century Gothic"/>
              </a:rPr>
              <a:t>Data Exploration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6895440" y="2677680"/>
            <a:ext cx="3756960" cy="22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5a408"/>
                </a:solidFill>
                <a:latin typeface="Century Gothic"/>
              </a:rPr>
              <a:t>Exploring data and deciding best way to measure player value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67440" y="6038280"/>
            <a:ext cx="1863720" cy="687600"/>
          </a:xfrm>
          <a:prstGeom prst="ellipse">
            <a:avLst/>
          </a:prstGeom>
          <a:solidFill>
            <a:srgbClr val="f5a408"/>
          </a:solidFill>
          <a:ln w="19080">
            <a:solidFill>
              <a:srgbClr val="b57905"/>
            </a:solidFill>
            <a:round/>
          </a:ln>
        </p:spPr>
      </p:sp>
      <p:sp>
        <p:nvSpPr>
          <p:cNvPr id="223" name="CustomShape 2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Data Exploration – Linear v. Polynomial</a:t>
            </a:r>
            <a:endParaRPr/>
          </a:p>
        </p:txBody>
      </p:sp>
      <p:pic>
        <p:nvPicPr>
          <p:cNvPr id="224" name="Content Placeholder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6480" y="2565000"/>
            <a:ext cx="3656880" cy="3472560"/>
          </a:xfrm>
          <a:prstGeom prst="rect">
            <a:avLst/>
          </a:prstGeom>
          <a:ln>
            <a:noFill/>
          </a:ln>
        </p:spPr>
      </p:pic>
      <p:pic>
        <p:nvPicPr>
          <p:cNvPr id="225" name="Content Placeholder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07120" y="2565000"/>
            <a:ext cx="3656880" cy="3472560"/>
          </a:xfrm>
          <a:prstGeom prst="rect">
            <a:avLst/>
          </a:prstGeom>
          <a:ln>
            <a:noFill/>
          </a:ln>
        </p:spPr>
      </p:pic>
      <p:pic>
        <p:nvPicPr>
          <p:cNvPr id="226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267760" y="2565000"/>
            <a:ext cx="3656880" cy="347256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973800" y="6127560"/>
            <a:ext cx="305136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1</a:t>
            </a:r>
            <a:r>
              <a:rPr lang="en-US" baseline="30000">
                <a:solidFill>
                  <a:srgbClr val="ffffff"/>
                </a:solidFill>
                <a:latin typeface="Century Gothic"/>
              </a:rPr>
              <a:t>st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Degree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4709880" y="6127560"/>
            <a:ext cx="305136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2</a:t>
            </a:r>
            <a:r>
              <a:rPr lang="en-US" baseline="30000">
                <a:solidFill>
                  <a:srgbClr val="ffffff"/>
                </a:solidFill>
                <a:latin typeface="Century Gothic"/>
              </a:rPr>
              <a:t>nd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Degree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8570520" y="6169680"/>
            <a:ext cx="305136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3</a:t>
            </a:r>
            <a:r>
              <a:rPr lang="en-US" baseline="30000">
                <a:solidFill>
                  <a:srgbClr val="ffffff"/>
                </a:solidFill>
                <a:latin typeface="Century Gothic"/>
              </a:rPr>
              <a:t>rd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Degree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Data Exploration – Season v. Game</a:t>
            </a:r>
            <a:endParaRPr/>
          </a:p>
        </p:txBody>
      </p:sp>
      <p:pic>
        <p:nvPicPr>
          <p:cNvPr id="231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120" y="1676520"/>
            <a:ext cx="5584680" cy="4188240"/>
          </a:xfrm>
          <a:prstGeom prst="rect">
            <a:avLst/>
          </a:prstGeom>
          <a:ln>
            <a:noFill/>
          </a:ln>
        </p:spPr>
      </p:pic>
      <p:pic>
        <p:nvPicPr>
          <p:cNvPr id="232" name="Content Placeholder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37200" y="1676520"/>
            <a:ext cx="5645880" cy="426240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749520" y="6224400"/>
            <a:ext cx="109332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Focusing on PPG and MPG, because it focuses on skill rather than consistency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Content Placeholder 1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54600" y="1676520"/>
            <a:ext cx="5968080" cy="424872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1154880" y="947880"/>
            <a:ext cx="8760600" cy="72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ebeb"/>
                </a:solidFill>
                <a:latin typeface="Century Gothic"/>
              </a:rPr>
              <a:t>Data Exploration – CV v. KD Example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7137000" y="4631400"/>
            <a:ext cx="592560" cy="28224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f5a408"/>
            </a:solidFill>
            <a:round/>
          </a:ln>
        </p:spPr>
      </p:sp>
      <p:pic>
        <p:nvPicPr>
          <p:cNvPr id="237" name="Content Placeholder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2480" y="1676520"/>
            <a:ext cx="5261400" cy="428652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1294560" y="5213160"/>
            <a:ext cx="284400" cy="12996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f5a408"/>
            </a:solidFill>
            <a:round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