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  <p:sldMasterId id="214748366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2"/>
  </p:normalViewPr>
  <p:slideViewPr>
    <p:cSldViewPr snapToGrid="0" snapToObjects="1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7ebe4d5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7ebe4d5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7b9a3e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7b9a3e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Caitlin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7b9a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7b9a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Caitlin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7b9a3e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7b9a3e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7b9a3e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7b9a3e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7ebe4d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7ebe4d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 descr="UT_logo_RGB.eps"/>
          <p:cNvPicPr preferRelativeResize="0"/>
          <p:nvPr/>
        </p:nvPicPr>
        <p:blipFill rotWithShape="1">
          <a:blip r:embed="rId2">
            <a:alphaModFix/>
          </a:blip>
          <a:srcRect l="-1" t="-7062" r="-4562" b="-7765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ection Header">
  <p:cSld name="Orange Section Header">
    <p:bg>
      <p:bgPr>
        <a:solidFill>
          <a:srgbClr val="FD6D08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Big Orange">
  <p:cSld name="Title: Big Orange">
    <p:bg>
      <p:bgPr>
        <a:solidFill>
          <a:srgbClr val="FD6D0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" descr="UT_logo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9179" y="3015970"/>
            <a:ext cx="1965643" cy="131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: Big Logo">
  <p:cSld name="Title: Big Log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4" descr="UT_logo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78724" y="3742520"/>
            <a:ext cx="1598055" cy="10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Minimal Identity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UT_logo_RIGHT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8146" y="4728769"/>
            <a:ext cx="1461427" cy="32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Your Custom Photo">
  <p:cSld name="Title: Your Custom Pho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>
            <a:spLocks noGrp="1"/>
          </p:cNvSpPr>
          <p:nvPr>
            <p:ph type="pic" idx="2"/>
          </p:nvPr>
        </p:nvSpPr>
        <p:spPr>
          <a:xfrm>
            <a:off x="0" y="0"/>
            <a:ext cx="4950346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77797C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6" descr="UT_logo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259" y="3235296"/>
            <a:ext cx="1831828" cy="122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: Photo 1">
  <p:cSld name="Title: Photo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 descr="AyresJos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18487" y="1"/>
            <a:ext cx="10370676" cy="515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7" name="Google Shape;37;p7" descr="UT_logo_KNOCKOU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0627" y="3235296"/>
            <a:ext cx="1781284" cy="119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Photo 2">
  <p:cSld name="Title: Photo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 descr="flag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64442" y="486966"/>
            <a:ext cx="4193654" cy="237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Google Shape;42;p8" descr="UT_logo_KNOCKOU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2655" y="3235296"/>
            <a:ext cx="1777228" cy="119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978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855063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4750663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r Text Block">
  <p:cSld name="Quote or Text Block">
    <p:bg>
      <p:bgPr>
        <a:solidFill>
          <a:srgbClr val="FD6D0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16721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77797C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D6D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9" descr="UT_logo_RIGHT_KNOCKOUT.ep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88146" y="4728769"/>
            <a:ext cx="1461427" cy="3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Font typeface="Arial"/>
              <a:buNone/>
            </a:pPr>
            <a:r>
              <a:rPr lang="en-US" sz="4800">
                <a:latin typeface="Roboto Slab"/>
                <a:ea typeface="Roboto Slab"/>
                <a:cs typeface="Roboto Slab"/>
                <a:sym typeface="Roboto Slab"/>
              </a:rPr>
              <a:t>Customer Defection</a:t>
            </a:r>
            <a:endParaRPr sz="4800" i="0" u="none" strike="noStrike" cap="none">
              <a:solidFill>
                <a:srgbClr val="3B3C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1371600" y="1477425"/>
            <a:ext cx="64008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Font typeface="Arial"/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Helping NPC retain its valuable customers</a:t>
            </a:r>
            <a:endParaRPr sz="1800" i="0" u="none" strike="noStrike" cap="none">
              <a:solidFill>
                <a:srgbClr val="3B3C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-1" y="4736145"/>
            <a:ext cx="4622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Ryan McMurray, Matt Gallagher, Caitlin Pinkard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Objective 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•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Build a model to predict which customers are most likely to churn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•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Determine customers most likely to churn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Tables: customers, credits, formula, deliveries, subscriptions, complaints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Font typeface="Arial"/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ERD</a:t>
            </a:r>
            <a:endParaRPr sz="4400" i="0" u="none" strike="noStrike" cap="none">
              <a:solidFill>
                <a:srgbClr val="3B3C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27" y="215025"/>
            <a:ext cx="5613952" cy="40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65525" y="80925"/>
            <a:ext cx="4412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Code FlowChart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618475" y="984725"/>
            <a:ext cx="861900" cy="312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Credit</a:t>
            </a:r>
            <a:endParaRPr sz="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628175" y="984725"/>
            <a:ext cx="861900" cy="312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Formula</a:t>
            </a:r>
            <a:endParaRPr sz="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637875" y="984725"/>
            <a:ext cx="861900" cy="312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Delivery</a:t>
            </a:r>
            <a:endParaRPr sz="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426275" y="2274313"/>
            <a:ext cx="1265700" cy="48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Subscription</a:t>
            </a:r>
            <a:endParaRPr sz="9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778225" y="984725"/>
            <a:ext cx="1112400" cy="312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 Slab"/>
                <a:ea typeface="Roboto Slab"/>
                <a:cs typeface="Roboto Slab"/>
                <a:sym typeface="Roboto Slab"/>
              </a:rPr>
              <a:t>Complaints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642925" y="2245288"/>
            <a:ext cx="1383000" cy="447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Slab"/>
                <a:ea typeface="Roboto Slab"/>
                <a:cs typeface="Roboto Slab"/>
                <a:sym typeface="Roboto Slab"/>
              </a:rPr>
              <a:t>Customers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5" name="Google Shape;125;p20"/>
          <p:cNvCxnSpPr>
            <a:stCxn id="119" idx="4"/>
            <a:endCxn id="126" idx="0"/>
          </p:cNvCxnSpPr>
          <p:nvPr/>
        </p:nvCxnSpPr>
        <p:spPr>
          <a:xfrm>
            <a:off x="2049425" y="1297325"/>
            <a:ext cx="100980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0"/>
          <p:cNvCxnSpPr>
            <a:stCxn id="120" idx="4"/>
            <a:endCxn id="126" idx="0"/>
          </p:cNvCxnSpPr>
          <p:nvPr/>
        </p:nvCxnSpPr>
        <p:spPr>
          <a:xfrm>
            <a:off x="3059125" y="1297325"/>
            <a:ext cx="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0"/>
          <p:cNvCxnSpPr>
            <a:stCxn id="121" idx="4"/>
            <a:endCxn id="126" idx="0"/>
          </p:cNvCxnSpPr>
          <p:nvPr/>
        </p:nvCxnSpPr>
        <p:spPr>
          <a:xfrm flipH="1">
            <a:off x="3059025" y="1297325"/>
            <a:ext cx="1009800" cy="4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>
            <a:stCxn id="123" idx="4"/>
            <a:endCxn id="124" idx="0"/>
          </p:cNvCxnSpPr>
          <p:nvPr/>
        </p:nvCxnSpPr>
        <p:spPr>
          <a:xfrm>
            <a:off x="5334425" y="1297325"/>
            <a:ext cx="0" cy="9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0"/>
          <p:cNvCxnSpPr>
            <a:stCxn id="124" idx="4"/>
            <a:endCxn id="131" idx="0"/>
          </p:cNvCxnSpPr>
          <p:nvPr/>
        </p:nvCxnSpPr>
        <p:spPr>
          <a:xfrm flipH="1">
            <a:off x="4042025" y="2692288"/>
            <a:ext cx="1292400" cy="4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0"/>
          <p:cNvSpPr txBox="1"/>
          <p:nvPr/>
        </p:nvSpPr>
        <p:spPr>
          <a:xfrm>
            <a:off x="1043275" y="1514250"/>
            <a:ext cx="1343700" cy="312600"/>
          </a:xfrm>
          <a:prstGeom prst="rect">
            <a:avLst/>
          </a:prstGeom>
          <a:solidFill>
            <a:srgbClr val="FF974E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Roboto Slab"/>
                <a:ea typeface="Roboto Slab"/>
                <a:cs typeface="Roboto Slab"/>
                <a:sym typeface="Roboto Slab"/>
              </a:rPr>
              <a:t>Aggregate and merge on subscription</a:t>
            </a:r>
            <a:endParaRPr sz="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469325" y="1588150"/>
            <a:ext cx="1265700" cy="312600"/>
          </a:xfrm>
          <a:prstGeom prst="rect">
            <a:avLst/>
          </a:prstGeom>
          <a:solidFill>
            <a:srgbClr val="FF974E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Roboto Slab"/>
                <a:ea typeface="Roboto Slab"/>
                <a:cs typeface="Roboto Slab"/>
                <a:sym typeface="Roboto Slab"/>
              </a:rPr>
              <a:t>Aggregate and merge on customers</a:t>
            </a:r>
            <a:endParaRPr sz="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243600" y="3127800"/>
            <a:ext cx="1596900" cy="13143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FinalBase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One row per customer</a:t>
            </a:r>
            <a:endParaRPr sz="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Churn -&gt; if customer hasn’t  renewed within the last 3 months</a:t>
            </a:r>
            <a:endParaRPr sz="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rot="10800000">
            <a:off x="3163625" y="3550975"/>
            <a:ext cx="1676700" cy="2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0"/>
          <p:cNvCxnSpPr>
            <a:stCxn id="131" idx="3"/>
            <a:endCxn id="136" idx="2"/>
          </p:cNvCxnSpPr>
          <p:nvPr/>
        </p:nvCxnSpPr>
        <p:spPr>
          <a:xfrm rot="10800000" flipH="1">
            <a:off x="4840500" y="3764550"/>
            <a:ext cx="14763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0"/>
          <p:cNvSpPr/>
          <p:nvPr/>
        </p:nvSpPr>
        <p:spPr>
          <a:xfrm>
            <a:off x="6316800" y="3009300"/>
            <a:ext cx="1810500" cy="1510200"/>
          </a:xfrm>
          <a:prstGeom prst="ellipse">
            <a:avLst/>
          </a:prstGeom>
          <a:solidFill>
            <a:srgbClr val="FF974E">
              <a:alpha val="2845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Final model predicting customer churn with 0.98 AUC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022363" y="3472225"/>
            <a:ext cx="11124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Random Forest</a:t>
            </a:r>
            <a:endParaRPr sz="1000"/>
          </a:p>
        </p:txBody>
      </p:sp>
      <p:sp>
        <p:nvSpPr>
          <p:cNvPr id="138" name="Google Shape;138;p20"/>
          <p:cNvSpPr txBox="1"/>
          <p:nvPr/>
        </p:nvSpPr>
        <p:spPr>
          <a:xfrm>
            <a:off x="4988988" y="3732025"/>
            <a:ext cx="1179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100 trees</a:t>
            </a:r>
            <a:endParaRPr sz="10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700" y="1720508"/>
            <a:ext cx="526849" cy="61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>
            <a:endCxn id="131" idx="0"/>
          </p:cNvCxnSpPr>
          <p:nvPr/>
        </p:nvCxnSpPr>
        <p:spPr>
          <a:xfrm>
            <a:off x="3059550" y="2765400"/>
            <a:ext cx="982500" cy="36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3224925" y="1876025"/>
            <a:ext cx="1463100" cy="154500"/>
          </a:xfrm>
          <a:prstGeom prst="rect">
            <a:avLst/>
          </a:prstGeom>
          <a:solidFill>
            <a:srgbClr val="FF974E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Roboto Slab"/>
                <a:ea typeface="Roboto Slab"/>
                <a:cs typeface="Roboto Slab"/>
                <a:sym typeface="Roboto Slab"/>
              </a:rPr>
              <a:t>Filter on subscription time period</a:t>
            </a:r>
            <a:endParaRPr sz="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Model Performance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57200" y="1029225"/>
            <a:ext cx="49041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Simpler model (Logistic Regression)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	Accuracy: ~70%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Advanced model (Random Forest)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	AUC: 0.98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	Top Decile Lift: 1.43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	Lines of code: ~250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	Runtime: 1 second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25" y="1209667"/>
            <a:ext cx="3477900" cy="2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Recommendations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Create an initial discount to join, but otherwise limit changes in price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Meet the needs of the reader: Appeal to small markets where there is less competition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Offer “spectacular” customer service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Future Work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Build simpler models with only significant predictors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Focus on those that we incorrectly classified as non-churners (1% false negatives)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Work with company to develop a better churn definition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067050" y="793325"/>
            <a:ext cx="3173700" cy="1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3B3C3E"/>
                </a:solidFill>
                <a:latin typeface="Roboto Slab"/>
                <a:ea typeface="Roboto Slab"/>
                <a:cs typeface="Roboto Slab"/>
                <a:sym typeface="Roboto Slab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Georgia</vt:lpstr>
      <vt:lpstr>Calibri</vt:lpstr>
      <vt:lpstr>Roboto Slab</vt:lpstr>
      <vt:lpstr>Arial</vt:lpstr>
      <vt:lpstr>Title Screens</vt:lpstr>
      <vt:lpstr>Content: Meta Info</vt:lpstr>
      <vt:lpstr>Customer Defection</vt:lpstr>
      <vt:lpstr>Problem Statement</vt:lpstr>
      <vt:lpstr>ERD</vt:lpstr>
      <vt:lpstr>Code FlowChart</vt:lpstr>
      <vt:lpstr>Model Performance</vt:lpstr>
      <vt:lpstr>Recommendations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Defection</dc:title>
  <cp:lastModifiedBy>Ryan McMurray</cp:lastModifiedBy>
  <cp:revision>1</cp:revision>
  <dcterms:modified xsi:type="dcterms:W3CDTF">2018-11-15T18:18:54Z</dcterms:modified>
</cp:coreProperties>
</file>