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5" r:id="rId6"/>
    <p:sldId id="266" r:id="rId7"/>
    <p:sldId id="267" r:id="rId8"/>
    <p:sldId id="260" r:id="rId9"/>
    <p:sldId id="264" r:id="rId10"/>
    <p:sldId id="261" r:id="rId11"/>
    <p:sldId id="263" r:id="rId12"/>
    <p:sldId id="269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D9730-7BDA-4EFB-8386-A7D595ADD291}" v="842" dt="2022-04-15T02:27:36.524"/>
    <p1510:client id="{D4BDCA45-72F6-4BCA-BFEE-CDF0B75DFE25}" v="150" dt="2022-04-15T02:09:42.547"/>
    <p1510:client id="{F5352C23-1616-8EF3-C01E-18B257FCB074}" v="392" dt="2022-04-15T02:25:46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15B9D-CD1D-4603-BE89-4675EF918C26}" type="datetimeFigureOut"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608D4-7F1F-48B6-9D87-8F848D855C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608D4-7F1F-48B6-9D87-8F848D855CE3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2498"/>
            <a:ext cx="9144000" cy="2387600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Matrix Profile</a:t>
            </a:r>
            <a:br>
              <a:rPr lang="en-US" b="1">
                <a:ea typeface="+mj-lt"/>
                <a:cs typeface="+mj-lt"/>
              </a:rPr>
            </a:br>
            <a:r>
              <a:rPr lang="en-US" b="1">
                <a:ea typeface="+mj-lt"/>
                <a:cs typeface="+mj-lt"/>
              </a:rPr>
              <a:t>MPI Implementation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52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Brody Larsen∗ and Richard McNew† </a:t>
            </a:r>
          </a:p>
          <a:p>
            <a:r>
              <a:rPr lang="en-US">
                <a:ea typeface="+mn-lt"/>
                <a:cs typeface="+mn-lt"/>
              </a:rPr>
              <a:t>Department of Computer Science</a:t>
            </a:r>
          </a:p>
          <a:p>
            <a:r>
              <a:rPr lang="en-US">
                <a:ea typeface="+mn-lt"/>
                <a:cs typeface="+mn-lt"/>
              </a:rPr>
              <a:t>Utah State University </a:t>
            </a:r>
          </a:p>
          <a:p>
            <a:r>
              <a:rPr lang="en-US">
                <a:ea typeface="+mn-lt"/>
                <a:cs typeface="+mn-lt"/>
              </a:rPr>
              <a:t>Logan, Utah, USA</a:t>
            </a:r>
          </a:p>
          <a:p>
            <a:r>
              <a:rPr lang="en-US">
                <a:ea typeface="+mn-lt"/>
                <a:cs typeface="+mn-lt"/>
              </a:rPr>
              <a:t> ∗ a01977457@usu.edu, † a02077329@usu.edu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CC991F3-7E9D-0E97-314C-1057BE302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756" y="56317"/>
            <a:ext cx="8162925" cy="3448050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5E34A5A-BCE6-7FF0-7528-C00FE41D8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32" y="3427783"/>
            <a:ext cx="8058614" cy="34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6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D76C-D562-AD30-0B6D-81D88FAF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Conclusion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6706-8FE1-0F45-D2FE-69027E2F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0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Our MPI C++ implementation worked faster than the Python implementation on smaller datasets.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It used more CPU and less memory than Python. However, since we used a slow algorithm, it took more time when the data set grew in size.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9CCD7B-5E4D-E748-F264-4060D854EB2F}"/>
              </a:ext>
            </a:extLst>
          </p:cNvPr>
          <p:cNvGrpSpPr/>
          <p:nvPr/>
        </p:nvGrpSpPr>
        <p:grpSpPr>
          <a:xfrm>
            <a:off x="142631" y="3825791"/>
            <a:ext cx="11896967" cy="2733108"/>
            <a:chOff x="924169" y="4304639"/>
            <a:chExt cx="9875446" cy="1995787"/>
          </a:xfrm>
        </p:grpSpPr>
        <p:pic>
          <p:nvPicPr>
            <p:cNvPr id="4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877BE80F-F836-E3BF-1189-2829BC78B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169" y="4304639"/>
              <a:ext cx="3148663" cy="1995787"/>
            </a:xfrm>
            <a:prstGeom prst="rect">
              <a:avLst/>
            </a:prstGeom>
          </p:spPr>
        </p:pic>
        <p:pic>
          <p:nvPicPr>
            <p:cNvPr id="5" name="Picture 5" descr="Chart, bar chart&#10;&#10;Description automatically generated">
              <a:extLst>
                <a:ext uri="{FF2B5EF4-FFF2-40B4-BE49-F238E27FC236}">
                  <a16:creationId xmlns:a16="http://schemas.microsoft.com/office/drawing/2014/main" id="{E7AC8A9C-2D98-2444-F4D4-7052E306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2015" y="4331386"/>
              <a:ext cx="3189210" cy="1956561"/>
            </a:xfrm>
            <a:prstGeom prst="rect">
              <a:avLst/>
            </a:prstGeom>
          </p:spPr>
        </p:pic>
        <p:pic>
          <p:nvPicPr>
            <p:cNvPr id="6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20DE01AA-C77A-DE9A-5BD2-5F174AA3F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2591" y="4335687"/>
              <a:ext cx="3027024" cy="1962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60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3D07941-98FF-A7D1-03DA-DFF1730E0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762" y="208697"/>
            <a:ext cx="5429185" cy="644219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E64775-C250-4939-DFA2-893B7BA6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14" y="262905"/>
            <a:ext cx="2533186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Task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2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57ABE5D-F8C2-092D-605E-26201C17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76" y="1097520"/>
            <a:ext cx="7538224" cy="400318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503ED42-91DD-AB88-89C8-17C56401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14" y="262905"/>
            <a:ext cx="2533186" cy="1325563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Task</a:t>
            </a:r>
            <a:br>
              <a:rPr lang="en-US" b="1" dirty="0">
                <a:cs typeface="Calibri Light"/>
              </a:rPr>
            </a:br>
            <a:r>
              <a:rPr lang="en-US" b="1" dirty="0">
                <a:cs typeface="Calibri Light"/>
              </a:rPr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5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90155A2-CE92-3DFC-2EF6-157825CF5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21" y="418036"/>
            <a:ext cx="11712263" cy="5902711"/>
          </a:xfrm>
        </p:spPr>
      </p:pic>
    </p:spTree>
    <p:extLst>
      <p:ext uri="{BB962C8B-B14F-4D97-AF65-F5344CB8AC3E}">
        <p14:creationId xmlns:p14="http://schemas.microsoft.com/office/powerpoint/2010/main" val="230863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BD00-3A72-E2B6-69D5-8DCB43AE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687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DAEE-A1D0-7E0D-4BB9-98207744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59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What is Time Series Data?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80E20D-1324-9921-C3F7-64100E02D426}"/>
              </a:ext>
            </a:extLst>
          </p:cNvPr>
          <p:cNvGrpSpPr/>
          <p:nvPr/>
        </p:nvGrpSpPr>
        <p:grpSpPr>
          <a:xfrm>
            <a:off x="360363" y="1257688"/>
            <a:ext cx="11426322" cy="5224268"/>
            <a:chOff x="360363" y="1527175"/>
            <a:chExt cx="9056688" cy="4137025"/>
          </a:xfrm>
        </p:grpSpPr>
        <p:pic>
          <p:nvPicPr>
            <p:cNvPr id="4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FB28A402-69D2-6439-81C9-D4E8047DE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363" y="1527175"/>
              <a:ext cx="2744788" cy="1149350"/>
            </a:xfrm>
            <a:prstGeom prst="rect">
              <a:avLst/>
            </a:prstGeom>
          </p:spPr>
        </p:pic>
        <p:pic>
          <p:nvPicPr>
            <p:cNvPr id="5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5B18F43E-39F3-C50A-D792-DA3EC1F1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800" y="4521200"/>
              <a:ext cx="2660650" cy="1143000"/>
            </a:xfrm>
            <a:prstGeom prst="rect">
              <a:avLst/>
            </a:prstGeom>
          </p:spPr>
        </p:pic>
        <p:pic>
          <p:nvPicPr>
            <p:cNvPr id="6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2A0DA0E-DE2C-D284-3DB9-3DFECF6D5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063" y="1527175"/>
              <a:ext cx="2682875" cy="1143000"/>
            </a:xfrm>
            <a:prstGeom prst="rect">
              <a:avLst/>
            </a:prstGeom>
          </p:spPr>
        </p:pic>
        <p:pic>
          <p:nvPicPr>
            <p:cNvPr id="7" name="Picture 7" descr="Chart, histogram&#10;&#10;Description automatically generated">
              <a:extLst>
                <a:ext uri="{FF2B5EF4-FFF2-40B4-BE49-F238E27FC236}">
                  <a16:creationId xmlns:a16="http://schemas.microsoft.com/office/drawing/2014/main" id="{ABBA9260-9A1A-C0C3-FD04-268149EB1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2900" y="1527175"/>
              <a:ext cx="2724150" cy="1143000"/>
            </a:xfrm>
            <a:prstGeom prst="rect">
              <a:avLst/>
            </a:prstGeom>
          </p:spPr>
        </p:pic>
        <p:pic>
          <p:nvPicPr>
            <p:cNvPr id="8" name="Picture 8" descr="Chart&#10;&#10;Description automatically generated">
              <a:extLst>
                <a:ext uri="{FF2B5EF4-FFF2-40B4-BE49-F238E27FC236}">
                  <a16:creationId xmlns:a16="http://schemas.microsoft.com/office/drawing/2014/main" id="{2B81F8F4-7814-0483-1B03-C047BE7C5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088" y="3024188"/>
              <a:ext cx="2646363" cy="1143000"/>
            </a:xfrm>
            <a:prstGeom prst="rect">
              <a:avLst/>
            </a:prstGeom>
          </p:spPr>
        </p:pic>
        <p:pic>
          <p:nvPicPr>
            <p:cNvPr id="9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C745CE24-7989-04D3-AA4C-D88C77DB6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11950" y="4521200"/>
              <a:ext cx="2705100" cy="1143000"/>
            </a:xfrm>
            <a:prstGeom prst="rect">
              <a:avLst/>
            </a:prstGeom>
          </p:spPr>
        </p:pic>
        <p:pic>
          <p:nvPicPr>
            <p:cNvPr id="10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7636A97E-A8CE-731B-1E40-9767B473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9175" y="3024188"/>
              <a:ext cx="2671763" cy="1143000"/>
            </a:xfrm>
            <a:prstGeom prst="rect">
              <a:avLst/>
            </a:prstGeom>
          </p:spPr>
        </p:pic>
        <p:pic>
          <p:nvPicPr>
            <p:cNvPr id="11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05C54635-106C-EEFA-538E-08D692C41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84963" y="3024188"/>
              <a:ext cx="2732088" cy="1143000"/>
            </a:xfrm>
            <a:prstGeom prst="rect">
              <a:avLst/>
            </a:prstGeom>
          </p:spPr>
        </p:pic>
        <p:pic>
          <p:nvPicPr>
            <p:cNvPr id="12" name="Picture 12" descr="Chart, line chart&#10;&#10;Description automatically generated">
              <a:extLst>
                <a:ext uri="{FF2B5EF4-FFF2-40B4-BE49-F238E27FC236}">
                  <a16:creationId xmlns:a16="http://schemas.microsoft.com/office/drawing/2014/main" id="{D2C38A90-961F-91CA-97B8-750DAA4C5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48063" y="4521200"/>
              <a:ext cx="2682875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61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F165-89D2-15D8-2C99-6F4EF595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15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What is the Matrix Profile?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C7CA-6018-742C-77A2-90AE7367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47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The Matrix Profile is a data structure and set of accompanying algorithms that annotate a time series and make most time series datamining easy to solve.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870CB4-964C-9A64-86CF-A8DEE78A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0" y="2616204"/>
            <a:ext cx="11338931" cy="39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C2E5-6777-53D1-3C3F-99C1D2CA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Matrix Profile vs. Other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BFFB-E22C-CAC1-34C8-E3DB0053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1) exact - it allows for time series analysis without false positives or false negatives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2) parameter-free - unlike many time series data analysis tools, no hyperparameter tuning is needed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3) space efficient - a matrix profile data structure does not require much space, enabling large datasets to be processed in memory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4) parallelizable - it is fast to compute on modern hardware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5) simple - it is easy to use and easy to 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2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2D26-164D-9E5F-336E-83D91FA3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Thesis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9928-1A27-73E7-5FD6-32B79C1F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8527"/>
            <a:ext cx="10515600" cy="14148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>
                <a:ea typeface="+mn-lt"/>
                <a:cs typeface="+mn-lt"/>
              </a:rPr>
              <a:t>In this project we created a minimal MPI implementation of the Matrix Profile in C++.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7888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7A5-91EC-274A-5CA4-404E6B4D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22" y="39881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Approach</a:t>
            </a:r>
            <a:endParaRPr lang="en-US" b="1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33F7E96-5A81-9FC4-11CA-EC09FDC6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5" y="3073024"/>
            <a:ext cx="1683835" cy="71195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80916F-068D-CA15-7AC8-8196D226EC71}"/>
              </a:ext>
            </a:extLst>
          </p:cNvPr>
          <p:cNvSpPr/>
          <p:nvPr/>
        </p:nvSpPr>
        <p:spPr>
          <a:xfrm>
            <a:off x="2479288" y="2971799"/>
            <a:ext cx="1347438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Rank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89494-6106-C0E5-1990-A11EF370C0FC}"/>
              </a:ext>
            </a:extLst>
          </p:cNvPr>
          <p:cNvSpPr/>
          <p:nvPr/>
        </p:nvSpPr>
        <p:spPr>
          <a:xfrm>
            <a:off x="2129652" y="1813700"/>
            <a:ext cx="2016511" cy="315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Command line args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791D77-FC26-A55D-F287-55E370B64BC8}"/>
              </a:ext>
            </a:extLst>
          </p:cNvPr>
          <p:cNvCxnSpPr/>
          <p:nvPr/>
        </p:nvCxnSpPr>
        <p:spPr>
          <a:xfrm>
            <a:off x="3176240" y="2163337"/>
            <a:ext cx="3717" cy="840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DA073B-262A-C9FE-0D03-2AB4449778A4}"/>
              </a:ext>
            </a:extLst>
          </p:cNvPr>
          <p:cNvCxnSpPr/>
          <p:nvPr/>
        </p:nvCxnSpPr>
        <p:spPr>
          <a:xfrm flipV="1">
            <a:off x="3809005" y="2979479"/>
            <a:ext cx="1070708" cy="39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F243EF-AC76-EA27-ABDA-20010CC472D5}"/>
              </a:ext>
            </a:extLst>
          </p:cNvPr>
          <p:cNvSpPr/>
          <p:nvPr/>
        </p:nvSpPr>
        <p:spPr>
          <a:xfrm>
            <a:off x="4895385" y="1364165"/>
            <a:ext cx="1347438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Rank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2E533B-0172-FFA5-D172-F8C499976BB4}"/>
              </a:ext>
            </a:extLst>
          </p:cNvPr>
          <p:cNvSpPr/>
          <p:nvPr/>
        </p:nvSpPr>
        <p:spPr>
          <a:xfrm>
            <a:off x="4895385" y="2516457"/>
            <a:ext cx="1347438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Rank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847555-F2BE-43FC-C89E-2EC944A75223}"/>
              </a:ext>
            </a:extLst>
          </p:cNvPr>
          <p:cNvSpPr/>
          <p:nvPr/>
        </p:nvSpPr>
        <p:spPr>
          <a:xfrm>
            <a:off x="4895385" y="5006896"/>
            <a:ext cx="1347438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Rank 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A8F628-10F6-4040-F899-AEBB6E265A9D}"/>
              </a:ext>
            </a:extLst>
          </p:cNvPr>
          <p:cNvSpPr/>
          <p:nvPr/>
        </p:nvSpPr>
        <p:spPr>
          <a:xfrm>
            <a:off x="4895385" y="3668749"/>
            <a:ext cx="1347438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Rank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556307-BBE6-2CE8-CB23-2ACADF49EFC8}"/>
              </a:ext>
            </a:extLst>
          </p:cNvPr>
          <p:cNvCxnSpPr/>
          <p:nvPr/>
        </p:nvCxnSpPr>
        <p:spPr>
          <a:xfrm flipV="1">
            <a:off x="3832416" y="1882287"/>
            <a:ext cx="1080476" cy="1479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FF47CFB-BEC4-A07D-D678-E22AC204DF9B}"/>
              </a:ext>
            </a:extLst>
          </p:cNvPr>
          <p:cNvSpPr/>
          <p:nvPr/>
        </p:nvSpPr>
        <p:spPr>
          <a:xfrm>
            <a:off x="5577003" y="4638442"/>
            <a:ext cx="83634" cy="74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0DB4730-1A78-65BC-42D5-CF668602129A}"/>
              </a:ext>
            </a:extLst>
          </p:cNvPr>
          <p:cNvSpPr/>
          <p:nvPr/>
        </p:nvSpPr>
        <p:spPr>
          <a:xfrm>
            <a:off x="5577003" y="4759247"/>
            <a:ext cx="83634" cy="74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EB7B558-B814-D8F2-E11C-422B3EC8F5CB}"/>
              </a:ext>
            </a:extLst>
          </p:cNvPr>
          <p:cNvSpPr/>
          <p:nvPr/>
        </p:nvSpPr>
        <p:spPr>
          <a:xfrm>
            <a:off x="5577003" y="4870759"/>
            <a:ext cx="83634" cy="743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29A3CF-495D-99F8-9E55-4CDF75C5A7A1}"/>
              </a:ext>
            </a:extLst>
          </p:cNvPr>
          <p:cNvCxnSpPr/>
          <p:nvPr/>
        </p:nvCxnSpPr>
        <p:spPr>
          <a:xfrm>
            <a:off x="3848291" y="3377223"/>
            <a:ext cx="1021862" cy="74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DC896-3D20-A7F8-41B8-8DFE1004B38A}"/>
              </a:ext>
            </a:extLst>
          </p:cNvPr>
          <p:cNvCxnSpPr>
            <a:cxnSpLocks/>
          </p:cNvCxnSpPr>
          <p:nvPr/>
        </p:nvCxnSpPr>
        <p:spPr>
          <a:xfrm>
            <a:off x="1968192" y="3455019"/>
            <a:ext cx="477643" cy="3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E2920-DFB8-DD1C-DD61-2A4016D8F360}"/>
              </a:ext>
            </a:extLst>
          </p:cNvPr>
          <p:cNvSpPr/>
          <p:nvPr/>
        </p:nvSpPr>
        <p:spPr>
          <a:xfrm>
            <a:off x="447676" y="2640748"/>
            <a:ext cx="1347438" cy="334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Input </a:t>
            </a:r>
          </a:p>
          <a:p>
            <a:pPr algn="ctr"/>
            <a:r>
              <a:rPr lang="en-US" dirty="0">
                <a:cs typeface="Calibri"/>
              </a:rPr>
              <a:t>time series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D16EAA-1F66-B726-05A3-092270D29BE0}"/>
              </a:ext>
            </a:extLst>
          </p:cNvPr>
          <p:cNvCxnSpPr/>
          <p:nvPr/>
        </p:nvCxnSpPr>
        <p:spPr>
          <a:xfrm>
            <a:off x="3834859" y="3363791"/>
            <a:ext cx="1070707" cy="1979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2">
            <a:extLst>
              <a:ext uri="{FF2B5EF4-FFF2-40B4-BE49-F238E27FC236}">
                <a16:creationId xmlns:a16="http://schemas.microsoft.com/office/drawing/2014/main" id="{0BBD94C4-76C5-BA46-AF36-2E355322E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936" y="2967321"/>
            <a:ext cx="1953322" cy="83042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2FA35D-7FD9-953A-5BBA-D0305FF469F8}"/>
              </a:ext>
            </a:extLst>
          </p:cNvPr>
          <p:cNvCxnSpPr>
            <a:cxnSpLocks/>
          </p:cNvCxnSpPr>
          <p:nvPr/>
        </p:nvCxnSpPr>
        <p:spPr>
          <a:xfrm>
            <a:off x="9541728" y="3408555"/>
            <a:ext cx="477643" cy="3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3844B9-B947-E807-53A7-DE532958F625}"/>
              </a:ext>
            </a:extLst>
          </p:cNvPr>
          <p:cNvSpPr/>
          <p:nvPr/>
        </p:nvSpPr>
        <p:spPr>
          <a:xfrm>
            <a:off x="8315092" y="2953213"/>
            <a:ext cx="1347438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cs typeface="Calibri"/>
              </a:rPr>
              <a:t>Rank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BFC7E3-77C7-FEB5-F33B-19DBA1AF6B63}"/>
              </a:ext>
            </a:extLst>
          </p:cNvPr>
          <p:cNvSpPr/>
          <p:nvPr/>
        </p:nvSpPr>
        <p:spPr>
          <a:xfrm>
            <a:off x="10214286" y="2519943"/>
            <a:ext cx="1477535" cy="334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Output Matrix Profile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5B2C9E-92FE-D944-E680-CEAD7F94B507}"/>
              </a:ext>
            </a:extLst>
          </p:cNvPr>
          <p:cNvCxnSpPr>
            <a:cxnSpLocks/>
          </p:cNvCxnSpPr>
          <p:nvPr/>
        </p:nvCxnSpPr>
        <p:spPr>
          <a:xfrm flipV="1">
            <a:off x="6248514" y="3527093"/>
            <a:ext cx="2056207" cy="191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4FA67C-1B9B-1E75-3D76-53683BCAE7D1}"/>
              </a:ext>
            </a:extLst>
          </p:cNvPr>
          <p:cNvCxnSpPr>
            <a:cxnSpLocks/>
          </p:cNvCxnSpPr>
          <p:nvPr/>
        </p:nvCxnSpPr>
        <p:spPr>
          <a:xfrm flipV="1">
            <a:off x="6234395" y="3509162"/>
            <a:ext cx="2037147" cy="60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DAF1CE-E72E-7E77-37A5-E3423EA75986}"/>
              </a:ext>
            </a:extLst>
          </p:cNvPr>
          <p:cNvCxnSpPr>
            <a:cxnSpLocks/>
          </p:cNvCxnSpPr>
          <p:nvPr/>
        </p:nvCxnSpPr>
        <p:spPr>
          <a:xfrm>
            <a:off x="6227218" y="2977637"/>
            <a:ext cx="2071935" cy="50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C47E0B-6FE3-369B-CB45-AD3708616156}"/>
              </a:ext>
            </a:extLst>
          </p:cNvPr>
          <p:cNvCxnSpPr>
            <a:cxnSpLocks/>
          </p:cNvCxnSpPr>
          <p:nvPr/>
        </p:nvCxnSpPr>
        <p:spPr>
          <a:xfrm>
            <a:off x="6250957" y="1746863"/>
            <a:ext cx="2037145" cy="167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3C773A-3067-B8AB-EF02-56D2AB5B8A66}"/>
              </a:ext>
            </a:extLst>
          </p:cNvPr>
          <p:cNvSpPr/>
          <p:nvPr/>
        </p:nvSpPr>
        <p:spPr>
          <a:xfrm>
            <a:off x="3281944" y="4629382"/>
            <a:ext cx="1198755" cy="334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MPI_Bcast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C81942-4364-5ABE-B9D0-7F083AD3AAE6}"/>
              </a:ext>
            </a:extLst>
          </p:cNvPr>
          <p:cNvSpPr/>
          <p:nvPr/>
        </p:nvSpPr>
        <p:spPr>
          <a:xfrm>
            <a:off x="7853804" y="3954761"/>
            <a:ext cx="1180170" cy="334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MPI_Recv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075D3-3C9E-1BCA-423F-4622A7E41A55}"/>
              </a:ext>
            </a:extLst>
          </p:cNvPr>
          <p:cNvSpPr/>
          <p:nvPr/>
        </p:nvSpPr>
        <p:spPr>
          <a:xfrm>
            <a:off x="4415650" y="6209137"/>
            <a:ext cx="2490437" cy="334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Calculate Matrix Profile for own segment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8E1EA9-8332-864F-BAB1-E0A662B68CBC}"/>
              </a:ext>
            </a:extLst>
          </p:cNvPr>
          <p:cNvSpPr/>
          <p:nvPr/>
        </p:nvSpPr>
        <p:spPr>
          <a:xfrm>
            <a:off x="6803730" y="4967663"/>
            <a:ext cx="1180170" cy="3345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MPI_Send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2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2E93-CD9F-7286-8E04-832BB269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6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Results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474927-14D9-095A-726D-6CF0C55446B1}"/>
              </a:ext>
            </a:extLst>
          </p:cNvPr>
          <p:cNvGrpSpPr/>
          <p:nvPr/>
        </p:nvGrpSpPr>
        <p:grpSpPr>
          <a:xfrm>
            <a:off x="350838" y="1246188"/>
            <a:ext cx="11557387" cy="5274371"/>
            <a:chOff x="350838" y="1246188"/>
            <a:chExt cx="8778875" cy="4159250"/>
          </a:xfrm>
        </p:grpSpPr>
        <p:pic>
          <p:nvPicPr>
            <p:cNvPr id="4" name="Picture 4" descr="Chart&#10;&#10;Description automatically generated">
              <a:extLst>
                <a:ext uri="{FF2B5EF4-FFF2-40B4-BE49-F238E27FC236}">
                  <a16:creationId xmlns:a16="http://schemas.microsoft.com/office/drawing/2014/main" id="{B83C8265-D37C-A357-05B3-9904FE2B0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838" y="1246188"/>
              <a:ext cx="2743200" cy="1173163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C62DF09B-878C-990D-15D3-8F763B42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38" y="4232275"/>
              <a:ext cx="2762250" cy="1173163"/>
            </a:xfrm>
            <a:prstGeom prst="rect">
              <a:avLst/>
            </a:prstGeom>
          </p:spPr>
        </p:pic>
        <p:pic>
          <p:nvPicPr>
            <p:cNvPr id="6" name="Picture 6" descr="Chart&#10;&#10;Description automatically generated">
              <a:extLst>
                <a:ext uri="{FF2B5EF4-FFF2-40B4-BE49-F238E27FC236}">
                  <a16:creationId xmlns:a16="http://schemas.microsoft.com/office/drawing/2014/main" id="{49FE639B-853D-4EEE-AD69-705094CA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8200" y="1246188"/>
              <a:ext cx="2743200" cy="1173163"/>
            </a:xfrm>
            <a:prstGeom prst="rect">
              <a:avLst/>
            </a:prstGeom>
          </p:spPr>
        </p:pic>
        <p:pic>
          <p:nvPicPr>
            <p:cNvPr id="7" name="Picture 7" descr="Chart&#10;&#10;Description automatically generated">
              <a:extLst>
                <a:ext uri="{FF2B5EF4-FFF2-40B4-BE49-F238E27FC236}">
                  <a16:creationId xmlns:a16="http://schemas.microsoft.com/office/drawing/2014/main" id="{ADE59652-D866-4286-22FB-F75D49918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6513" y="1246188"/>
              <a:ext cx="2743200" cy="1173163"/>
            </a:xfrm>
            <a:prstGeom prst="rect">
              <a:avLst/>
            </a:prstGeom>
          </p:spPr>
        </p:pic>
        <p:pic>
          <p:nvPicPr>
            <p:cNvPr id="8" name="Picture 8" descr="Chart&#10;&#10;Description automatically generated">
              <a:extLst>
                <a:ext uri="{FF2B5EF4-FFF2-40B4-BE49-F238E27FC236}">
                  <a16:creationId xmlns:a16="http://schemas.microsoft.com/office/drawing/2014/main" id="{B8CC2C8A-14F7-8085-7E33-3C1735C97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0838" y="2690813"/>
              <a:ext cx="2762250" cy="1173163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9CCDD62F-00E8-84CB-1C0A-DAC25B3E1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6513" y="4232275"/>
              <a:ext cx="2743200" cy="1173163"/>
            </a:xfrm>
            <a:prstGeom prst="rect">
              <a:avLst/>
            </a:prstGeom>
          </p:spPr>
        </p:pic>
        <p:pic>
          <p:nvPicPr>
            <p:cNvPr id="10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60A4E8AE-EE6D-C99E-5FE4-9067FE78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6513" y="2690813"/>
              <a:ext cx="2743200" cy="1173163"/>
            </a:xfrm>
            <a:prstGeom prst="rect">
              <a:avLst/>
            </a:prstGeom>
          </p:spPr>
        </p:pic>
        <p:pic>
          <p:nvPicPr>
            <p:cNvPr id="11" name="Picture 11" descr="Chart, histogram&#10;&#10;Description automatically generated">
              <a:extLst>
                <a:ext uri="{FF2B5EF4-FFF2-40B4-BE49-F238E27FC236}">
                  <a16:creationId xmlns:a16="http://schemas.microsoft.com/office/drawing/2014/main" id="{D3939CC4-C64C-593E-B11F-BB4553D89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78200" y="4232275"/>
              <a:ext cx="2743200" cy="117316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BE14A3-CB89-BBF1-E06A-5AE3DE6C6A4B}"/>
                </a:ext>
              </a:extLst>
            </p:cNvPr>
            <p:cNvSpPr/>
            <p:nvPr/>
          </p:nvSpPr>
          <p:spPr>
            <a:xfrm>
              <a:off x="3378200" y="2690813"/>
              <a:ext cx="2743200" cy="1173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cs typeface="Calibri"/>
                </a:rPr>
                <a:t>Jena Climate Matrix Profile did not finish in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80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280-AE09-9816-C122-34B443CF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29" y="39881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Side-by-Side Diff of Output Matrix Profiles</a:t>
            </a:r>
            <a:endParaRPr lang="en-US" b="1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409C976-EDA9-E636-E36D-7FCEAD2C8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306" y="1026455"/>
            <a:ext cx="6339365" cy="5670898"/>
          </a:xfrm>
        </p:spPr>
      </p:pic>
      <p:sp>
        <p:nvSpPr>
          <p:cNvPr id="5" name="Star: 32 Points 4">
            <a:extLst>
              <a:ext uri="{FF2B5EF4-FFF2-40B4-BE49-F238E27FC236}">
                <a16:creationId xmlns:a16="http://schemas.microsoft.com/office/drawing/2014/main" id="{EB56DD7A-1D74-0222-C9A9-4CD750FCFE0A}"/>
              </a:ext>
            </a:extLst>
          </p:cNvPr>
          <p:cNvSpPr/>
          <p:nvPr/>
        </p:nvSpPr>
        <p:spPr>
          <a:xfrm>
            <a:off x="75968" y="2157529"/>
            <a:ext cx="2871437" cy="2388217"/>
          </a:xfrm>
          <a:prstGeom prst="star32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99.95 %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Calibri"/>
              </a:rPr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72203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1D740F9-D40E-8C28-C743-E567E26C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30" y="805"/>
            <a:ext cx="8476785" cy="3353048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977E1FA1-11EF-3F3B-7D07-FEC80222E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65" y="3279098"/>
            <a:ext cx="8142247" cy="34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7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Matrix Profile MPI Implementation</vt:lpstr>
      <vt:lpstr>What is Time Series Data?</vt:lpstr>
      <vt:lpstr>What is the Matrix Profile?</vt:lpstr>
      <vt:lpstr>Matrix Profile vs. Other Tools?</vt:lpstr>
      <vt:lpstr>Thesis</vt:lpstr>
      <vt:lpstr>Approach</vt:lpstr>
      <vt:lpstr>Results</vt:lpstr>
      <vt:lpstr>Side-by-Side Diff of Output Matrix Profiles</vt:lpstr>
      <vt:lpstr>PowerPoint Presentation</vt:lpstr>
      <vt:lpstr>PowerPoint Presentation</vt:lpstr>
      <vt:lpstr>Conclusion</vt:lpstr>
      <vt:lpstr>Task List</vt:lpstr>
      <vt:lpstr>Task List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529</cp:revision>
  <dcterms:created xsi:type="dcterms:W3CDTF">2022-04-15T00:26:18Z</dcterms:created>
  <dcterms:modified xsi:type="dcterms:W3CDTF">2022-04-15T02:27:57Z</dcterms:modified>
</cp:coreProperties>
</file>