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6" r:id="rId3"/>
    <p:sldId id="258" r:id="rId4"/>
    <p:sldId id="274" r:id="rId5"/>
    <p:sldId id="264" r:id="rId6"/>
    <p:sldId id="265" r:id="rId7"/>
    <p:sldId id="266" r:id="rId8"/>
    <p:sldId id="271" r:id="rId9"/>
    <p:sldId id="272" r:id="rId10"/>
    <p:sldId id="273" r:id="rId11"/>
    <p:sldId id="275" r:id="rId12"/>
    <p:sldId id="268" r:id="rId13"/>
    <p:sldId id="276" r:id="rId14"/>
    <p:sldId id="277" r:id="rId15"/>
    <p:sldId id="279" r:id="rId16"/>
    <p:sldId id="280" r:id="rId17"/>
    <p:sldId id="281" r:id="rId18"/>
    <p:sldId id="283" r:id="rId19"/>
    <p:sldId id="282" r:id="rId20"/>
    <p:sldId id="285" r:id="rId21"/>
    <p:sldId id="284" r:id="rId22"/>
    <p:sldId id="286" r:id="rId23"/>
    <p:sldId id="287" r:id="rId24"/>
    <p:sldId id="288" r:id="rId25"/>
    <p:sldId id="289" r:id="rId26"/>
    <p:sldId id="290" r:id="rId27"/>
    <p:sldId id="291" r:id="rId28"/>
    <p:sldId id="292" r:id="rId29"/>
    <p:sldId id="293" r:id="rId30"/>
    <p:sldId id="29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05" autoAdjust="0"/>
    <p:restoredTop sz="94660"/>
  </p:normalViewPr>
  <p:slideViewPr>
    <p:cSldViewPr>
      <p:cViewPr varScale="1">
        <p:scale>
          <a:sx n="106" d="100"/>
          <a:sy n="106" d="100"/>
        </p:scale>
        <p:origin x="-2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BAC5E4-E6F4-42E5-9D85-201E005D5616}" type="datetimeFigureOut">
              <a:rPr lang="en-US" smtClean="0"/>
              <a:pPr/>
              <a:t>2011-12-29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2B00E-A0E0-4E3B-B13A-10FBCB0B08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4A7F12-1D6D-49D3-8E31-B10F52C8A26D}" type="datetimeFigureOut">
              <a:rPr lang="en-US" smtClean="0"/>
              <a:pPr/>
              <a:t>2011-12-29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71FE8-58FF-4297-B8E1-3E355073A4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A7F12-1D6D-49D3-8E31-B10F52C8A26D}" type="datetimeFigureOut">
              <a:rPr lang="en-US" smtClean="0"/>
              <a:pPr/>
              <a:t>2011-12-29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71FE8-58FF-4297-B8E1-3E355073A4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A7F12-1D6D-49D3-8E31-B10F52C8A26D}" type="datetimeFigureOut">
              <a:rPr lang="en-US" smtClean="0"/>
              <a:pPr/>
              <a:t>2011-12-29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71FE8-58FF-4297-B8E1-3E355073A4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A7F12-1D6D-49D3-8E31-B10F52C8A26D}" type="datetimeFigureOut">
              <a:rPr lang="en-US" smtClean="0"/>
              <a:pPr/>
              <a:t>2011-12-29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71FE8-58FF-4297-B8E1-3E355073A4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4A7F12-1D6D-49D3-8E31-B10F52C8A26D}" type="datetimeFigureOut">
              <a:rPr lang="en-US" smtClean="0"/>
              <a:pPr/>
              <a:t>2011-12-29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71FE8-58FF-4297-B8E1-3E355073A4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4A7F12-1D6D-49D3-8E31-B10F52C8A26D}" type="datetimeFigureOut">
              <a:rPr lang="en-US" smtClean="0"/>
              <a:pPr/>
              <a:t>2011-12-29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71FE8-58FF-4297-B8E1-3E355073A4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4A7F12-1D6D-49D3-8E31-B10F52C8A26D}" type="datetimeFigureOut">
              <a:rPr lang="en-US" smtClean="0"/>
              <a:pPr/>
              <a:t>2011-12-29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71FE8-58FF-4297-B8E1-3E355073A4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A7F12-1D6D-49D3-8E31-B10F52C8A26D}" type="datetimeFigureOut">
              <a:rPr lang="en-US" smtClean="0"/>
              <a:pPr/>
              <a:t>2011-12-29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71FE8-58FF-4297-B8E1-3E355073A4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A7F12-1D6D-49D3-8E31-B10F52C8A26D}" type="datetimeFigureOut">
              <a:rPr lang="en-US" smtClean="0"/>
              <a:pPr/>
              <a:t>2011-12-29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71FE8-58FF-4297-B8E1-3E355073A4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A7F12-1D6D-49D3-8E31-B10F52C8A26D}" type="datetimeFigureOut">
              <a:rPr lang="en-US" smtClean="0"/>
              <a:pPr/>
              <a:t>2011-12-29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71FE8-58FF-4297-B8E1-3E355073A4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A7F12-1D6D-49D3-8E31-B10F52C8A26D}" type="datetimeFigureOut">
              <a:rPr lang="en-US" smtClean="0"/>
              <a:pPr/>
              <a:t>2011-12-29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71FE8-58FF-4297-B8E1-3E355073A4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A7F12-1D6D-49D3-8E31-B10F52C8A26D}" type="datetimeFigureOut">
              <a:rPr lang="en-US" smtClean="0"/>
              <a:pPr/>
              <a:t>2011-12-29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71FE8-58FF-4297-B8E1-3E355073A4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How to use </a:t>
            </a:r>
            <a:br>
              <a:rPr lang="en-US" sz="5400" dirty="0" smtClean="0"/>
            </a:br>
            <a:r>
              <a:rPr lang="en-US" sz="5400" dirty="0" smtClean="0"/>
              <a:t>CRC Manifest Processor</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to operate CRC Manifest Processor: </a:t>
            </a:r>
            <a:br>
              <a:rPr lang="en-US" sz="3200" dirty="0" smtClean="0"/>
            </a:br>
            <a:r>
              <a:rPr lang="en-US" sz="3200" dirty="0" smtClean="0"/>
              <a:t>Pre Manifest Processing (6)</a:t>
            </a:r>
            <a:endParaRPr lang="en-US" sz="3200" dirty="0"/>
          </a:p>
        </p:txBody>
      </p:sp>
      <p:sp>
        <p:nvSpPr>
          <p:cNvPr id="5" name="Content Placeholder 4"/>
          <p:cNvSpPr>
            <a:spLocks noGrp="1"/>
          </p:cNvSpPr>
          <p:nvPr>
            <p:ph idx="1"/>
          </p:nvPr>
        </p:nvSpPr>
        <p:spPr/>
        <p:txBody>
          <a:bodyPr/>
          <a:lstStyle/>
          <a:p>
            <a:r>
              <a:rPr lang="en-US" dirty="0" smtClean="0"/>
              <a:t>Send an email to the CRC Pre Manifest email distribution list:</a:t>
            </a: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ALCON,</a:t>
            </a: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The CRC Pre Manifest for this week is attached.</a:t>
            </a: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Please review and prepare for arrival of personnel coming from the CRC.</a:t>
            </a: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Thank you!</a:t>
            </a:r>
          </a:p>
          <a:p>
            <a:pPr lvl="1">
              <a:buNone/>
            </a:pPr>
            <a:endParaRPr lang="en-US" sz="1200" dirty="0" smtClean="0">
              <a:latin typeface="Consolas" pitchFamily="49" charset="0"/>
              <a:cs typeface="Consolas" pitchFamily="49" charset="0"/>
            </a:endParaRPr>
          </a:p>
          <a:p>
            <a:r>
              <a:rPr lang="en-US" dirty="0" smtClean="0"/>
              <a:t>Do not forget to attach the Pre Manifest output file to the email!</a:t>
            </a:r>
            <a:endParaRPr lang="en-US" dirty="0">
              <a:latin typeface="Consolas" pitchFamily="49" charset="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CRC Final Manifest </a:t>
            </a:r>
            <a:br>
              <a:rPr lang="en-US" dirty="0" smtClean="0"/>
            </a:br>
            <a:r>
              <a:rPr lang="en-US" dirty="0" smtClean="0"/>
              <a:t>Processing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How to operate CRC Manifest Processor:</a:t>
            </a:r>
            <a:br>
              <a:rPr lang="en-US" sz="3200" dirty="0" smtClean="0"/>
            </a:br>
            <a:r>
              <a:rPr lang="en-US" sz="3200" dirty="0" smtClean="0"/>
              <a:t>Final Manifest Processing</a:t>
            </a:r>
            <a:endParaRPr lang="en-US" sz="3200" dirty="0"/>
          </a:p>
        </p:txBody>
      </p:sp>
      <p:sp>
        <p:nvSpPr>
          <p:cNvPr id="5" name="TextBox 4"/>
          <p:cNvSpPr txBox="1"/>
          <p:nvPr/>
        </p:nvSpPr>
        <p:spPr>
          <a:xfrm>
            <a:off x="5181600" y="1828800"/>
            <a:ext cx="2667000" cy="2585323"/>
          </a:xfrm>
          <a:prstGeom prst="rect">
            <a:avLst/>
          </a:prstGeom>
          <a:noFill/>
        </p:spPr>
        <p:txBody>
          <a:bodyPr wrap="square" rtlCol="0">
            <a:spAutoFit/>
          </a:bodyPr>
          <a:lstStyle/>
          <a:p>
            <a:pPr>
              <a:buFont typeface="Arial" pitchFamily="34" charset="0"/>
              <a:buChar char="•"/>
            </a:pPr>
            <a:r>
              <a:rPr lang="en-US" dirty="0" smtClean="0"/>
              <a:t> Ensure “CRC Final Manifest” tab is selected.</a:t>
            </a:r>
          </a:p>
          <a:p>
            <a:pPr>
              <a:buFont typeface="Arial" pitchFamily="34" charset="0"/>
              <a:buChar char="•"/>
            </a:pPr>
            <a:endParaRPr lang="en-US" dirty="0" smtClean="0"/>
          </a:p>
          <a:p>
            <a:pPr>
              <a:buFont typeface="Arial" pitchFamily="34" charset="0"/>
              <a:buChar char="•"/>
            </a:pPr>
            <a:r>
              <a:rPr lang="en-US" dirty="0" smtClean="0"/>
              <a:t> Click on “Select Excel manifest file from CRC”</a:t>
            </a:r>
          </a:p>
          <a:p>
            <a:pPr>
              <a:buFont typeface="Arial" pitchFamily="34" charset="0"/>
              <a:buChar char="•"/>
            </a:pPr>
            <a:endParaRPr lang="en-US" dirty="0" smtClean="0"/>
          </a:p>
          <a:p>
            <a:pPr>
              <a:buFont typeface="Arial" pitchFamily="34" charset="0"/>
              <a:buChar char="•"/>
            </a:pPr>
            <a:r>
              <a:rPr lang="en-US" dirty="0" smtClean="0"/>
              <a:t> Select Excel file that the CRC sent using the dialogue box </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524000" y="2057400"/>
            <a:ext cx="3467100" cy="2314575"/>
          </a:xfrm>
          <a:prstGeom prst="rect">
            <a:avLst/>
          </a:prstGeom>
          <a:noFill/>
          <a:ln w="9525">
            <a:noFill/>
            <a:miter lim="800000"/>
            <a:headEnd/>
            <a:tailEnd/>
          </a:ln>
        </p:spPr>
      </p:pic>
      <p:sp>
        <p:nvSpPr>
          <p:cNvPr id="4" name="Oval 3"/>
          <p:cNvSpPr/>
          <p:nvPr/>
        </p:nvSpPr>
        <p:spPr>
          <a:xfrm>
            <a:off x="1524000" y="2438400"/>
            <a:ext cx="2133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371600" y="2057400"/>
            <a:ext cx="3448050" cy="2295525"/>
          </a:xfrm>
          <a:prstGeom prst="rect">
            <a:avLst/>
          </a:prstGeom>
          <a:noFill/>
          <a:ln w="9525">
            <a:noFill/>
            <a:miter lim="800000"/>
            <a:headEnd/>
            <a:tailEnd/>
          </a:ln>
        </p:spPr>
      </p:pic>
      <p:sp>
        <p:nvSpPr>
          <p:cNvPr id="4" name="Oval 3"/>
          <p:cNvSpPr/>
          <p:nvPr/>
        </p:nvSpPr>
        <p:spPr>
          <a:xfrm>
            <a:off x="1371600" y="2971800"/>
            <a:ext cx="1981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105400" y="1905000"/>
            <a:ext cx="3657600" cy="2585323"/>
          </a:xfrm>
          <a:prstGeom prst="rect">
            <a:avLst/>
          </a:prstGeom>
          <a:noFill/>
        </p:spPr>
        <p:txBody>
          <a:bodyPr wrap="square" rtlCol="0">
            <a:spAutoFit/>
          </a:bodyPr>
          <a:lstStyle/>
          <a:p>
            <a:pPr>
              <a:buFont typeface="Arial" pitchFamily="34" charset="0"/>
              <a:buChar char="•"/>
            </a:pPr>
            <a:r>
              <a:rPr lang="en-US" dirty="0" smtClean="0"/>
              <a:t> Click on “Select Excel Output filename”</a:t>
            </a:r>
          </a:p>
          <a:p>
            <a:pPr>
              <a:buFont typeface="Arial" pitchFamily="34" charset="0"/>
              <a:buChar char="•"/>
            </a:pPr>
            <a:endParaRPr lang="en-US" dirty="0" smtClean="0"/>
          </a:p>
          <a:p>
            <a:pPr>
              <a:buFont typeface="Arial" pitchFamily="34" charset="0"/>
              <a:buChar char="•"/>
            </a:pPr>
            <a:r>
              <a:rPr lang="en-US" dirty="0" smtClean="0"/>
              <a:t> Select desired output path and type the filename you want using the dialogue box.  A suggested filename is:</a:t>
            </a:r>
          </a:p>
          <a:p>
            <a:r>
              <a:rPr lang="en-US" dirty="0" smtClean="0"/>
              <a:t>Processed CRC Final Manifest </a:t>
            </a:r>
          </a:p>
          <a:p>
            <a:r>
              <a:rPr lang="en-US" dirty="0" smtClean="0"/>
              <a:t>followed by today’s date.</a:t>
            </a:r>
            <a:endParaRPr lang="en-US" dirty="0"/>
          </a:p>
        </p:txBody>
      </p:sp>
      <p:sp>
        <p:nvSpPr>
          <p:cNvPr id="7" name="Title 6"/>
          <p:cNvSpPr>
            <a:spLocks noGrp="1"/>
          </p:cNvSpPr>
          <p:nvPr>
            <p:ph type="title"/>
          </p:nvPr>
        </p:nvSpPr>
        <p:spPr/>
        <p:txBody>
          <a:bodyPr>
            <a:normAutofit/>
          </a:bodyPr>
          <a:lstStyle/>
          <a:p>
            <a:r>
              <a:rPr lang="en-US" sz="3200" dirty="0" smtClean="0"/>
              <a:t>How to operate CRC Manifest Processor: </a:t>
            </a:r>
            <a:br>
              <a:rPr lang="en-US" sz="3200" dirty="0" smtClean="0"/>
            </a:br>
            <a:r>
              <a:rPr lang="en-US" sz="3200" dirty="0" smtClean="0"/>
              <a:t>Final Manifest Processing (2)</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838200" y="1676400"/>
            <a:ext cx="3467100" cy="231457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3200" dirty="0" smtClean="0"/>
              <a:t>How to operate CRC Manifest Processor: </a:t>
            </a:r>
            <a:br>
              <a:rPr lang="en-US" sz="3200" dirty="0" smtClean="0"/>
            </a:br>
            <a:r>
              <a:rPr lang="en-US" sz="3200" dirty="0" smtClean="0"/>
              <a:t>Pre Manifest Processing (3)</a:t>
            </a:r>
            <a:endParaRPr lang="en-US" sz="3200" dirty="0"/>
          </a:p>
        </p:txBody>
      </p:sp>
      <p:sp>
        <p:nvSpPr>
          <p:cNvPr id="4" name="Oval 3"/>
          <p:cNvSpPr/>
          <p:nvPr/>
        </p:nvSpPr>
        <p:spPr>
          <a:xfrm>
            <a:off x="838200" y="32766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648200" y="1828800"/>
            <a:ext cx="3886200" cy="2031325"/>
          </a:xfrm>
          <a:prstGeom prst="rect">
            <a:avLst/>
          </a:prstGeom>
          <a:noFill/>
        </p:spPr>
        <p:txBody>
          <a:bodyPr wrap="square" rtlCol="0">
            <a:spAutoFit/>
          </a:bodyPr>
          <a:lstStyle/>
          <a:p>
            <a:pPr>
              <a:buFont typeface="Arial" pitchFamily="34" charset="0"/>
              <a:buChar char="•"/>
            </a:pPr>
            <a:r>
              <a:rPr lang="en-US" dirty="0" smtClean="0"/>
              <a:t> Click on “Generate Final Manifest”</a:t>
            </a:r>
          </a:p>
          <a:p>
            <a:pPr>
              <a:buFont typeface="Arial" pitchFamily="34" charset="0"/>
              <a:buChar char="•"/>
            </a:pPr>
            <a:endParaRPr lang="en-US" dirty="0" smtClean="0"/>
          </a:p>
          <a:p>
            <a:pPr>
              <a:buFont typeface="Arial" pitchFamily="34" charset="0"/>
              <a:buChar char="•"/>
            </a:pPr>
            <a:r>
              <a:rPr lang="en-US" dirty="0" smtClean="0"/>
              <a:t> Several pop-up dialogue boxes will ask for the ULNs and number of seats.  Use the email from ARCENT JOPES to get the ULN and number of seats (PAX) reserved for the intra-theater flights.</a:t>
            </a:r>
          </a:p>
        </p:txBody>
      </p:sp>
      <p:pic>
        <p:nvPicPr>
          <p:cNvPr id="9219" name="Picture 3"/>
          <p:cNvPicPr>
            <a:picLocks noChangeAspect="1" noChangeArrowheads="1"/>
          </p:cNvPicPr>
          <p:nvPr/>
        </p:nvPicPr>
        <p:blipFill>
          <a:blip r:embed="rId3" cstate="print"/>
          <a:srcRect/>
          <a:stretch>
            <a:fillRect/>
          </a:stretch>
        </p:blipFill>
        <p:spPr bwMode="auto">
          <a:xfrm>
            <a:off x="838200" y="4267200"/>
            <a:ext cx="3476625" cy="2324100"/>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4648200" y="4267200"/>
            <a:ext cx="3457575" cy="23145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200" dirty="0" smtClean="0"/>
              <a:t>How to operate CRC Manifest Processor: </a:t>
            </a:r>
            <a:br>
              <a:rPr lang="en-US" sz="3200" dirty="0" smtClean="0"/>
            </a:br>
            <a:r>
              <a:rPr lang="en-US" sz="3200" dirty="0" smtClean="0"/>
              <a:t>Final Manifest Processing (4)</a:t>
            </a:r>
            <a:endParaRPr lang="en-US" sz="3200"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1295400" y="2133600"/>
            <a:ext cx="3467100" cy="2314575"/>
          </a:xfrm>
          <a:prstGeom prst="rect">
            <a:avLst/>
          </a:prstGeom>
          <a:noFill/>
          <a:ln w="9525">
            <a:noFill/>
            <a:miter lim="800000"/>
            <a:headEnd/>
            <a:tailEnd/>
          </a:ln>
        </p:spPr>
      </p:pic>
      <p:sp>
        <p:nvSpPr>
          <p:cNvPr id="8" name="TextBox 7"/>
          <p:cNvSpPr txBox="1"/>
          <p:nvPr/>
        </p:nvSpPr>
        <p:spPr>
          <a:xfrm>
            <a:off x="4953000" y="2133600"/>
            <a:ext cx="3352800" cy="2308324"/>
          </a:xfrm>
          <a:prstGeom prst="rect">
            <a:avLst/>
          </a:prstGeom>
          <a:noFill/>
        </p:spPr>
        <p:txBody>
          <a:bodyPr wrap="square" rtlCol="0">
            <a:spAutoFit/>
          </a:bodyPr>
          <a:lstStyle/>
          <a:p>
            <a:pPr>
              <a:buFont typeface="Arial" pitchFamily="34" charset="0"/>
              <a:buChar char="•"/>
            </a:pPr>
            <a:r>
              <a:rPr lang="en-US" dirty="0" smtClean="0"/>
              <a:t> Processing only takes a few seconds.</a:t>
            </a:r>
          </a:p>
          <a:p>
            <a:pPr>
              <a:buFont typeface="Arial" pitchFamily="34" charset="0"/>
              <a:buChar char="•"/>
            </a:pPr>
            <a:endParaRPr lang="en-US" dirty="0" smtClean="0"/>
          </a:p>
          <a:p>
            <a:pPr>
              <a:buFont typeface="Arial" pitchFamily="34" charset="0"/>
              <a:buChar char="•"/>
            </a:pPr>
            <a:r>
              <a:rPr lang="en-US" dirty="0" smtClean="0"/>
              <a:t>If processing is successful, </a:t>
            </a:r>
          </a:p>
          <a:p>
            <a:r>
              <a:rPr lang="en-US" dirty="0" smtClean="0"/>
              <a:t>a pop-up box will let you know.  Click OK.  </a:t>
            </a:r>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to operate CRC Manifest Processor: </a:t>
            </a:r>
            <a:br>
              <a:rPr lang="en-US" sz="3200" dirty="0" smtClean="0"/>
            </a:br>
            <a:r>
              <a:rPr lang="en-US" sz="3200" dirty="0" smtClean="0"/>
              <a:t>Final Manifest Processing (5)</a:t>
            </a:r>
            <a:endParaRPr lang="en-US" sz="3200" dirty="0"/>
          </a:p>
        </p:txBody>
      </p:sp>
      <p:sp>
        <p:nvSpPr>
          <p:cNvPr id="3" name="Content Placeholder 2"/>
          <p:cNvSpPr>
            <a:spLocks noGrp="1"/>
          </p:cNvSpPr>
          <p:nvPr>
            <p:ph idx="1"/>
          </p:nvPr>
        </p:nvSpPr>
        <p:spPr>
          <a:xfrm>
            <a:off x="5257800" y="1524000"/>
            <a:ext cx="3429000" cy="4800600"/>
          </a:xfrm>
        </p:spPr>
        <p:txBody>
          <a:bodyPr>
            <a:normAutofit lnSpcReduction="10000"/>
          </a:bodyPr>
          <a:lstStyle/>
          <a:p>
            <a:r>
              <a:rPr lang="en-US" sz="2000" dirty="0" smtClean="0"/>
              <a:t>Open the output file and check the HUB column of the </a:t>
            </a:r>
            <a:r>
              <a:rPr lang="en-US" sz="2000" dirty="0" err="1" smtClean="0"/>
              <a:t>Final_Manifest</a:t>
            </a:r>
            <a:r>
              <a:rPr lang="en-US" sz="2000" dirty="0" smtClean="0"/>
              <a:t> tab.</a:t>
            </a:r>
          </a:p>
          <a:p>
            <a:endParaRPr lang="en-US" sz="2000" dirty="0" smtClean="0"/>
          </a:p>
          <a:p>
            <a:r>
              <a:rPr lang="en-US" sz="2000" dirty="0" smtClean="0"/>
              <a:t>If you see a row with NOT_FOUND, you will need to add a new entry to the configuration (see later slides). </a:t>
            </a:r>
          </a:p>
          <a:p>
            <a:endParaRPr lang="en-US" sz="2000" dirty="0" smtClean="0"/>
          </a:p>
          <a:p>
            <a:r>
              <a:rPr lang="en-US" sz="2000" dirty="0" smtClean="0"/>
              <a:t>If you </a:t>
            </a:r>
            <a:r>
              <a:rPr lang="en-US" sz="2000" b="1" dirty="0" smtClean="0"/>
              <a:t>do not</a:t>
            </a:r>
            <a:r>
              <a:rPr lang="en-US" sz="2000" dirty="0" smtClean="0"/>
              <a:t> see  NOT_FOUND, the Final Manifest is ready to send out to the email distribution list.</a:t>
            </a:r>
            <a:endParaRPr lang="en-US" sz="2000" dirty="0"/>
          </a:p>
        </p:txBody>
      </p:sp>
      <p:pic>
        <p:nvPicPr>
          <p:cNvPr id="6148" name="Picture 4"/>
          <p:cNvPicPr>
            <a:picLocks noChangeAspect="1" noChangeArrowheads="1"/>
          </p:cNvPicPr>
          <p:nvPr/>
        </p:nvPicPr>
        <p:blipFill>
          <a:blip r:embed="rId2" cstate="print"/>
          <a:srcRect/>
          <a:stretch>
            <a:fillRect/>
          </a:stretch>
        </p:blipFill>
        <p:spPr bwMode="auto">
          <a:xfrm>
            <a:off x="304801" y="1905000"/>
            <a:ext cx="4755350" cy="34004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to operate CRC Manifest Processor: </a:t>
            </a:r>
            <a:br>
              <a:rPr lang="en-US" sz="3200" dirty="0" smtClean="0"/>
            </a:br>
            <a:r>
              <a:rPr lang="en-US" sz="3200" dirty="0" smtClean="0"/>
              <a:t>Final Manifest Processing (6)</a:t>
            </a:r>
            <a:endParaRPr lang="en-US" sz="3200" dirty="0"/>
          </a:p>
        </p:txBody>
      </p:sp>
      <p:sp>
        <p:nvSpPr>
          <p:cNvPr id="5" name="Content Placeholder 4"/>
          <p:cNvSpPr>
            <a:spLocks noGrp="1"/>
          </p:cNvSpPr>
          <p:nvPr>
            <p:ph idx="1"/>
          </p:nvPr>
        </p:nvSpPr>
        <p:spPr/>
        <p:txBody>
          <a:bodyPr>
            <a:normAutofit fontScale="92500" lnSpcReduction="20000"/>
          </a:bodyPr>
          <a:lstStyle/>
          <a:p>
            <a:r>
              <a:rPr lang="en-US" dirty="0" smtClean="0"/>
              <a:t>Send an email to the CRC Final Manifest email distribution list:</a:t>
            </a: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ALCON,</a:t>
            </a: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Attached is the CRC Final Manifest for those flying in this week.</a:t>
            </a: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LOCATION    Count</a:t>
            </a:r>
          </a:p>
          <a:p>
            <a:pPr lvl="1">
              <a:buNone/>
            </a:pP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AFGHANISTAN 69</a:t>
            </a:r>
          </a:p>
          <a:p>
            <a:pPr lvl="1">
              <a:buNone/>
            </a:pPr>
            <a:r>
              <a:rPr lang="en-US" sz="1200" dirty="0" smtClean="0">
                <a:latin typeface="Consolas" pitchFamily="49" charset="0"/>
                <a:cs typeface="Consolas" pitchFamily="49" charset="0"/>
              </a:rPr>
              <a:t>IRAQ         1</a:t>
            </a:r>
          </a:p>
          <a:p>
            <a:pPr lvl="1">
              <a:buNone/>
            </a:pPr>
            <a:r>
              <a:rPr lang="en-US" sz="1200" dirty="0" smtClean="0">
                <a:latin typeface="Consolas" pitchFamily="49" charset="0"/>
                <a:cs typeface="Consolas" pitchFamily="49" charset="0"/>
              </a:rPr>
              <a:t>KUWAIT      21</a:t>
            </a:r>
          </a:p>
          <a:p>
            <a:pPr lvl="1">
              <a:buNone/>
            </a:pPr>
            <a:r>
              <a:rPr lang="en-US" sz="1200" dirty="0" smtClean="0">
                <a:latin typeface="Consolas" pitchFamily="49" charset="0"/>
                <a:cs typeface="Consolas" pitchFamily="49" charset="0"/>
              </a:rPr>
              <a:t>QATAR        2</a:t>
            </a:r>
          </a:p>
          <a:p>
            <a:pPr lvl="1">
              <a:buNone/>
            </a:pP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Total       93</a:t>
            </a: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Thank you!</a:t>
            </a:r>
          </a:p>
          <a:p>
            <a:pPr lvl="1">
              <a:buNone/>
            </a:pPr>
            <a:endParaRPr lang="en-US" sz="1200" dirty="0" smtClean="0">
              <a:latin typeface="Consolas" pitchFamily="49" charset="0"/>
              <a:cs typeface="Consolas" pitchFamily="49" charset="0"/>
            </a:endParaRPr>
          </a:p>
          <a:p>
            <a:r>
              <a:rPr lang="en-US" dirty="0" smtClean="0"/>
              <a:t>Do not forget to attach the Final Manifest output file to the email!</a:t>
            </a:r>
            <a:endParaRPr lang="en-US" dirty="0">
              <a:latin typeface="Consolas" pitchFamily="49" charset="0"/>
              <a:cs typeface="Consolas"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Autofit/>
          </a:bodyPr>
          <a:lstStyle/>
          <a:p>
            <a:r>
              <a:rPr lang="en-US" sz="3200" dirty="0" smtClean="0"/>
              <a:t>Editing CRC Manifest </a:t>
            </a:r>
            <a:br>
              <a:rPr lang="en-US" sz="3200" dirty="0" smtClean="0"/>
            </a:br>
            <a:r>
              <a:rPr lang="en-US" sz="3200" dirty="0" smtClean="0"/>
              <a:t>Processor Configuration </a:t>
            </a:r>
            <a:br>
              <a:rPr lang="en-US" sz="3200" dirty="0" smtClean="0"/>
            </a:br>
            <a:r>
              <a:rPr lang="en-US" sz="3200" dirty="0" smtClean="0"/>
              <a:t>(How to fix NOT_FOUND hubs)</a:t>
            </a:r>
            <a:endParaRPr lang="en-US" sz="3200" dirty="0"/>
          </a:p>
        </p:txBody>
      </p:sp>
      <p:pic>
        <p:nvPicPr>
          <p:cNvPr id="11266" name="Picture 2"/>
          <p:cNvPicPr>
            <a:picLocks noChangeAspect="1" noChangeArrowheads="1"/>
          </p:cNvPicPr>
          <p:nvPr/>
        </p:nvPicPr>
        <p:blipFill>
          <a:blip r:embed="rId2" cstate="print"/>
          <a:srcRect/>
          <a:stretch>
            <a:fillRect/>
          </a:stretch>
        </p:blipFill>
        <p:spPr bwMode="auto">
          <a:xfrm>
            <a:off x="1447800" y="1905000"/>
            <a:ext cx="6210300" cy="4648200"/>
          </a:xfrm>
          <a:prstGeom prst="rect">
            <a:avLst/>
          </a:prstGeom>
          <a:noFill/>
          <a:ln w="9525">
            <a:noFill/>
            <a:miter lim="800000"/>
            <a:headEnd/>
            <a:tailEnd/>
          </a:ln>
        </p:spPr>
      </p:pic>
      <p:sp>
        <p:nvSpPr>
          <p:cNvPr id="4" name="Oval 3"/>
          <p:cNvSpPr/>
          <p:nvPr/>
        </p:nvSpPr>
        <p:spPr>
          <a:xfrm>
            <a:off x="5486400" y="5029200"/>
            <a:ext cx="990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Editing CRC Manifest Processor Configuration </a:t>
            </a:r>
            <a:endParaRPr lang="en-US" sz="3200"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914400" y="2057400"/>
            <a:ext cx="5572125" cy="3105150"/>
          </a:xfrm>
          <a:prstGeom prst="rect">
            <a:avLst/>
          </a:prstGeom>
          <a:noFill/>
          <a:ln w="9525">
            <a:noFill/>
            <a:miter lim="800000"/>
            <a:headEnd/>
            <a:tailEnd/>
          </a:ln>
        </p:spPr>
      </p:pic>
      <p:sp>
        <p:nvSpPr>
          <p:cNvPr id="5" name="Oval 4"/>
          <p:cNvSpPr/>
          <p:nvPr/>
        </p:nvSpPr>
        <p:spPr>
          <a:xfrm>
            <a:off x="2133600" y="3169920"/>
            <a:ext cx="2286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1000" y="1600200"/>
            <a:ext cx="7924800" cy="369332"/>
          </a:xfrm>
          <a:prstGeom prst="rect">
            <a:avLst/>
          </a:prstGeom>
          <a:noFill/>
        </p:spPr>
        <p:txBody>
          <a:bodyPr wrap="square" rtlCol="0">
            <a:spAutoFit/>
          </a:bodyPr>
          <a:lstStyle/>
          <a:p>
            <a:pPr>
              <a:buFont typeface="Arial" pitchFamily="34" charset="0"/>
              <a:buChar char="•"/>
            </a:pPr>
            <a:r>
              <a:rPr lang="en-US" dirty="0" smtClean="0"/>
              <a:t> Double-click “CRC_Manifest_Processor_Config.xlsx” to open it in Excel.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p:cNvGrpSpPr/>
          <p:nvPr/>
        </p:nvGrpSpPr>
        <p:grpSpPr>
          <a:xfrm>
            <a:off x="228600" y="2286000"/>
            <a:ext cx="8696860" cy="3508177"/>
            <a:chOff x="346496" y="2971800"/>
            <a:chExt cx="8696860" cy="3508177"/>
          </a:xfrm>
        </p:grpSpPr>
        <p:grpSp>
          <p:nvGrpSpPr>
            <p:cNvPr id="32" name="Group 31"/>
            <p:cNvGrpSpPr/>
            <p:nvPr/>
          </p:nvGrpSpPr>
          <p:grpSpPr>
            <a:xfrm>
              <a:off x="346496" y="2980426"/>
              <a:ext cx="8696860" cy="600974"/>
              <a:chOff x="346496" y="2980426"/>
              <a:chExt cx="8696860" cy="600974"/>
            </a:xfrm>
          </p:grpSpPr>
          <p:cxnSp>
            <p:nvCxnSpPr>
              <p:cNvPr id="5" name="Straight Connector 4"/>
              <p:cNvCxnSpPr/>
              <p:nvPr/>
            </p:nvCxnSpPr>
            <p:spPr>
              <a:xfrm>
                <a:off x="685800" y="3429000"/>
                <a:ext cx="79248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3276600"/>
                <a:ext cx="0" cy="3048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10600" y="3276600"/>
                <a:ext cx="0" cy="3048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28800" y="3276600"/>
                <a:ext cx="0" cy="3048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00400" y="3276600"/>
                <a:ext cx="0" cy="3048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0" y="3276600"/>
                <a:ext cx="0" cy="3048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3600" y="3276600"/>
                <a:ext cx="0" cy="3048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15200" y="3276600"/>
                <a:ext cx="0" cy="3048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6496" y="2989052"/>
                <a:ext cx="762000" cy="276999"/>
              </a:xfrm>
              <a:prstGeom prst="rect">
                <a:avLst/>
              </a:prstGeom>
              <a:noFill/>
            </p:spPr>
            <p:txBody>
              <a:bodyPr wrap="square" rtlCol="0">
                <a:spAutoFit/>
              </a:bodyPr>
              <a:lstStyle/>
              <a:p>
                <a:r>
                  <a:rPr lang="en-US" sz="1200" dirty="0" smtClean="0"/>
                  <a:t>Monday</a:t>
                </a:r>
                <a:endParaRPr lang="en-US" sz="1200" dirty="0"/>
              </a:p>
            </p:txBody>
          </p:sp>
          <p:sp>
            <p:nvSpPr>
              <p:cNvPr id="19" name="TextBox 18"/>
              <p:cNvSpPr txBox="1"/>
              <p:nvPr/>
            </p:nvSpPr>
            <p:spPr>
              <a:xfrm>
                <a:off x="1482304" y="2980426"/>
                <a:ext cx="762000" cy="276999"/>
              </a:xfrm>
              <a:prstGeom prst="rect">
                <a:avLst/>
              </a:prstGeom>
              <a:noFill/>
            </p:spPr>
            <p:txBody>
              <a:bodyPr wrap="square" rtlCol="0">
                <a:spAutoFit/>
              </a:bodyPr>
              <a:lstStyle/>
              <a:p>
                <a:r>
                  <a:rPr lang="en-US" sz="1200" dirty="0" smtClean="0"/>
                  <a:t>Tuesday</a:t>
                </a:r>
                <a:endParaRPr lang="en-US" sz="1200" dirty="0"/>
              </a:p>
            </p:txBody>
          </p:sp>
          <p:sp>
            <p:nvSpPr>
              <p:cNvPr id="27" name="TextBox 26"/>
              <p:cNvSpPr txBox="1"/>
              <p:nvPr/>
            </p:nvSpPr>
            <p:spPr>
              <a:xfrm>
                <a:off x="2741766" y="2989052"/>
                <a:ext cx="914400" cy="276999"/>
              </a:xfrm>
              <a:prstGeom prst="rect">
                <a:avLst/>
              </a:prstGeom>
              <a:noFill/>
            </p:spPr>
            <p:txBody>
              <a:bodyPr wrap="square" rtlCol="0">
                <a:spAutoFit/>
              </a:bodyPr>
              <a:lstStyle/>
              <a:p>
                <a:r>
                  <a:rPr lang="en-US" sz="1200" dirty="0" smtClean="0"/>
                  <a:t>Wednesday</a:t>
                </a:r>
                <a:endParaRPr lang="en-US" sz="1200" dirty="0"/>
              </a:p>
            </p:txBody>
          </p:sp>
          <p:sp>
            <p:nvSpPr>
              <p:cNvPr id="28" name="TextBox 27"/>
              <p:cNvSpPr txBox="1"/>
              <p:nvPr/>
            </p:nvSpPr>
            <p:spPr>
              <a:xfrm>
                <a:off x="4191000" y="2989052"/>
                <a:ext cx="762000" cy="276999"/>
              </a:xfrm>
              <a:prstGeom prst="rect">
                <a:avLst/>
              </a:prstGeom>
              <a:noFill/>
            </p:spPr>
            <p:txBody>
              <a:bodyPr wrap="square" rtlCol="0">
                <a:spAutoFit/>
              </a:bodyPr>
              <a:lstStyle/>
              <a:p>
                <a:r>
                  <a:rPr lang="en-US" sz="1200" dirty="0" smtClean="0"/>
                  <a:t>Thursday</a:t>
                </a:r>
                <a:endParaRPr lang="en-US" sz="1200" dirty="0"/>
              </a:p>
            </p:txBody>
          </p:sp>
          <p:sp>
            <p:nvSpPr>
              <p:cNvPr id="29" name="TextBox 28"/>
              <p:cNvSpPr txBox="1"/>
              <p:nvPr/>
            </p:nvSpPr>
            <p:spPr>
              <a:xfrm>
                <a:off x="5674738" y="2997678"/>
                <a:ext cx="762000" cy="276999"/>
              </a:xfrm>
              <a:prstGeom prst="rect">
                <a:avLst/>
              </a:prstGeom>
              <a:noFill/>
            </p:spPr>
            <p:txBody>
              <a:bodyPr wrap="square" rtlCol="0">
                <a:spAutoFit/>
              </a:bodyPr>
              <a:lstStyle/>
              <a:p>
                <a:r>
                  <a:rPr lang="en-US" sz="1200" dirty="0" smtClean="0"/>
                  <a:t>Friday</a:t>
                </a:r>
                <a:endParaRPr lang="en-US" sz="1200" dirty="0"/>
              </a:p>
            </p:txBody>
          </p:sp>
          <p:sp>
            <p:nvSpPr>
              <p:cNvPr id="30" name="TextBox 29"/>
              <p:cNvSpPr txBox="1"/>
              <p:nvPr/>
            </p:nvSpPr>
            <p:spPr>
              <a:xfrm>
                <a:off x="6934200" y="2997678"/>
                <a:ext cx="762000" cy="276999"/>
              </a:xfrm>
              <a:prstGeom prst="rect">
                <a:avLst/>
              </a:prstGeom>
              <a:noFill/>
            </p:spPr>
            <p:txBody>
              <a:bodyPr wrap="square" rtlCol="0">
                <a:spAutoFit/>
              </a:bodyPr>
              <a:lstStyle/>
              <a:p>
                <a:r>
                  <a:rPr lang="en-US" sz="1200" dirty="0" smtClean="0"/>
                  <a:t>Saturday</a:t>
                </a:r>
                <a:endParaRPr lang="en-US" sz="1200" dirty="0"/>
              </a:p>
            </p:txBody>
          </p:sp>
          <p:sp>
            <p:nvSpPr>
              <p:cNvPr id="31" name="TextBox 30"/>
              <p:cNvSpPr txBox="1"/>
              <p:nvPr/>
            </p:nvSpPr>
            <p:spPr>
              <a:xfrm>
                <a:off x="8281356" y="2997678"/>
                <a:ext cx="762000" cy="276999"/>
              </a:xfrm>
              <a:prstGeom prst="rect">
                <a:avLst/>
              </a:prstGeom>
              <a:noFill/>
            </p:spPr>
            <p:txBody>
              <a:bodyPr wrap="square" rtlCol="0">
                <a:spAutoFit/>
              </a:bodyPr>
              <a:lstStyle/>
              <a:p>
                <a:r>
                  <a:rPr lang="en-US" sz="1200" dirty="0" smtClean="0"/>
                  <a:t>Sunday</a:t>
                </a:r>
                <a:endParaRPr lang="en-US" sz="1200" dirty="0"/>
              </a:p>
            </p:txBody>
          </p:sp>
        </p:grpSp>
        <p:sp>
          <p:nvSpPr>
            <p:cNvPr id="48" name="TextBox 47"/>
            <p:cNvSpPr txBox="1"/>
            <p:nvPr/>
          </p:nvSpPr>
          <p:spPr>
            <a:xfrm>
              <a:off x="2480846" y="3200400"/>
              <a:ext cx="338554" cy="1676400"/>
            </a:xfrm>
            <a:prstGeom prst="rect">
              <a:avLst/>
            </a:prstGeom>
            <a:noFill/>
          </p:spPr>
          <p:txBody>
            <a:bodyPr vert="vert270" wrap="square" rtlCol="0">
              <a:spAutoFit/>
            </a:bodyPr>
            <a:lstStyle/>
            <a:p>
              <a:r>
                <a:rPr lang="en-US" sz="1000" dirty="0" smtClean="0"/>
                <a:t>CRC  sends   Pre Manifest</a:t>
              </a:r>
              <a:endParaRPr lang="en-US" sz="1000" dirty="0"/>
            </a:p>
          </p:txBody>
        </p:sp>
        <p:sp>
          <p:nvSpPr>
            <p:cNvPr id="49" name="TextBox 48"/>
            <p:cNvSpPr txBox="1"/>
            <p:nvPr/>
          </p:nvSpPr>
          <p:spPr>
            <a:xfrm>
              <a:off x="3555522" y="3048000"/>
              <a:ext cx="338554" cy="1676400"/>
            </a:xfrm>
            <a:prstGeom prst="rect">
              <a:avLst/>
            </a:prstGeom>
            <a:noFill/>
          </p:spPr>
          <p:txBody>
            <a:bodyPr vert="vert270" wrap="square" rtlCol="0">
              <a:spAutoFit/>
            </a:bodyPr>
            <a:lstStyle/>
            <a:p>
              <a:r>
                <a:rPr lang="en-US" sz="1000" dirty="0" smtClean="0"/>
                <a:t> Pre Manifest </a:t>
              </a:r>
              <a:r>
                <a:rPr lang="en-US" sz="1000" dirty="0" err="1" smtClean="0"/>
                <a:t>Distro</a:t>
              </a:r>
              <a:endParaRPr lang="en-US" sz="1000" dirty="0"/>
            </a:p>
          </p:txBody>
        </p:sp>
        <p:sp>
          <p:nvSpPr>
            <p:cNvPr id="50" name="TextBox 49"/>
            <p:cNvSpPr txBox="1"/>
            <p:nvPr/>
          </p:nvSpPr>
          <p:spPr>
            <a:xfrm>
              <a:off x="3784122" y="2971800"/>
              <a:ext cx="338554" cy="1676400"/>
            </a:xfrm>
            <a:prstGeom prst="rect">
              <a:avLst/>
            </a:prstGeom>
            <a:noFill/>
          </p:spPr>
          <p:txBody>
            <a:bodyPr vert="vert270" wrap="square" rtlCol="0">
              <a:spAutoFit/>
            </a:bodyPr>
            <a:lstStyle/>
            <a:p>
              <a:r>
                <a:rPr lang="en-US" sz="1000" dirty="0" smtClean="0"/>
                <a:t>ULN Seat Request</a:t>
              </a:r>
              <a:endParaRPr lang="en-US" sz="1000" dirty="0"/>
            </a:p>
          </p:txBody>
        </p:sp>
        <p:sp>
          <p:nvSpPr>
            <p:cNvPr id="51" name="TextBox 50"/>
            <p:cNvSpPr txBox="1"/>
            <p:nvPr/>
          </p:nvSpPr>
          <p:spPr>
            <a:xfrm>
              <a:off x="5155722" y="3048000"/>
              <a:ext cx="338554" cy="1676400"/>
            </a:xfrm>
            <a:prstGeom prst="rect">
              <a:avLst/>
            </a:prstGeom>
            <a:noFill/>
          </p:spPr>
          <p:txBody>
            <a:bodyPr vert="vert270" wrap="square" rtlCol="0">
              <a:spAutoFit/>
            </a:bodyPr>
            <a:lstStyle/>
            <a:p>
              <a:r>
                <a:rPr lang="en-US" sz="1000" dirty="0" smtClean="0"/>
                <a:t>ULN Seats Reserved</a:t>
              </a:r>
              <a:endParaRPr lang="en-US" sz="1000" dirty="0"/>
            </a:p>
          </p:txBody>
        </p:sp>
        <p:sp>
          <p:nvSpPr>
            <p:cNvPr id="53" name="TextBox 52"/>
            <p:cNvSpPr txBox="1"/>
            <p:nvPr/>
          </p:nvSpPr>
          <p:spPr>
            <a:xfrm>
              <a:off x="6603522" y="3200400"/>
              <a:ext cx="338554" cy="1676400"/>
            </a:xfrm>
            <a:prstGeom prst="rect">
              <a:avLst/>
            </a:prstGeom>
            <a:noFill/>
          </p:spPr>
          <p:txBody>
            <a:bodyPr vert="vert270" wrap="square" rtlCol="0">
              <a:spAutoFit/>
            </a:bodyPr>
            <a:lstStyle/>
            <a:p>
              <a:r>
                <a:rPr lang="en-US" sz="1000" dirty="0" smtClean="0"/>
                <a:t>CRC sends  Final  Manifest</a:t>
              </a:r>
              <a:endParaRPr lang="en-US" sz="1000" dirty="0"/>
            </a:p>
          </p:txBody>
        </p:sp>
        <p:sp>
          <p:nvSpPr>
            <p:cNvPr id="54" name="TextBox 53"/>
            <p:cNvSpPr txBox="1"/>
            <p:nvPr/>
          </p:nvSpPr>
          <p:spPr>
            <a:xfrm>
              <a:off x="7670322" y="3106948"/>
              <a:ext cx="338554" cy="1676400"/>
            </a:xfrm>
            <a:prstGeom prst="rect">
              <a:avLst/>
            </a:prstGeom>
            <a:noFill/>
          </p:spPr>
          <p:txBody>
            <a:bodyPr vert="vert270" wrap="square" rtlCol="0">
              <a:spAutoFit/>
            </a:bodyPr>
            <a:lstStyle/>
            <a:p>
              <a:r>
                <a:rPr lang="en-US" sz="1000" dirty="0" smtClean="0"/>
                <a:t>Final  Manifest </a:t>
              </a:r>
              <a:r>
                <a:rPr lang="en-US" sz="1000" dirty="0" err="1" smtClean="0"/>
                <a:t>Distro</a:t>
              </a:r>
              <a:endParaRPr lang="en-US" sz="1000" dirty="0"/>
            </a:p>
          </p:txBody>
        </p:sp>
        <p:grpSp>
          <p:nvGrpSpPr>
            <p:cNvPr id="76" name="Group 75"/>
            <p:cNvGrpSpPr/>
            <p:nvPr/>
          </p:nvGrpSpPr>
          <p:grpSpPr>
            <a:xfrm>
              <a:off x="2743200" y="3429000"/>
              <a:ext cx="5714250" cy="3050977"/>
              <a:chOff x="2743200" y="3429000"/>
              <a:chExt cx="5714250" cy="3050977"/>
            </a:xfrm>
          </p:grpSpPr>
          <p:sp>
            <p:nvSpPr>
              <p:cNvPr id="33" name="TextBox 32"/>
              <p:cNvSpPr txBox="1"/>
              <p:nvPr/>
            </p:nvSpPr>
            <p:spPr>
              <a:xfrm>
                <a:off x="2743200" y="4876800"/>
                <a:ext cx="1066800" cy="738664"/>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chemeClr val="bg1"/>
                    </a:solidFill>
                  </a:rPr>
                  <a:t>Pre Manifest</a:t>
                </a:r>
              </a:p>
              <a:p>
                <a:pPr algn="ctr"/>
                <a:r>
                  <a:rPr lang="en-US" sz="1400" b="1" dirty="0" smtClean="0">
                    <a:solidFill>
                      <a:schemeClr val="bg1"/>
                    </a:solidFill>
                  </a:rPr>
                  <a:t>Processing</a:t>
                </a:r>
                <a:endParaRPr lang="en-US" sz="1400" b="1" dirty="0">
                  <a:solidFill>
                    <a:schemeClr val="bg1"/>
                  </a:solidFill>
                </a:endParaRPr>
              </a:p>
            </p:txBody>
          </p:sp>
          <p:sp>
            <p:nvSpPr>
              <p:cNvPr id="34" name="TextBox 33"/>
              <p:cNvSpPr txBox="1"/>
              <p:nvPr/>
            </p:nvSpPr>
            <p:spPr>
              <a:xfrm>
                <a:off x="4038600" y="4876800"/>
                <a:ext cx="1371600" cy="1169551"/>
              </a:xfrm>
              <a:prstGeom prst="rect">
                <a:avLst/>
              </a:prstGeom>
              <a:solidFill>
                <a:schemeClr val="accent2"/>
              </a:solidFill>
              <a:ln>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chemeClr val="bg1"/>
                    </a:solidFill>
                  </a:rPr>
                  <a:t>ARCENT JOPES creates </a:t>
                </a:r>
              </a:p>
              <a:p>
                <a:pPr algn="ctr"/>
                <a:r>
                  <a:rPr lang="en-US" sz="1400" b="1" dirty="0" smtClean="0">
                    <a:solidFill>
                      <a:schemeClr val="bg1"/>
                    </a:solidFill>
                  </a:rPr>
                  <a:t>intra-theater ULN seat reservations</a:t>
                </a:r>
                <a:endParaRPr lang="en-US" sz="1400" b="1" dirty="0">
                  <a:solidFill>
                    <a:schemeClr val="bg1"/>
                  </a:solidFill>
                </a:endParaRPr>
              </a:p>
            </p:txBody>
          </p:sp>
          <p:sp>
            <p:nvSpPr>
              <p:cNvPr id="35" name="TextBox 34"/>
              <p:cNvSpPr txBox="1"/>
              <p:nvPr/>
            </p:nvSpPr>
            <p:spPr>
              <a:xfrm>
                <a:off x="6858000" y="4876800"/>
                <a:ext cx="1066800" cy="738664"/>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chemeClr val="bg1"/>
                    </a:solidFill>
                  </a:rPr>
                  <a:t>Final Manifest</a:t>
                </a:r>
              </a:p>
              <a:p>
                <a:pPr algn="ctr"/>
                <a:r>
                  <a:rPr lang="en-US" sz="1400" b="1" dirty="0" smtClean="0">
                    <a:solidFill>
                      <a:schemeClr val="bg1"/>
                    </a:solidFill>
                  </a:rPr>
                  <a:t>Processing</a:t>
                </a:r>
                <a:endParaRPr lang="en-US" sz="1400" b="1" dirty="0">
                  <a:solidFill>
                    <a:schemeClr val="bg1"/>
                  </a:solidFill>
                </a:endParaRPr>
              </a:p>
            </p:txBody>
          </p:sp>
          <p:sp>
            <p:nvSpPr>
              <p:cNvPr id="36" name="TextBox 35"/>
              <p:cNvSpPr txBox="1"/>
              <p:nvPr/>
            </p:nvSpPr>
            <p:spPr>
              <a:xfrm>
                <a:off x="6629400" y="6172200"/>
                <a:ext cx="1752600" cy="307777"/>
              </a:xfrm>
              <a:prstGeom prst="rect">
                <a:avLst/>
              </a:prstGeom>
              <a:solidFill>
                <a:schemeClr val="accent3">
                  <a:lumMod val="50000"/>
                </a:schemeClr>
              </a:solidFill>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chemeClr val="bg1"/>
                    </a:solidFill>
                  </a:rPr>
                  <a:t>CRC flight to theater</a:t>
                </a:r>
                <a:endParaRPr lang="en-US" sz="1400" b="1" dirty="0">
                  <a:solidFill>
                    <a:schemeClr val="bg1"/>
                  </a:solidFill>
                </a:endParaRPr>
              </a:p>
            </p:txBody>
          </p:sp>
          <p:cxnSp>
            <p:nvCxnSpPr>
              <p:cNvPr id="38" name="Straight Arrow Connector 37"/>
              <p:cNvCxnSpPr/>
              <p:nvPr/>
            </p:nvCxnSpPr>
            <p:spPr>
              <a:xfrm>
                <a:off x="2743200" y="3429000"/>
                <a:ext cx="0" cy="144780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038600" y="3429000"/>
                <a:ext cx="0" cy="1447800"/>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858000" y="3429000"/>
                <a:ext cx="0" cy="144780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629400" y="3429000"/>
                <a:ext cx="0" cy="2743200"/>
              </a:xfrm>
              <a:prstGeom prst="straightConnector1">
                <a:avLst/>
              </a:prstGeom>
              <a:ln w="158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810000" y="3429000"/>
                <a:ext cx="0" cy="1447800"/>
              </a:xfrm>
              <a:prstGeom prst="straightConnector1">
                <a:avLst/>
              </a:prstGeom>
              <a:ln w="158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10200" y="3429000"/>
                <a:ext cx="0" cy="1447800"/>
              </a:xfrm>
              <a:prstGeom prst="straightConnector1">
                <a:avLst/>
              </a:prstGeom>
              <a:ln w="158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924800" y="3429000"/>
                <a:ext cx="0" cy="1447800"/>
              </a:xfrm>
              <a:prstGeom prst="straightConnector1">
                <a:avLst/>
              </a:prstGeom>
              <a:ln w="158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382000" y="3429000"/>
                <a:ext cx="0" cy="2743200"/>
              </a:xfrm>
              <a:prstGeom prst="straightConnector1">
                <a:avLst/>
              </a:prstGeom>
              <a:ln w="15875">
                <a:solidFill>
                  <a:schemeClr val="accent3">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374922" y="4191000"/>
                <a:ext cx="338554" cy="1676400"/>
              </a:xfrm>
              <a:prstGeom prst="rect">
                <a:avLst/>
              </a:prstGeom>
              <a:noFill/>
            </p:spPr>
            <p:txBody>
              <a:bodyPr vert="vert270" wrap="square" rtlCol="0">
                <a:spAutoFit/>
              </a:bodyPr>
              <a:lstStyle/>
              <a:p>
                <a:r>
                  <a:rPr lang="en-US" sz="1000" dirty="0" smtClean="0"/>
                  <a:t>CRC flight leaves  Atlanta, GA</a:t>
                </a:r>
                <a:endParaRPr lang="en-US" sz="1000" dirty="0"/>
              </a:p>
            </p:txBody>
          </p:sp>
          <p:sp>
            <p:nvSpPr>
              <p:cNvPr id="55" name="TextBox 54"/>
              <p:cNvSpPr txBox="1"/>
              <p:nvPr/>
            </p:nvSpPr>
            <p:spPr>
              <a:xfrm>
                <a:off x="8118896" y="4191000"/>
                <a:ext cx="338554" cy="1676400"/>
              </a:xfrm>
              <a:prstGeom prst="rect">
                <a:avLst/>
              </a:prstGeom>
              <a:noFill/>
            </p:spPr>
            <p:txBody>
              <a:bodyPr vert="vert270" wrap="square" rtlCol="0">
                <a:spAutoFit/>
              </a:bodyPr>
              <a:lstStyle/>
              <a:p>
                <a:r>
                  <a:rPr lang="en-US" sz="1000" dirty="0" smtClean="0"/>
                  <a:t>CRC flight arrives in theater</a:t>
                </a:r>
                <a:endParaRPr lang="en-US" sz="1000" dirty="0"/>
              </a:p>
            </p:txBody>
          </p:sp>
        </p:grpSp>
      </p:grpSp>
      <p:sp>
        <p:nvSpPr>
          <p:cNvPr id="89" name="TextBox 88"/>
          <p:cNvSpPr txBox="1"/>
          <p:nvPr/>
        </p:nvSpPr>
        <p:spPr>
          <a:xfrm>
            <a:off x="0" y="457200"/>
            <a:ext cx="9144000" cy="830997"/>
          </a:xfrm>
          <a:prstGeom prst="rect">
            <a:avLst/>
          </a:prstGeom>
          <a:noFill/>
        </p:spPr>
        <p:txBody>
          <a:bodyPr wrap="square" rtlCol="0">
            <a:spAutoFit/>
            <a:scene3d>
              <a:camera prst="orthographicFront"/>
              <a:lightRig rig="threePt" dir="t"/>
            </a:scene3d>
            <a:sp3d extrusionH="57150">
              <a:bevelT w="38100" h="38100"/>
            </a:sp3d>
          </a:bodyPr>
          <a:lstStyle/>
          <a:p>
            <a:pPr algn="ctr"/>
            <a:r>
              <a:rPr lang="en-US" sz="2400" b="1" dirty="0" smtClean="0"/>
              <a:t>CONUS Replacement Center (CRC) </a:t>
            </a:r>
          </a:p>
          <a:p>
            <a:pPr algn="ctr"/>
            <a:r>
              <a:rPr lang="en-US" sz="2400" b="1" dirty="0" smtClean="0"/>
              <a:t>Manifest Processing Timeline</a:t>
            </a:r>
            <a:endParaRPr lang="en-US" sz="2400" b="1" dirty="0"/>
          </a:p>
        </p:txBody>
      </p:sp>
      <p:sp>
        <p:nvSpPr>
          <p:cNvPr id="90" name="TextBox 89"/>
          <p:cNvSpPr txBox="1"/>
          <p:nvPr/>
        </p:nvSpPr>
        <p:spPr>
          <a:xfrm>
            <a:off x="304800" y="6400800"/>
            <a:ext cx="2667000" cy="276999"/>
          </a:xfrm>
          <a:prstGeom prst="rect">
            <a:avLst/>
          </a:prstGeom>
          <a:noFill/>
        </p:spPr>
        <p:txBody>
          <a:bodyPr wrap="square" rtlCol="0">
            <a:spAutoFit/>
          </a:bodyPr>
          <a:lstStyle/>
          <a:p>
            <a:r>
              <a:rPr lang="en-US" sz="1200" b="1" dirty="0" smtClean="0"/>
              <a:t>Timeline in Charlie (UTC+3) time zone</a:t>
            </a:r>
            <a:endParaRPr lang="en-US" sz="1200" b="1" dirty="0"/>
          </a:p>
        </p:txBody>
      </p:sp>
      <p:sp>
        <p:nvSpPr>
          <p:cNvPr id="43" name="Rounded Rectangle 42"/>
          <p:cNvSpPr/>
          <p:nvPr/>
        </p:nvSpPr>
        <p:spPr>
          <a:xfrm>
            <a:off x="228600" y="5410200"/>
            <a:ext cx="381000" cy="3048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68960" y="5410200"/>
            <a:ext cx="3021405" cy="307777"/>
          </a:xfrm>
          <a:prstGeom prst="rect">
            <a:avLst/>
          </a:prstGeom>
          <a:noFill/>
        </p:spPr>
        <p:txBody>
          <a:bodyPr wrap="none" rtlCol="0">
            <a:spAutoFit/>
          </a:bodyPr>
          <a:lstStyle/>
          <a:p>
            <a:r>
              <a:rPr lang="en-US" sz="1400" b="1" dirty="0" smtClean="0"/>
              <a:t>Work done by CRC Manifest Processor</a:t>
            </a:r>
            <a:endParaRPr lang="en-US" sz="1400" b="1" dirty="0"/>
          </a:p>
        </p:txBody>
      </p:sp>
      <p:sp>
        <p:nvSpPr>
          <p:cNvPr id="58" name="Rounded Rectangle 57"/>
          <p:cNvSpPr/>
          <p:nvPr/>
        </p:nvSpPr>
        <p:spPr>
          <a:xfrm>
            <a:off x="228600" y="5867400"/>
            <a:ext cx="381000" cy="30480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582705" y="5873388"/>
            <a:ext cx="3576300" cy="307777"/>
          </a:xfrm>
          <a:prstGeom prst="rect">
            <a:avLst/>
          </a:prstGeom>
          <a:noFill/>
        </p:spPr>
        <p:txBody>
          <a:bodyPr wrap="none" rtlCol="0">
            <a:spAutoFit/>
          </a:bodyPr>
          <a:lstStyle/>
          <a:p>
            <a:r>
              <a:rPr lang="en-US" sz="1400" b="1" dirty="0" smtClean="0"/>
              <a:t>Email you send to ARCENT JOPES on SIPR side</a:t>
            </a:r>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srcRect/>
          <a:stretch>
            <a:fillRect/>
          </a:stretch>
        </p:blipFill>
        <p:spPr bwMode="auto">
          <a:xfrm>
            <a:off x="1524000" y="2438400"/>
            <a:ext cx="5410200" cy="2943225"/>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normAutofit/>
          </a:bodyPr>
          <a:lstStyle/>
          <a:p>
            <a:r>
              <a:rPr lang="en-US" sz="3200" dirty="0" smtClean="0"/>
              <a:t>Editing CRC Manifest Processor Configuration (2) </a:t>
            </a:r>
            <a:endParaRPr lang="en-US" sz="3200" dirty="0"/>
          </a:p>
        </p:txBody>
      </p:sp>
      <p:sp>
        <p:nvSpPr>
          <p:cNvPr id="6" name="TextBox 5"/>
          <p:cNvSpPr txBox="1"/>
          <p:nvPr/>
        </p:nvSpPr>
        <p:spPr>
          <a:xfrm>
            <a:off x="1066800" y="1371600"/>
            <a:ext cx="6629400" cy="923330"/>
          </a:xfrm>
          <a:prstGeom prst="rect">
            <a:avLst/>
          </a:prstGeom>
          <a:noFill/>
        </p:spPr>
        <p:txBody>
          <a:bodyPr wrap="square" rtlCol="0">
            <a:spAutoFit/>
          </a:bodyPr>
          <a:lstStyle/>
          <a:p>
            <a:r>
              <a:rPr lang="en-US" dirty="0" smtClean="0"/>
              <a:t>There are several tabs in the Excel workbook.  The tab that is used to assign hubs based on final destination is the </a:t>
            </a:r>
            <a:r>
              <a:rPr lang="en-US" dirty="0" err="1" smtClean="0"/>
              <a:t>DestinationHubCountry</a:t>
            </a:r>
            <a:r>
              <a:rPr lang="en-US" dirty="0" smtClean="0"/>
              <a:t> </a:t>
            </a:r>
            <a:r>
              <a:rPr lang="en-US" dirty="0" smtClean="0"/>
              <a:t>Tab:</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1143000"/>
          </a:xfrm>
        </p:spPr>
        <p:txBody>
          <a:bodyPr>
            <a:normAutofit/>
          </a:bodyPr>
          <a:lstStyle/>
          <a:p>
            <a:r>
              <a:rPr lang="en-US" sz="3200" dirty="0" smtClean="0"/>
              <a:t>Editing CRC Manifest Processor </a:t>
            </a:r>
            <a:r>
              <a:rPr lang="en-US" sz="3200" dirty="0" smtClean="0"/>
              <a:t>Configuration (3) </a:t>
            </a:r>
            <a:endParaRPr lang="en-US" sz="3200" dirty="0"/>
          </a:p>
        </p:txBody>
      </p:sp>
      <p:sp>
        <p:nvSpPr>
          <p:cNvPr id="5" name="Rectangle 4"/>
          <p:cNvSpPr/>
          <p:nvPr/>
        </p:nvSpPr>
        <p:spPr>
          <a:xfrm>
            <a:off x="228600" y="1219200"/>
            <a:ext cx="8686800" cy="5509200"/>
          </a:xfrm>
          <a:prstGeom prst="rect">
            <a:avLst/>
          </a:prstGeom>
        </p:spPr>
        <p:txBody>
          <a:bodyPr wrap="square">
            <a:spAutoFit/>
          </a:bodyPr>
          <a:lstStyle/>
          <a:p>
            <a:r>
              <a:rPr lang="en-US" sz="1100" b="1" u="sng" dirty="0" smtClean="0">
                <a:latin typeface="Arial Narrow" pitchFamily="34" charset="0"/>
                <a:cs typeface="Consolas" pitchFamily="49" charset="0"/>
              </a:rPr>
              <a:t>Destination Hub Country Configuration</a:t>
            </a:r>
          </a:p>
          <a:p>
            <a:endParaRPr lang="en-US" sz="1100" b="1" dirty="0" smtClean="0">
              <a:latin typeface="Arial Narrow" pitchFamily="34" charset="0"/>
              <a:cs typeface="Consolas" pitchFamily="49" charset="0"/>
            </a:endParaRPr>
          </a:p>
          <a:p>
            <a:r>
              <a:rPr lang="en-US" sz="1100" dirty="0" smtClean="0">
                <a:latin typeface="Arial Narrow" pitchFamily="34" charset="0"/>
                <a:cs typeface="Consolas" pitchFamily="49" charset="0"/>
              </a:rPr>
              <a:t>This sheet has the data that represents final destinations in theater and how passengers get to their destination.  Description of the columns:</a:t>
            </a:r>
          </a:p>
          <a:p>
            <a:endParaRPr lang="en-US" sz="1100" dirty="0" smtClean="0">
              <a:latin typeface="Arial Narrow" pitchFamily="34" charset="0"/>
              <a:cs typeface="Consolas" pitchFamily="49" charset="0"/>
            </a:endParaRPr>
          </a:p>
          <a:p>
            <a:r>
              <a:rPr lang="en-US" sz="1100" b="1" dirty="0" smtClean="0">
                <a:latin typeface="Arial Narrow" pitchFamily="34" charset="0"/>
                <a:cs typeface="Consolas" pitchFamily="49" charset="0"/>
              </a:rPr>
              <a:t>FINAL_DESTINATION</a:t>
            </a:r>
            <a:r>
              <a:rPr lang="en-US" sz="1100" dirty="0" smtClean="0">
                <a:latin typeface="Arial Narrow" pitchFamily="34" charset="0"/>
                <a:cs typeface="Consolas" pitchFamily="49" charset="0"/>
              </a:rPr>
              <a:t>:  The camp, FOB, COP, base, or office where the passenger is going.  This is used to determine the major air hub that the passenger will travel through and the country where the destination is found.  The final destination should be unique so that there is no confusion.  Sometimes there are alternate spellings for a final destination.  These are found in the </a:t>
            </a:r>
            <a:r>
              <a:rPr lang="en-US" sz="1100" dirty="0" err="1" smtClean="0">
                <a:latin typeface="Arial Narrow" pitchFamily="34" charset="0"/>
                <a:cs typeface="Consolas" pitchFamily="49" charset="0"/>
              </a:rPr>
              <a:t>LocationAlias</a:t>
            </a:r>
            <a:r>
              <a:rPr lang="en-US" sz="1100" dirty="0" smtClean="0">
                <a:latin typeface="Arial Narrow" pitchFamily="34" charset="0"/>
                <a:cs typeface="Consolas" pitchFamily="49" charset="0"/>
              </a:rPr>
              <a:t> sheet.</a:t>
            </a:r>
          </a:p>
          <a:p>
            <a:endParaRPr lang="en-US" sz="1100" dirty="0" smtClean="0">
              <a:latin typeface="Arial Narrow" pitchFamily="34" charset="0"/>
              <a:cs typeface="Consolas" pitchFamily="49" charset="0"/>
            </a:endParaRPr>
          </a:p>
          <a:p>
            <a:r>
              <a:rPr lang="en-US" sz="1100" b="1" dirty="0" smtClean="0">
                <a:latin typeface="Arial Narrow" pitchFamily="34" charset="0"/>
                <a:cs typeface="Consolas" pitchFamily="49" charset="0"/>
              </a:rPr>
              <a:t>HUB</a:t>
            </a:r>
            <a:r>
              <a:rPr lang="en-US" sz="1100" dirty="0" smtClean="0">
                <a:latin typeface="Arial Narrow" pitchFamily="34" charset="0"/>
                <a:cs typeface="Consolas" pitchFamily="49" charset="0"/>
              </a:rPr>
              <a:t>:  The major air hub that is used to reach the final destination.  The total number of passengers going to this hub will be used to reserve seats for intra-theater flights from the Theater Gateway to the major air hub.</a:t>
            </a:r>
          </a:p>
          <a:p>
            <a:endParaRPr lang="en-US" sz="1100" dirty="0" smtClean="0">
              <a:latin typeface="Arial Narrow" pitchFamily="34" charset="0"/>
              <a:cs typeface="Consolas" pitchFamily="49" charset="0"/>
            </a:endParaRPr>
          </a:p>
          <a:p>
            <a:r>
              <a:rPr lang="en-US" sz="1100" b="1" dirty="0" smtClean="0">
                <a:latin typeface="Arial Narrow" pitchFamily="34" charset="0"/>
                <a:cs typeface="Consolas" pitchFamily="49" charset="0"/>
              </a:rPr>
              <a:t>COUNTRY</a:t>
            </a:r>
            <a:r>
              <a:rPr lang="en-US" sz="1100" dirty="0" smtClean="0">
                <a:latin typeface="Arial Narrow" pitchFamily="34" charset="0"/>
                <a:cs typeface="Consolas" pitchFamily="49" charset="0"/>
              </a:rPr>
              <a:t>:  The country where the final destination is located.</a:t>
            </a:r>
          </a:p>
          <a:p>
            <a:endParaRPr lang="en-US" sz="1100" dirty="0" smtClean="0">
              <a:latin typeface="Arial Narrow" pitchFamily="34" charset="0"/>
              <a:cs typeface="Consolas" pitchFamily="49" charset="0"/>
            </a:endParaRPr>
          </a:p>
          <a:p>
            <a:r>
              <a:rPr lang="en-US" sz="1100" dirty="0" smtClean="0">
                <a:latin typeface="Arial Narrow" pitchFamily="34" charset="0"/>
                <a:cs typeface="Consolas" pitchFamily="49" charset="0"/>
              </a:rPr>
              <a:t>This sheet should be checked each month against E-Channel updates.  If the major air hub to a destination changes, the HUB column should be updated.  If there are new final destinations, they should be added to the bottom of the list.  The major air hub for new final destinations can be found using Google.  Use Google to find the approximate location of the final destination and then find the nearest major air hub.  </a:t>
            </a:r>
          </a:p>
          <a:p>
            <a:endParaRPr lang="en-US" sz="1100" dirty="0" smtClean="0">
              <a:latin typeface="Arial Narrow" pitchFamily="34" charset="0"/>
              <a:cs typeface="Consolas" pitchFamily="49" charset="0"/>
            </a:endParaRPr>
          </a:p>
          <a:p>
            <a:r>
              <a:rPr lang="en-US" sz="1100" dirty="0" smtClean="0">
                <a:solidFill>
                  <a:schemeClr val="dk1"/>
                </a:solidFill>
                <a:latin typeface="Arial Narrow" pitchFamily="34" charset="0"/>
                <a:cs typeface="Consolas" pitchFamily="49" charset="0"/>
              </a:rPr>
              <a:t>If you get a NOT_FOUND hub result in the generated manifest, it means that the final destination is not in this list (the Destination Hub Country Configuration) and will need to be added as a new final destination.</a:t>
            </a:r>
            <a:endParaRPr lang="en-US" sz="1100" dirty="0" smtClean="0">
              <a:latin typeface="Arial Narrow" pitchFamily="34" charset="0"/>
              <a:cs typeface="Consolas" pitchFamily="49" charset="0"/>
            </a:endParaRPr>
          </a:p>
          <a:p>
            <a:endParaRPr lang="en-US" sz="1100" dirty="0" smtClean="0">
              <a:latin typeface="Arial Narrow" pitchFamily="34" charset="0"/>
              <a:cs typeface="Consolas" pitchFamily="49" charset="0"/>
            </a:endParaRPr>
          </a:p>
          <a:p>
            <a:r>
              <a:rPr lang="en-US" sz="1100" dirty="0" smtClean="0">
                <a:latin typeface="Arial Narrow" pitchFamily="34" charset="0"/>
                <a:cs typeface="Consolas" pitchFamily="49" charset="0"/>
              </a:rPr>
              <a:t>For example, suppose we get a new final destination in </a:t>
            </a:r>
            <a:r>
              <a:rPr lang="en-US" sz="1100" dirty="0" err="1" smtClean="0">
                <a:latin typeface="Arial Narrow" pitchFamily="34" charset="0"/>
                <a:cs typeface="Consolas" pitchFamily="49" charset="0"/>
              </a:rPr>
              <a:t>Jazah</a:t>
            </a:r>
            <a:r>
              <a:rPr lang="en-US" sz="1100" dirty="0" smtClean="0">
                <a:latin typeface="Arial Narrow" pitchFamily="34" charset="0"/>
                <a:cs typeface="Consolas" pitchFamily="49" charset="0"/>
              </a:rPr>
              <a:t>, Afghanistan.  Search Google for "</a:t>
            </a:r>
            <a:r>
              <a:rPr lang="en-US" sz="1100" dirty="0" err="1" smtClean="0">
                <a:latin typeface="Arial Narrow" pitchFamily="34" charset="0"/>
                <a:cs typeface="Consolas" pitchFamily="49" charset="0"/>
              </a:rPr>
              <a:t>Jazah</a:t>
            </a:r>
            <a:r>
              <a:rPr lang="en-US" sz="1100" dirty="0" smtClean="0">
                <a:latin typeface="Arial Narrow" pitchFamily="34" charset="0"/>
                <a:cs typeface="Consolas" pitchFamily="49" charset="0"/>
              </a:rPr>
              <a:t>, Afghanistan".  Many of the results show that </a:t>
            </a:r>
            <a:r>
              <a:rPr lang="en-US" sz="1100" dirty="0" err="1" smtClean="0">
                <a:latin typeface="Arial Narrow" pitchFamily="34" charset="0"/>
                <a:cs typeface="Consolas" pitchFamily="49" charset="0"/>
              </a:rPr>
              <a:t>Jazah</a:t>
            </a:r>
            <a:r>
              <a:rPr lang="en-US" sz="1100" dirty="0" smtClean="0">
                <a:latin typeface="Arial Narrow" pitchFamily="34" charset="0"/>
                <a:cs typeface="Consolas" pitchFamily="49" charset="0"/>
              </a:rPr>
              <a:t> is near Kandahar.  Since no other air hubs are closer, put KANDAHAR in the HUB column.  This means that the new entry would be:  </a:t>
            </a:r>
          </a:p>
          <a:p>
            <a:r>
              <a:rPr lang="en-US" sz="1100" dirty="0" smtClean="0">
                <a:latin typeface="Arial Narrow" pitchFamily="34" charset="0"/>
                <a:cs typeface="Consolas" pitchFamily="49" charset="0"/>
              </a:rPr>
              <a:t>FINAL_DESTINATION:  JAZAH</a:t>
            </a:r>
          </a:p>
          <a:p>
            <a:r>
              <a:rPr lang="en-US" sz="1100" dirty="0" smtClean="0">
                <a:latin typeface="Arial Narrow" pitchFamily="34" charset="0"/>
                <a:cs typeface="Consolas" pitchFamily="49" charset="0"/>
              </a:rPr>
              <a:t>HUB:  KANDAHAR</a:t>
            </a:r>
          </a:p>
          <a:p>
            <a:r>
              <a:rPr lang="en-US" sz="1100" dirty="0" smtClean="0">
                <a:latin typeface="Arial Narrow" pitchFamily="34" charset="0"/>
                <a:cs typeface="Consolas" pitchFamily="49" charset="0"/>
              </a:rPr>
              <a:t>COUNTRY:  AFGHANISTAN</a:t>
            </a:r>
          </a:p>
          <a:p>
            <a:endParaRPr lang="en-US" sz="1100" dirty="0" smtClean="0">
              <a:latin typeface="Arial Narrow" pitchFamily="34" charset="0"/>
              <a:cs typeface="Consolas" pitchFamily="49" charset="0"/>
            </a:endParaRPr>
          </a:p>
          <a:p>
            <a:r>
              <a:rPr lang="en-US" sz="1100" dirty="0" smtClean="0">
                <a:latin typeface="Arial Narrow" pitchFamily="34" charset="0"/>
                <a:cs typeface="Consolas" pitchFamily="49" charset="0"/>
              </a:rPr>
              <a:t>If you get a UNKNOWN hub result in the generated manifest, it means that the passenger put UNKNOWN in their final destination or left their final destination blank.  If the final destination is not known, we cannot determine what major air hub, so the HUB column will be UNKNOWN.  Passengers with UNKNOWN hubs will not have seats reserved on intra-theater flights and must travel by standby.</a:t>
            </a:r>
          </a:p>
          <a:p>
            <a:endParaRPr lang="en-US" sz="1100" dirty="0" smtClean="0">
              <a:latin typeface="Arial Narrow" pitchFamily="34" charset="0"/>
              <a:cs typeface="Consolas" pitchFamily="49" charset="0"/>
            </a:endParaRPr>
          </a:p>
          <a:p>
            <a:r>
              <a:rPr lang="en-US" sz="1100" dirty="0" smtClean="0">
                <a:latin typeface="Arial Narrow" pitchFamily="34" charset="0"/>
                <a:cs typeface="Consolas" pitchFamily="49" charset="0"/>
              </a:rPr>
              <a:t>The exception to this rule is medical personnel travelling to Afghanistan.  Medical personnel with UNKNOWN final destinations in Afghanistan will travel to BAGRAM to get final duty locations assigned.</a:t>
            </a:r>
            <a:endParaRPr lang="en-US" sz="1100" dirty="0">
              <a:latin typeface="Arial Narrow" pitchFamily="34"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981200" y="2251080"/>
            <a:ext cx="4953000" cy="4196414"/>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normAutofit/>
          </a:bodyPr>
          <a:lstStyle/>
          <a:p>
            <a:r>
              <a:rPr lang="en-US" sz="3200" dirty="0" smtClean="0"/>
              <a:t>Editing CRC Manifest Processor Configuration </a:t>
            </a:r>
            <a:r>
              <a:rPr lang="en-US" sz="3200" dirty="0" smtClean="0"/>
              <a:t>(4) </a:t>
            </a:r>
            <a:endParaRPr lang="en-US" sz="3200" dirty="0"/>
          </a:p>
        </p:txBody>
      </p:sp>
      <p:sp>
        <p:nvSpPr>
          <p:cNvPr id="6" name="TextBox 5"/>
          <p:cNvSpPr txBox="1"/>
          <p:nvPr/>
        </p:nvSpPr>
        <p:spPr>
          <a:xfrm>
            <a:off x="1066800" y="1371600"/>
            <a:ext cx="6629400" cy="923330"/>
          </a:xfrm>
          <a:prstGeom prst="rect">
            <a:avLst/>
          </a:prstGeom>
          <a:noFill/>
        </p:spPr>
        <p:txBody>
          <a:bodyPr wrap="square" rtlCol="0">
            <a:spAutoFit/>
          </a:bodyPr>
          <a:lstStyle/>
          <a:p>
            <a:r>
              <a:rPr lang="en-US" dirty="0" smtClean="0"/>
              <a:t>The </a:t>
            </a:r>
            <a:r>
              <a:rPr lang="en-US" dirty="0" err="1" smtClean="0"/>
              <a:t>LocationAlias</a:t>
            </a:r>
            <a:r>
              <a:rPr lang="en-US" dirty="0" smtClean="0"/>
              <a:t> tab</a:t>
            </a:r>
            <a:r>
              <a:rPr lang="en-US" dirty="0" smtClean="0"/>
              <a:t> is used to substitute alternate final destination names for the “official” final destination name that is used in the Destination Hub Country tab.</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1143000"/>
          </a:xfrm>
        </p:spPr>
        <p:txBody>
          <a:bodyPr>
            <a:normAutofit/>
          </a:bodyPr>
          <a:lstStyle/>
          <a:p>
            <a:r>
              <a:rPr lang="en-US" sz="3200" dirty="0" smtClean="0"/>
              <a:t>Editing CRC Manifest Processor </a:t>
            </a:r>
            <a:r>
              <a:rPr lang="en-US" sz="3200" dirty="0" smtClean="0"/>
              <a:t>Configuration (5) </a:t>
            </a:r>
            <a:endParaRPr lang="en-US" sz="3200" dirty="0"/>
          </a:p>
        </p:txBody>
      </p:sp>
      <p:sp>
        <p:nvSpPr>
          <p:cNvPr id="5" name="Rectangle 4"/>
          <p:cNvSpPr/>
          <p:nvPr/>
        </p:nvSpPr>
        <p:spPr>
          <a:xfrm>
            <a:off x="228600" y="1219200"/>
            <a:ext cx="8686800" cy="4678204"/>
          </a:xfrm>
          <a:prstGeom prst="rect">
            <a:avLst/>
          </a:prstGeom>
        </p:spPr>
        <p:txBody>
          <a:bodyPr wrap="square">
            <a:spAutoFit/>
          </a:bodyPr>
          <a:lstStyle/>
          <a:p>
            <a:r>
              <a:rPr lang="en-US" sz="1200" b="1" u="sng" dirty="0" smtClean="0">
                <a:latin typeface="Consolas" pitchFamily="49" charset="0"/>
                <a:cs typeface="Consolas" pitchFamily="49" charset="0"/>
              </a:rPr>
              <a:t>Location Alias Configuration</a:t>
            </a:r>
            <a:endParaRPr lang="en-US" sz="1100" b="1" u="sng" dirty="0" smtClean="0">
              <a:latin typeface="Consolas" pitchFamily="49" charset="0"/>
              <a:cs typeface="Consolas" pitchFamily="49" charset="0"/>
            </a:endParaRPr>
          </a:p>
          <a:p>
            <a:endParaRPr lang="en-US" sz="1100" dirty="0" smtClean="0">
              <a:latin typeface="Consolas" pitchFamily="49" charset="0"/>
              <a:cs typeface="Consolas" pitchFamily="49" charset="0"/>
            </a:endParaRPr>
          </a:p>
          <a:p>
            <a:r>
              <a:rPr lang="en-US" sz="1100" dirty="0" smtClean="0">
                <a:latin typeface="Consolas" pitchFamily="49" charset="0"/>
                <a:cs typeface="Consolas" pitchFamily="49" charset="0"/>
              </a:rPr>
              <a:t>This sheet has alternate names and alternate spellings for final destinations in theater.  There are several reasons for this given below.</a:t>
            </a:r>
          </a:p>
          <a:p>
            <a:endParaRPr lang="en-US" sz="1100" dirty="0" smtClean="0">
              <a:latin typeface="Consolas" pitchFamily="49" charset="0"/>
              <a:cs typeface="Consolas" pitchFamily="49" charset="0"/>
            </a:endParaRPr>
          </a:p>
          <a:p>
            <a:r>
              <a:rPr lang="en-US" sz="1100" b="1" dirty="0" smtClean="0">
                <a:latin typeface="Consolas" pitchFamily="49" charset="0"/>
                <a:cs typeface="Consolas" pitchFamily="49" charset="0"/>
              </a:rPr>
              <a:t>Reason #1:  Names from other languages</a:t>
            </a:r>
            <a:r>
              <a:rPr lang="en-US" sz="1100" dirty="0" smtClean="0">
                <a:latin typeface="Consolas" pitchFamily="49" charset="0"/>
                <a:cs typeface="Consolas" pitchFamily="49" charset="0"/>
              </a:rPr>
              <a:t>:  Many of the names of final destinations in theater come from other languages (Arabic, Farsi, Pashtu, Urdu, etc.).  Since these languages have </a:t>
            </a:r>
            <a:r>
              <a:rPr lang="en-US" sz="1100" dirty="0" smtClean="0">
                <a:latin typeface="Consolas" pitchFamily="49" charset="0"/>
                <a:cs typeface="Consolas" pitchFamily="49" charset="0"/>
              </a:rPr>
              <a:t>non-Roman </a:t>
            </a:r>
            <a:r>
              <a:rPr lang="en-US" sz="1100" dirty="0" smtClean="0">
                <a:latin typeface="Consolas" pitchFamily="49" charset="0"/>
                <a:cs typeface="Consolas" pitchFamily="49" charset="0"/>
              </a:rPr>
              <a:t>alphabets, we use the way the name sounds to create an English spelling for the name.  In many cases there are multiple correct spellings for a location.  For example, see the "other names" from this Wikipedia article:  http://en.wikipedia.org/wiki/Khanashin</a:t>
            </a:r>
          </a:p>
          <a:p>
            <a:endParaRPr lang="en-US" sz="1100" dirty="0" smtClean="0">
              <a:latin typeface="Consolas" pitchFamily="49" charset="0"/>
              <a:cs typeface="Consolas" pitchFamily="49" charset="0"/>
            </a:endParaRPr>
          </a:p>
          <a:p>
            <a:r>
              <a:rPr lang="en-US" sz="1100" b="1" dirty="0" smtClean="0">
                <a:latin typeface="Consolas" pitchFamily="49" charset="0"/>
                <a:cs typeface="Consolas" pitchFamily="49" charset="0"/>
              </a:rPr>
              <a:t>Reason #2:  Multiple names for a destination</a:t>
            </a:r>
            <a:r>
              <a:rPr lang="en-US" sz="1100" dirty="0" smtClean="0">
                <a:latin typeface="Consolas" pitchFamily="49" charset="0"/>
                <a:cs typeface="Consolas" pitchFamily="49" charset="0"/>
              </a:rPr>
              <a:t>:  Many of the final destinations where we work have more than one name.  For example, Camp Patriot, Kuwait is also called Kuwait Naval Base.  </a:t>
            </a:r>
          </a:p>
          <a:p>
            <a:endParaRPr lang="en-US" sz="1100" dirty="0" smtClean="0">
              <a:latin typeface="Consolas" pitchFamily="49" charset="0"/>
              <a:cs typeface="Consolas" pitchFamily="49" charset="0"/>
            </a:endParaRPr>
          </a:p>
          <a:p>
            <a:r>
              <a:rPr lang="en-US" sz="1100" b="1" dirty="0" smtClean="0">
                <a:latin typeface="Consolas" pitchFamily="49" charset="0"/>
                <a:cs typeface="Consolas" pitchFamily="49" charset="0"/>
              </a:rPr>
              <a:t>Reason #3:  Spelling Errors</a:t>
            </a:r>
            <a:r>
              <a:rPr lang="en-US" sz="1100" dirty="0" smtClean="0">
                <a:latin typeface="Consolas" pitchFamily="49" charset="0"/>
                <a:cs typeface="Consolas" pitchFamily="49" charset="0"/>
              </a:rPr>
              <a:t>:  Sometimes passengers deploying into theater do not know the correct spelling of their destination.  Some misspellings are so common that they are worth adding to this list to prevent NOT_FOUND results.</a:t>
            </a:r>
          </a:p>
          <a:p>
            <a:endParaRPr lang="en-US" sz="1100" dirty="0" smtClean="0">
              <a:latin typeface="Consolas" pitchFamily="49" charset="0"/>
              <a:cs typeface="Consolas" pitchFamily="49" charset="0"/>
            </a:endParaRPr>
          </a:p>
          <a:p>
            <a:endParaRPr lang="en-US" sz="1100" dirty="0" smtClean="0">
              <a:latin typeface="Consolas" pitchFamily="49" charset="0"/>
              <a:cs typeface="Consolas" pitchFamily="49" charset="0"/>
            </a:endParaRPr>
          </a:p>
          <a:p>
            <a:r>
              <a:rPr lang="en-US" sz="1100" b="1" dirty="0" smtClean="0">
                <a:latin typeface="Consolas" pitchFamily="49" charset="0"/>
                <a:cs typeface="Consolas" pitchFamily="49" charset="0"/>
              </a:rPr>
              <a:t>!! IMPORTANT !!</a:t>
            </a:r>
          </a:p>
          <a:p>
            <a:r>
              <a:rPr lang="en-US" sz="1100" dirty="0" smtClean="0">
                <a:latin typeface="Consolas" pitchFamily="49" charset="0"/>
                <a:cs typeface="Consolas" pitchFamily="49" charset="0"/>
              </a:rPr>
              <a:t>All names in the FINAL_DESTINATION column on this sheet must have corresponding entries in the Destination Hub Country sheet.  The spellings in the FINAL_DESTINATION column on this sheet must match the spellings in the FINAL_DESTINATION column of the Destination Hub Country sheet. </a:t>
            </a:r>
          </a:p>
          <a:p>
            <a:endParaRPr lang="en-US" sz="1100" dirty="0" smtClean="0">
              <a:latin typeface="Consolas" pitchFamily="49" charset="0"/>
              <a:cs typeface="Consolas" pitchFamily="49" charset="0"/>
            </a:endParaRPr>
          </a:p>
          <a:p>
            <a:r>
              <a:rPr lang="en-US" sz="1100" b="1" dirty="0" smtClean="0">
                <a:latin typeface="Consolas" pitchFamily="49" charset="0"/>
                <a:cs typeface="Consolas" pitchFamily="49" charset="0"/>
              </a:rPr>
              <a:t>All of the location aliases in the manifest provided by the CRC will be replaced with the final destinations in this list.</a:t>
            </a:r>
            <a:endParaRPr lang="en-US" sz="1050" b="1" dirty="0" smtClean="0">
              <a:latin typeface="Consolas" pitchFamily="49" charset="0"/>
              <a:cs typeface="Consolas" pitchFamily="49" charset="0"/>
            </a:endParaRPr>
          </a:p>
          <a:p>
            <a:endParaRPr lang="en-US" sz="1100" dirty="0">
              <a:latin typeface="Arial Narrow" pitchFamily="34" charset="0"/>
              <a:cs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sz="3200" dirty="0" smtClean="0"/>
              <a:t>Editing CRC Manifest Processor Configuration </a:t>
            </a:r>
            <a:r>
              <a:rPr lang="en-US" sz="3200" dirty="0" smtClean="0"/>
              <a:t>(6) </a:t>
            </a:r>
            <a:endParaRPr lang="en-US" sz="3200" dirty="0"/>
          </a:p>
        </p:txBody>
      </p:sp>
      <p:sp>
        <p:nvSpPr>
          <p:cNvPr id="6" name="TextBox 5"/>
          <p:cNvSpPr txBox="1"/>
          <p:nvPr/>
        </p:nvSpPr>
        <p:spPr>
          <a:xfrm>
            <a:off x="3352800" y="1371600"/>
            <a:ext cx="4343400" cy="1477328"/>
          </a:xfrm>
          <a:prstGeom prst="rect">
            <a:avLst/>
          </a:prstGeom>
          <a:noFill/>
        </p:spPr>
        <p:txBody>
          <a:bodyPr wrap="square" rtlCol="0">
            <a:spAutoFit/>
          </a:bodyPr>
          <a:lstStyle/>
          <a:p>
            <a:r>
              <a:rPr lang="en-US" dirty="0" smtClean="0"/>
              <a:t>The Priority MOS tab has a list of the MOS’s that are considered high priority.  Passengers with high priority MOS’s are given seat reservations before passengers who do not have high priority MOS’s.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133600" y="1295400"/>
            <a:ext cx="1038225" cy="53244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1143000"/>
          </a:xfrm>
        </p:spPr>
        <p:txBody>
          <a:bodyPr>
            <a:normAutofit/>
          </a:bodyPr>
          <a:lstStyle/>
          <a:p>
            <a:r>
              <a:rPr lang="en-US" sz="3200" dirty="0" smtClean="0"/>
              <a:t>Editing CRC Manifest Processor </a:t>
            </a:r>
            <a:r>
              <a:rPr lang="en-US" sz="3200" dirty="0" smtClean="0"/>
              <a:t>Configuration (7) </a:t>
            </a:r>
            <a:endParaRPr lang="en-US" sz="3200" dirty="0"/>
          </a:p>
        </p:txBody>
      </p:sp>
      <p:sp>
        <p:nvSpPr>
          <p:cNvPr id="5" name="Rectangle 4"/>
          <p:cNvSpPr/>
          <p:nvPr/>
        </p:nvSpPr>
        <p:spPr>
          <a:xfrm>
            <a:off x="228600" y="1219200"/>
            <a:ext cx="8686800" cy="2662267"/>
          </a:xfrm>
          <a:prstGeom prst="rect">
            <a:avLst/>
          </a:prstGeom>
        </p:spPr>
        <p:txBody>
          <a:bodyPr wrap="square">
            <a:spAutoFit/>
          </a:bodyPr>
          <a:lstStyle/>
          <a:p>
            <a:r>
              <a:rPr lang="en-US" sz="1200" b="1" u="sng" dirty="0" smtClean="0">
                <a:latin typeface="Consolas" pitchFamily="49" charset="0"/>
                <a:cs typeface="Consolas" pitchFamily="49" charset="0"/>
              </a:rPr>
              <a:t>Priority MOS Configuration</a:t>
            </a:r>
          </a:p>
          <a:p>
            <a:endParaRPr lang="en-US" sz="1200" b="1" u="sng" dirty="0" smtClean="0">
              <a:latin typeface="Consolas" pitchFamily="49" charset="0"/>
              <a:cs typeface="Consolas" pitchFamily="49" charset="0"/>
            </a:endParaRPr>
          </a:p>
          <a:p>
            <a:r>
              <a:rPr lang="en-US" sz="1100" dirty="0" smtClean="0">
                <a:latin typeface="Consolas" pitchFamily="49" charset="0"/>
                <a:cs typeface="Consolas" pitchFamily="49" charset="0"/>
              </a:rPr>
              <a:t>This sheet has a list of MOS's that are high priority.  This is usually medical MOS's, but may include other MOS's as well.</a:t>
            </a:r>
          </a:p>
          <a:p>
            <a:endParaRPr lang="en-US" sz="1100" dirty="0" smtClean="0">
              <a:latin typeface="Consolas" pitchFamily="49" charset="0"/>
              <a:cs typeface="Consolas" pitchFamily="49" charset="0"/>
            </a:endParaRPr>
          </a:p>
          <a:p>
            <a:r>
              <a:rPr lang="en-US" sz="1100" dirty="0" smtClean="0">
                <a:latin typeface="Consolas" pitchFamily="49" charset="0"/>
                <a:cs typeface="Consolas" pitchFamily="49" charset="0"/>
              </a:rPr>
              <a:t>As a rule, many medical service providers (doctors, nurses, etc.) usually have short deployment orders so it is important to get them into theater as quickly as possible.  For this reason, passengers with high priority MOS's will be given reserved seats before passengers who do not have a high priority MOS.</a:t>
            </a:r>
          </a:p>
          <a:p>
            <a:endParaRPr lang="en-US" sz="1100" dirty="0" smtClean="0">
              <a:latin typeface="Consolas" pitchFamily="49" charset="0"/>
              <a:cs typeface="Consolas" pitchFamily="49" charset="0"/>
            </a:endParaRPr>
          </a:p>
          <a:p>
            <a:r>
              <a:rPr lang="en-US" sz="1100" dirty="0" smtClean="0">
                <a:latin typeface="Consolas" pitchFamily="49" charset="0"/>
                <a:cs typeface="Consolas" pitchFamily="49" charset="0"/>
              </a:rPr>
              <a:t>On the final manifest, if there are fewer seats available than there are passengers going to a major air hub, passengers with a high priority MOS will get the seats first.</a:t>
            </a:r>
          </a:p>
          <a:p>
            <a:endParaRPr lang="en-US" sz="1100" dirty="0" smtClean="0">
              <a:latin typeface="Consolas" pitchFamily="49" charset="0"/>
              <a:cs typeface="Consolas" pitchFamily="49" charset="0"/>
            </a:endParaRPr>
          </a:p>
          <a:p>
            <a:r>
              <a:rPr lang="en-US" sz="1100" dirty="0" smtClean="0">
                <a:latin typeface="Consolas" pitchFamily="49" charset="0"/>
                <a:cs typeface="Consolas" pitchFamily="49" charset="0"/>
              </a:rPr>
              <a:t>This sheet will only need to be updated if other (non-medical) MOS's are marked as high priority or if the MOS code changes.</a:t>
            </a:r>
            <a:endParaRPr lang="en-US" sz="1100" dirty="0" smtClean="0"/>
          </a:p>
          <a:p>
            <a:endParaRPr lang="en-US" sz="1100" dirty="0">
              <a:latin typeface="Arial Narrow" pitchFamily="34" charset="0"/>
              <a:cs typeface="Consolas"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sz="3200" dirty="0" smtClean="0"/>
              <a:t>Editing CRC Manifest Processor Configuration </a:t>
            </a:r>
            <a:r>
              <a:rPr lang="en-US" sz="3200" dirty="0" smtClean="0"/>
              <a:t>(8) </a:t>
            </a:r>
            <a:endParaRPr lang="en-US" sz="3200" dirty="0"/>
          </a:p>
        </p:txBody>
      </p:sp>
      <p:sp>
        <p:nvSpPr>
          <p:cNvPr id="6" name="TextBox 5"/>
          <p:cNvSpPr txBox="1"/>
          <p:nvPr/>
        </p:nvSpPr>
        <p:spPr>
          <a:xfrm>
            <a:off x="3352800" y="1371600"/>
            <a:ext cx="4343400" cy="2031325"/>
          </a:xfrm>
          <a:prstGeom prst="rect">
            <a:avLst/>
          </a:prstGeom>
          <a:noFill/>
        </p:spPr>
        <p:txBody>
          <a:bodyPr wrap="square" rtlCol="0">
            <a:spAutoFit/>
          </a:bodyPr>
          <a:lstStyle/>
          <a:p>
            <a:r>
              <a:rPr lang="en-US" dirty="0" smtClean="0"/>
              <a:t>The Rank Comparison tab provides a way to compare ranks of service members of all military branches and civilians against one another.</a:t>
            </a:r>
          </a:p>
          <a:p>
            <a:endParaRPr lang="en-US" dirty="0" smtClean="0"/>
          </a:p>
          <a:p>
            <a:r>
              <a:rPr lang="en-US" dirty="0" smtClean="0"/>
              <a:t>This allows passengers to be prioritized by their rank / pay grade.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676400" y="1143000"/>
            <a:ext cx="1543644" cy="5562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1143000"/>
          </a:xfrm>
        </p:spPr>
        <p:txBody>
          <a:bodyPr>
            <a:normAutofit/>
          </a:bodyPr>
          <a:lstStyle/>
          <a:p>
            <a:r>
              <a:rPr lang="en-US" sz="3200" dirty="0" smtClean="0"/>
              <a:t>Editing CRC Manifest Processor </a:t>
            </a:r>
            <a:r>
              <a:rPr lang="en-US" sz="3200" dirty="0" smtClean="0"/>
              <a:t>Configuration (9) </a:t>
            </a:r>
            <a:endParaRPr lang="en-US" sz="3200" dirty="0"/>
          </a:p>
        </p:txBody>
      </p:sp>
      <p:sp>
        <p:nvSpPr>
          <p:cNvPr id="5" name="Rectangle 4"/>
          <p:cNvSpPr/>
          <p:nvPr/>
        </p:nvSpPr>
        <p:spPr>
          <a:xfrm>
            <a:off x="228600" y="1219200"/>
            <a:ext cx="8686800" cy="1985159"/>
          </a:xfrm>
          <a:prstGeom prst="rect">
            <a:avLst/>
          </a:prstGeom>
        </p:spPr>
        <p:txBody>
          <a:bodyPr wrap="square">
            <a:spAutoFit/>
          </a:bodyPr>
          <a:lstStyle/>
          <a:p>
            <a:r>
              <a:rPr lang="en-US" sz="1200" b="1" u="sng" dirty="0" smtClean="0">
                <a:latin typeface="Consolas" pitchFamily="49" charset="0"/>
                <a:cs typeface="Consolas" pitchFamily="49" charset="0"/>
              </a:rPr>
              <a:t>Rank Comparison Configuration</a:t>
            </a:r>
            <a:endParaRPr lang="en-US" sz="1200" dirty="0" smtClean="0">
              <a:latin typeface="Consolas" pitchFamily="49" charset="0"/>
              <a:cs typeface="Consolas" pitchFamily="49" charset="0"/>
            </a:endParaRPr>
          </a:p>
          <a:p>
            <a:endParaRPr lang="en-US" sz="1200" dirty="0" smtClean="0">
              <a:latin typeface="Consolas" pitchFamily="49" charset="0"/>
              <a:cs typeface="Consolas" pitchFamily="49" charset="0"/>
            </a:endParaRPr>
          </a:p>
          <a:p>
            <a:r>
              <a:rPr lang="en-US" sz="1100" dirty="0" smtClean="0">
                <a:latin typeface="Consolas" pitchFamily="49" charset="0"/>
                <a:cs typeface="Consolas" pitchFamily="49" charset="0"/>
              </a:rPr>
              <a:t>This sheet has a list of all of the rank </a:t>
            </a:r>
            <a:r>
              <a:rPr lang="en-US" sz="1100" dirty="0" smtClean="0">
                <a:latin typeface="Consolas" pitchFamily="49" charset="0"/>
                <a:cs typeface="Consolas" pitchFamily="49" charset="0"/>
              </a:rPr>
              <a:t>abbreviations </a:t>
            </a:r>
            <a:r>
              <a:rPr lang="en-US" sz="1100" dirty="0" smtClean="0">
                <a:latin typeface="Consolas" pitchFamily="49" charset="0"/>
                <a:cs typeface="Consolas" pitchFamily="49" charset="0"/>
              </a:rPr>
              <a:t>for each branch of the US Armed Forces and also </a:t>
            </a:r>
            <a:r>
              <a:rPr lang="en-US" sz="1100" dirty="0" err="1" smtClean="0">
                <a:latin typeface="Consolas" pitchFamily="49" charset="0"/>
                <a:cs typeface="Consolas" pitchFamily="49" charset="0"/>
              </a:rPr>
              <a:t>DoD</a:t>
            </a:r>
            <a:r>
              <a:rPr lang="en-US" sz="1100" dirty="0" smtClean="0">
                <a:latin typeface="Consolas" pitchFamily="49" charset="0"/>
                <a:cs typeface="Consolas" pitchFamily="49" charset="0"/>
              </a:rPr>
              <a:t> Civilian pay grades.</a:t>
            </a:r>
          </a:p>
          <a:p>
            <a:endParaRPr lang="en-US" sz="1100" dirty="0" smtClean="0">
              <a:latin typeface="Consolas" pitchFamily="49" charset="0"/>
              <a:cs typeface="Consolas" pitchFamily="49" charset="0"/>
            </a:endParaRPr>
          </a:p>
          <a:p>
            <a:r>
              <a:rPr lang="en-US" sz="1100" dirty="0" smtClean="0">
                <a:latin typeface="Consolas" pitchFamily="49" charset="0"/>
                <a:cs typeface="Consolas" pitchFamily="49" charset="0"/>
              </a:rPr>
              <a:t>Each of the ranks / rates / pay grades is mapped to a level that corresponds to a priority for travel.  Higher-ranking passengers will be given priority over lower-ranking passengers unless the lower-ranking passengers have a priority MOS.  (See the Priority MOS sheet.)</a:t>
            </a:r>
          </a:p>
          <a:p>
            <a:endParaRPr lang="en-US" sz="1100" dirty="0" smtClean="0">
              <a:latin typeface="Consolas" pitchFamily="49" charset="0"/>
              <a:cs typeface="Consolas" pitchFamily="49" charset="0"/>
            </a:endParaRPr>
          </a:p>
          <a:p>
            <a:r>
              <a:rPr lang="en-US" sz="1100" dirty="0" smtClean="0">
                <a:latin typeface="Consolas" pitchFamily="49" charset="0"/>
                <a:cs typeface="Consolas" pitchFamily="49" charset="0"/>
              </a:rPr>
              <a:t>This sheet should not need to be updated unless there are changes in the ranks / rates of an Armed Forces service </a:t>
            </a:r>
            <a:r>
              <a:rPr lang="en-US" sz="1100" dirty="0" smtClean="0">
                <a:latin typeface="Consolas" pitchFamily="49" charset="0"/>
                <a:cs typeface="Consolas" pitchFamily="49" charset="0"/>
              </a:rPr>
              <a:t>branch.</a:t>
            </a:r>
            <a:endParaRPr lang="en-US" sz="1100" dirty="0">
              <a:latin typeface="Arial Narrow" pitchFamily="34" charset="0"/>
              <a:cs typeface="Consolas"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274638"/>
            <a:ext cx="8534400" cy="1143000"/>
          </a:xfrm>
        </p:spPr>
        <p:txBody>
          <a:bodyPr>
            <a:normAutofit/>
          </a:bodyPr>
          <a:lstStyle/>
          <a:p>
            <a:r>
              <a:rPr lang="en-US" sz="3200" dirty="0" smtClean="0"/>
              <a:t>Editing CRC Manifest Processor Configuration </a:t>
            </a:r>
            <a:r>
              <a:rPr lang="en-US" sz="3200" dirty="0" smtClean="0"/>
              <a:t>(10) </a:t>
            </a:r>
            <a:endParaRPr lang="en-US" sz="3200" dirty="0"/>
          </a:p>
        </p:txBody>
      </p:sp>
      <p:sp>
        <p:nvSpPr>
          <p:cNvPr id="6" name="TextBox 5"/>
          <p:cNvSpPr txBox="1"/>
          <p:nvPr/>
        </p:nvSpPr>
        <p:spPr>
          <a:xfrm>
            <a:off x="3352800" y="1600200"/>
            <a:ext cx="4343400" cy="2308324"/>
          </a:xfrm>
          <a:prstGeom prst="rect">
            <a:avLst/>
          </a:prstGeom>
          <a:noFill/>
        </p:spPr>
        <p:txBody>
          <a:bodyPr wrap="square" rtlCol="0">
            <a:spAutoFit/>
          </a:bodyPr>
          <a:lstStyle/>
          <a:p>
            <a:r>
              <a:rPr lang="en-US" dirty="0" smtClean="0"/>
              <a:t>The Hubs Without ULNs tab is used to determine which hubs should *not* have a by-name roster tab created in the CRC Final Manifest.</a:t>
            </a:r>
          </a:p>
          <a:p>
            <a:endParaRPr lang="en-US" dirty="0" smtClean="0"/>
          </a:p>
          <a:p>
            <a:r>
              <a:rPr lang="en-US" dirty="0" smtClean="0"/>
              <a:t>All hubs not in this list will have their own roster tabs that show all passengers going to the hub and their priority for seats.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914400" y="1752600"/>
            <a:ext cx="2152650" cy="13811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52400"/>
            <a:ext cx="8534400" cy="1143000"/>
          </a:xfrm>
        </p:spPr>
        <p:txBody>
          <a:bodyPr>
            <a:normAutofit/>
          </a:bodyPr>
          <a:lstStyle/>
          <a:p>
            <a:r>
              <a:rPr lang="en-US" sz="3200" dirty="0" smtClean="0"/>
              <a:t>Editing CRC Manifest Processor </a:t>
            </a:r>
            <a:r>
              <a:rPr lang="en-US" sz="3200" dirty="0" smtClean="0"/>
              <a:t>Configuration (11) </a:t>
            </a:r>
            <a:endParaRPr lang="en-US" sz="3200" dirty="0"/>
          </a:p>
        </p:txBody>
      </p:sp>
      <p:sp>
        <p:nvSpPr>
          <p:cNvPr id="5" name="Rectangle 4"/>
          <p:cNvSpPr/>
          <p:nvPr/>
        </p:nvSpPr>
        <p:spPr>
          <a:xfrm>
            <a:off x="228600" y="1219200"/>
            <a:ext cx="8686800" cy="3293209"/>
          </a:xfrm>
          <a:prstGeom prst="rect">
            <a:avLst/>
          </a:prstGeom>
        </p:spPr>
        <p:txBody>
          <a:bodyPr wrap="square">
            <a:spAutoFit/>
          </a:bodyPr>
          <a:lstStyle/>
          <a:p>
            <a:r>
              <a:rPr lang="en-US" sz="1400" b="1" u="sng" dirty="0" smtClean="0">
                <a:latin typeface="Consolas" pitchFamily="49" charset="0"/>
                <a:cs typeface="Consolas" pitchFamily="49" charset="0"/>
              </a:rPr>
              <a:t>Hubs Without ULNs Configuration</a:t>
            </a:r>
          </a:p>
          <a:p>
            <a:endParaRPr lang="en-US" sz="1400" dirty="0" smtClean="0">
              <a:latin typeface="Consolas" pitchFamily="49" charset="0"/>
              <a:cs typeface="Consolas" pitchFamily="49" charset="0"/>
            </a:endParaRPr>
          </a:p>
          <a:p>
            <a:r>
              <a:rPr lang="en-US" sz="1200" dirty="0" smtClean="0">
                <a:latin typeface="Consolas" pitchFamily="49" charset="0"/>
                <a:cs typeface="Consolas" pitchFamily="49" charset="0"/>
              </a:rPr>
              <a:t>This sheet is a list of hubs that should not have their own tab in the generated final manifest.  There are two reasons for this:</a:t>
            </a:r>
          </a:p>
          <a:p>
            <a:endParaRPr lang="en-US" sz="1200" dirty="0" smtClean="0">
              <a:latin typeface="Consolas" pitchFamily="49" charset="0"/>
              <a:cs typeface="Consolas" pitchFamily="49" charset="0"/>
            </a:endParaRPr>
          </a:p>
          <a:p>
            <a:r>
              <a:rPr lang="en-US" sz="1200" b="1" dirty="0" smtClean="0">
                <a:latin typeface="Consolas" pitchFamily="49" charset="0"/>
                <a:cs typeface="Consolas" pitchFamily="49" charset="0"/>
              </a:rPr>
              <a:t>Reason #1:  Hub is the Theater Gateway</a:t>
            </a:r>
            <a:r>
              <a:rPr lang="en-US" sz="1200" dirty="0" smtClean="0">
                <a:latin typeface="Consolas" pitchFamily="49" charset="0"/>
                <a:cs typeface="Consolas" pitchFamily="49" charset="0"/>
              </a:rPr>
              <a:t>:  Hubs that are the Theater Gateway will not need onward movement intra-theater flights.  Passengers whose major air hub is the Theater Gateway will travel by ground transportation to their final destination.</a:t>
            </a:r>
          </a:p>
          <a:p>
            <a:endParaRPr lang="en-US" sz="1200" dirty="0" smtClean="0">
              <a:latin typeface="Consolas" pitchFamily="49" charset="0"/>
              <a:cs typeface="Consolas" pitchFamily="49" charset="0"/>
            </a:endParaRPr>
          </a:p>
          <a:p>
            <a:r>
              <a:rPr lang="en-US" sz="1200" b="1" dirty="0" smtClean="0">
                <a:latin typeface="Consolas" pitchFamily="49" charset="0"/>
                <a:cs typeface="Consolas" pitchFamily="49" charset="0"/>
              </a:rPr>
              <a:t>Reason #2:  Not really a major air hub</a:t>
            </a:r>
            <a:r>
              <a:rPr lang="en-US" sz="1200" dirty="0" smtClean="0">
                <a:latin typeface="Consolas" pitchFamily="49" charset="0"/>
                <a:cs typeface="Consolas" pitchFamily="49" charset="0"/>
              </a:rPr>
              <a:t>:  UNKNOWN and NOT_FOUND are not real major air hubs.  UNKNOWN is placed in the HUB column for passengers who do not know their final destination in theater, so no air hub lookup is possible.  NOT_FOUND is placed in the HUB column when the passenger has a final destination that is not in the Destination Hub Country Configuration.  If any passengers have NOT_FOUND in the HUB column, their final destination's hub will need to be found and the Destination Hub Country Configuration will need to be updated.  (See the Destination Hub Country Configuration for more details.)</a:t>
            </a:r>
          </a:p>
          <a:p>
            <a:endParaRPr lang="en-US" sz="1200" dirty="0">
              <a:latin typeface="Consolas" pitchFamily="49" charset="0"/>
              <a:cs typeface="Consolas"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start CRC Manifest Processor</a:t>
            </a:r>
            <a:endParaRPr lang="en-US" dirty="0"/>
          </a:p>
        </p:txBody>
      </p:sp>
      <p:sp>
        <p:nvSpPr>
          <p:cNvPr id="5" name="TextBox 4"/>
          <p:cNvSpPr txBox="1"/>
          <p:nvPr/>
        </p:nvSpPr>
        <p:spPr>
          <a:xfrm>
            <a:off x="381000" y="1676400"/>
            <a:ext cx="4648200" cy="369332"/>
          </a:xfrm>
          <a:prstGeom prst="rect">
            <a:avLst/>
          </a:prstGeom>
          <a:noFill/>
        </p:spPr>
        <p:txBody>
          <a:bodyPr wrap="square" rtlCol="0">
            <a:spAutoFit/>
          </a:bodyPr>
          <a:lstStyle/>
          <a:p>
            <a:pPr>
              <a:buFont typeface="Arial" pitchFamily="34" charset="0"/>
              <a:buChar char="•"/>
            </a:pPr>
            <a:r>
              <a:rPr lang="en-US" dirty="0" smtClean="0"/>
              <a:t> Double-click “CRC_Manifest_Processor.vbs”</a:t>
            </a:r>
            <a:endParaRPr lang="en-US" dirty="0"/>
          </a:p>
        </p:txBody>
      </p:sp>
      <p:sp>
        <p:nvSpPr>
          <p:cNvPr id="6" name="TextBox 5"/>
          <p:cNvSpPr txBox="1"/>
          <p:nvPr/>
        </p:nvSpPr>
        <p:spPr>
          <a:xfrm>
            <a:off x="457200" y="5638800"/>
            <a:ext cx="8153400" cy="923330"/>
          </a:xfrm>
          <a:prstGeom prst="rect">
            <a:avLst/>
          </a:prstGeom>
          <a:noFill/>
        </p:spPr>
        <p:txBody>
          <a:bodyPr wrap="square" rtlCol="0">
            <a:spAutoFit/>
          </a:bodyPr>
          <a:lstStyle/>
          <a:p>
            <a:pPr>
              <a:buFont typeface="Arial" pitchFamily="34" charset="0"/>
              <a:buChar char="•"/>
            </a:pPr>
            <a:r>
              <a:rPr lang="en-US" dirty="0" smtClean="0"/>
              <a:t>  </a:t>
            </a:r>
            <a:r>
              <a:rPr lang="en-US" i="1" dirty="0" smtClean="0"/>
              <a:t>Your computer must have Java installed to run CRC Manifest Processor.  Most computers come with Java pre-installed.  If your computer does not have Java, contact your computer support team and ask them to install Java. </a:t>
            </a:r>
            <a:endParaRPr lang="en-US" i="1"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685800" y="2133600"/>
            <a:ext cx="6016528" cy="3352800"/>
          </a:xfrm>
          <a:prstGeom prst="rect">
            <a:avLst/>
          </a:prstGeom>
          <a:noFill/>
          <a:ln w="9525">
            <a:noFill/>
            <a:miter lim="800000"/>
            <a:headEnd/>
            <a:tailEnd/>
          </a:ln>
        </p:spPr>
      </p:pic>
      <p:sp>
        <p:nvSpPr>
          <p:cNvPr id="9" name="Oval 8"/>
          <p:cNvSpPr/>
          <p:nvPr/>
        </p:nvSpPr>
        <p:spPr>
          <a:xfrm>
            <a:off x="1981200" y="3124200"/>
            <a:ext cx="2133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52400"/>
            <a:ext cx="8534400" cy="1143000"/>
          </a:xfrm>
        </p:spPr>
        <p:txBody>
          <a:bodyPr>
            <a:normAutofit/>
          </a:bodyPr>
          <a:lstStyle/>
          <a:p>
            <a:r>
              <a:rPr lang="en-US" sz="3200" dirty="0" smtClean="0"/>
              <a:t>Editing CRC Manifest Processor </a:t>
            </a:r>
            <a:r>
              <a:rPr lang="en-US" sz="3200" dirty="0" smtClean="0"/>
              <a:t>Configuration (12) </a:t>
            </a:r>
            <a:endParaRPr lang="en-US" sz="3200" dirty="0"/>
          </a:p>
        </p:txBody>
      </p:sp>
      <p:sp>
        <p:nvSpPr>
          <p:cNvPr id="5" name="Rectangle 4"/>
          <p:cNvSpPr/>
          <p:nvPr/>
        </p:nvSpPr>
        <p:spPr>
          <a:xfrm>
            <a:off x="228600" y="1295400"/>
            <a:ext cx="8686800" cy="4585871"/>
          </a:xfrm>
          <a:prstGeom prst="rect">
            <a:avLst/>
          </a:prstGeom>
        </p:spPr>
        <p:txBody>
          <a:bodyPr wrap="square">
            <a:spAutoFit/>
          </a:bodyPr>
          <a:lstStyle/>
          <a:p>
            <a:r>
              <a:rPr lang="en-US" sz="1200" b="1" dirty="0" smtClean="0">
                <a:latin typeface="Consolas" pitchFamily="49" charset="0"/>
                <a:cs typeface="Consolas" pitchFamily="49" charset="0"/>
              </a:rPr>
              <a:t>!!! IMPORTANT !!!</a:t>
            </a:r>
          </a:p>
          <a:p>
            <a:endParaRPr lang="en-US" sz="1200" dirty="0" smtClean="0">
              <a:latin typeface="Consolas" pitchFamily="49" charset="0"/>
              <a:cs typeface="Consolas" pitchFamily="49" charset="0"/>
            </a:endParaRPr>
          </a:p>
          <a:p>
            <a:r>
              <a:rPr lang="en-US" sz="1200" b="1" dirty="0" smtClean="0">
                <a:latin typeface="Consolas" pitchFamily="49" charset="0"/>
                <a:cs typeface="Consolas" pitchFamily="49" charset="0"/>
              </a:rPr>
              <a:t>The CRC_Manifest_Processor_Config.xlsx file is only read when the program first starts up.</a:t>
            </a:r>
          </a:p>
          <a:p>
            <a:endParaRPr lang="en-US" sz="1200" b="1" dirty="0" smtClean="0">
              <a:latin typeface="Consolas" pitchFamily="49" charset="0"/>
              <a:cs typeface="Consolas" pitchFamily="49" charset="0"/>
            </a:endParaRPr>
          </a:p>
          <a:p>
            <a:r>
              <a:rPr lang="en-US" sz="1200" b="1" dirty="0" smtClean="0">
                <a:latin typeface="Consolas" pitchFamily="49" charset="0"/>
                <a:cs typeface="Consolas" pitchFamily="49" charset="0"/>
              </a:rPr>
              <a:t>This means that if you edit the CRC_Manifest_Processor_Config.xlsx file, you will need to close the CRC Manifest Processor program and re-launch it for your changes to take effect.</a:t>
            </a:r>
          </a:p>
          <a:p>
            <a:endParaRPr lang="en-US" sz="1200" b="1" dirty="0" smtClean="0">
              <a:latin typeface="Consolas" pitchFamily="49" charset="0"/>
              <a:cs typeface="Consolas" pitchFamily="49" charset="0"/>
            </a:endParaRPr>
          </a:p>
          <a:p>
            <a:r>
              <a:rPr lang="en-US" sz="1200" b="1" dirty="0" smtClean="0">
                <a:latin typeface="Consolas" pitchFamily="49" charset="0"/>
                <a:cs typeface="Consolas" pitchFamily="49" charset="0"/>
              </a:rPr>
              <a:t>The best way to fix NOT_FOUND hubs is to:</a:t>
            </a:r>
          </a:p>
          <a:p>
            <a:pPr marL="228600" indent="-228600">
              <a:spcAft>
                <a:spcPts val="600"/>
              </a:spcAft>
              <a:buFont typeface="+mj-lt"/>
              <a:buAutoNum type="arabicParenR"/>
            </a:pPr>
            <a:r>
              <a:rPr lang="en-US" sz="1200" b="1" dirty="0" smtClean="0">
                <a:latin typeface="Consolas" pitchFamily="49" charset="0"/>
                <a:cs typeface="Consolas" pitchFamily="49" charset="0"/>
              </a:rPr>
              <a:t> Close the CRC Manifest Processor program</a:t>
            </a:r>
          </a:p>
          <a:p>
            <a:pPr marL="228600" indent="-228600">
              <a:spcAft>
                <a:spcPts val="600"/>
              </a:spcAft>
              <a:buFont typeface="+mj-lt"/>
              <a:buAutoNum type="arabicParenR"/>
            </a:pPr>
            <a:r>
              <a:rPr lang="en-US" sz="1200" b="1" dirty="0" smtClean="0">
                <a:latin typeface="Consolas" pitchFamily="49" charset="0"/>
                <a:cs typeface="Consolas" pitchFamily="49" charset="0"/>
              </a:rPr>
              <a:t> </a:t>
            </a:r>
            <a:r>
              <a:rPr lang="en-US" sz="1200" b="1" dirty="0" smtClean="0">
                <a:latin typeface="Consolas" pitchFamily="49" charset="0"/>
                <a:cs typeface="Consolas" pitchFamily="49" charset="0"/>
              </a:rPr>
              <a:t>Open CRC_Manifest_Processor_Config.xlsx for editing</a:t>
            </a:r>
          </a:p>
          <a:p>
            <a:pPr marL="228600" indent="-228600">
              <a:spcAft>
                <a:spcPts val="600"/>
              </a:spcAft>
              <a:buFont typeface="+mj-lt"/>
              <a:buAutoNum type="arabicParenR"/>
            </a:pPr>
            <a:r>
              <a:rPr lang="en-US" sz="1200" b="1" dirty="0" smtClean="0">
                <a:latin typeface="Consolas" pitchFamily="49" charset="0"/>
                <a:cs typeface="Consolas" pitchFamily="49" charset="0"/>
              </a:rPr>
              <a:t> </a:t>
            </a:r>
            <a:r>
              <a:rPr lang="en-US" sz="1200" b="1" dirty="0" smtClean="0">
                <a:latin typeface="Consolas" pitchFamily="49" charset="0"/>
                <a:cs typeface="Consolas" pitchFamily="49" charset="0"/>
              </a:rPr>
              <a:t>Check the Destination Hub Country tab to see if the final destination is already present with a different spelling</a:t>
            </a:r>
          </a:p>
          <a:p>
            <a:pPr marL="685800" lvl="1" indent="-228600">
              <a:spcAft>
                <a:spcPts val="600"/>
              </a:spcAft>
              <a:buFont typeface="+mj-lt"/>
              <a:buAutoNum type="alphaLcParenR"/>
            </a:pPr>
            <a:r>
              <a:rPr lang="en-US" sz="1200" b="1" dirty="0" smtClean="0">
                <a:latin typeface="Consolas" pitchFamily="49" charset="0"/>
                <a:cs typeface="Consolas" pitchFamily="49" charset="0"/>
              </a:rPr>
              <a:t>If the final destination is present in the Destination Hub Country tab, put the alternate spelling that caused NOT_FOUND in the Location Alias tab.</a:t>
            </a:r>
          </a:p>
          <a:p>
            <a:pPr marL="685800" lvl="1" indent="-228600">
              <a:spcAft>
                <a:spcPts val="600"/>
              </a:spcAft>
              <a:buFont typeface="+mj-lt"/>
              <a:buAutoNum type="alphaLcParenR"/>
            </a:pPr>
            <a:r>
              <a:rPr lang="en-US" sz="1200" b="1" dirty="0" smtClean="0">
                <a:latin typeface="Consolas" pitchFamily="49" charset="0"/>
                <a:cs typeface="Consolas" pitchFamily="49" charset="0"/>
              </a:rPr>
              <a:t>If the final destination is not present, use Google to determine the hub and country for the final destination that caused NOT_FOUND.  Add the final destination, hub, and country to the Destination Hub Country tab.</a:t>
            </a:r>
          </a:p>
          <a:p>
            <a:pPr marL="228600" indent="-228600">
              <a:spcAft>
                <a:spcPts val="600"/>
              </a:spcAft>
              <a:buFont typeface="+mj-lt"/>
              <a:buAutoNum type="arabicParenR"/>
            </a:pPr>
            <a:r>
              <a:rPr lang="en-US" sz="1200" b="1" dirty="0" smtClean="0">
                <a:latin typeface="Consolas" pitchFamily="49" charset="0"/>
                <a:cs typeface="Consolas" pitchFamily="49" charset="0"/>
              </a:rPr>
              <a:t> Save changes to the </a:t>
            </a:r>
            <a:r>
              <a:rPr lang="en-US" sz="1200" b="1" dirty="0" smtClean="0">
                <a:latin typeface="Consolas" pitchFamily="49" charset="0"/>
                <a:cs typeface="Consolas" pitchFamily="49" charset="0"/>
              </a:rPr>
              <a:t>CRC_Manifest_Processor_Config.xlsx </a:t>
            </a:r>
            <a:r>
              <a:rPr lang="en-US" sz="1200" b="1" dirty="0" smtClean="0">
                <a:latin typeface="Consolas" pitchFamily="49" charset="0"/>
                <a:cs typeface="Consolas" pitchFamily="49" charset="0"/>
              </a:rPr>
              <a:t>file.</a:t>
            </a:r>
          </a:p>
          <a:p>
            <a:pPr marL="228600" indent="-228600">
              <a:spcAft>
                <a:spcPts val="600"/>
              </a:spcAft>
              <a:buFont typeface="+mj-lt"/>
              <a:buAutoNum type="arabicParenR"/>
            </a:pPr>
            <a:r>
              <a:rPr lang="en-US" sz="1200" b="1" dirty="0" smtClean="0">
                <a:latin typeface="Consolas" pitchFamily="49" charset="0"/>
                <a:cs typeface="Consolas" pitchFamily="49" charset="0"/>
              </a:rPr>
              <a:t> Run the CRC Manifest Processor program</a:t>
            </a:r>
          </a:p>
          <a:p>
            <a:pPr marL="228600" indent="-228600">
              <a:spcAft>
                <a:spcPts val="600"/>
              </a:spcAft>
              <a:buFont typeface="+mj-lt"/>
              <a:buAutoNum type="arabicParenR"/>
            </a:pPr>
            <a:r>
              <a:rPr lang="en-US" sz="1200" b="1" dirty="0" smtClean="0">
                <a:latin typeface="Consolas" pitchFamily="49" charset="0"/>
                <a:cs typeface="Consolas" pitchFamily="49" charset="0"/>
              </a:rPr>
              <a:t> </a:t>
            </a:r>
            <a:r>
              <a:rPr lang="en-US" sz="1200" b="1" dirty="0" smtClean="0">
                <a:latin typeface="Consolas" pitchFamily="49" charset="0"/>
                <a:cs typeface="Consolas" pitchFamily="49" charset="0"/>
              </a:rPr>
              <a:t>Process the manifest again </a:t>
            </a:r>
          </a:p>
          <a:p>
            <a:pPr marL="228600" indent="-228600">
              <a:spcAft>
                <a:spcPts val="600"/>
              </a:spcAft>
              <a:buFont typeface="+mj-lt"/>
              <a:buAutoNum type="arabicParenR"/>
            </a:pPr>
            <a:r>
              <a:rPr lang="en-US" sz="1200" b="1" dirty="0" smtClean="0">
                <a:latin typeface="Consolas" pitchFamily="49" charset="0"/>
                <a:cs typeface="Consolas" pitchFamily="49" charset="0"/>
              </a:rPr>
              <a:t> </a:t>
            </a:r>
            <a:r>
              <a:rPr lang="en-US" sz="1200" b="1" dirty="0" smtClean="0">
                <a:latin typeface="Consolas" pitchFamily="49" charset="0"/>
                <a:cs typeface="Consolas" pitchFamily="49" charset="0"/>
              </a:rPr>
              <a:t>Check the output file to ensure that there are no NOT_FOUND hubs</a:t>
            </a:r>
            <a:endParaRPr lang="en-US" sz="1200" b="1" dirty="0">
              <a:latin typeface="Consolas" pitchFamily="49" charset="0"/>
              <a:cs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CRC Pre Manifest </a:t>
            </a:r>
            <a:br>
              <a:rPr lang="en-US" dirty="0" smtClean="0"/>
            </a:br>
            <a:r>
              <a:rPr lang="en-US" dirty="0" smtClean="0"/>
              <a:t>Processing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How to operate CRC Manifest Processor: </a:t>
            </a:r>
            <a:br>
              <a:rPr lang="en-US" sz="3200" dirty="0" smtClean="0"/>
            </a:br>
            <a:r>
              <a:rPr lang="en-US" sz="3200" dirty="0" smtClean="0"/>
              <a:t>Pre Manifest Processing</a:t>
            </a:r>
            <a:endParaRPr lang="en-US" sz="32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47800" y="2057400"/>
            <a:ext cx="3476625" cy="2333625"/>
          </a:xfrm>
          <a:prstGeom prst="rect">
            <a:avLst/>
          </a:prstGeom>
          <a:noFill/>
          <a:ln w="9525">
            <a:noFill/>
            <a:miter lim="800000"/>
            <a:headEnd/>
            <a:tailEnd/>
          </a:ln>
        </p:spPr>
      </p:pic>
      <p:sp>
        <p:nvSpPr>
          <p:cNvPr id="4" name="Oval 3"/>
          <p:cNvSpPr/>
          <p:nvPr/>
        </p:nvSpPr>
        <p:spPr>
          <a:xfrm>
            <a:off x="1524000" y="2438400"/>
            <a:ext cx="2133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57800" y="1981200"/>
            <a:ext cx="2667000" cy="2585323"/>
          </a:xfrm>
          <a:prstGeom prst="rect">
            <a:avLst/>
          </a:prstGeom>
          <a:noFill/>
        </p:spPr>
        <p:txBody>
          <a:bodyPr wrap="square" rtlCol="0">
            <a:spAutoFit/>
          </a:bodyPr>
          <a:lstStyle/>
          <a:p>
            <a:pPr>
              <a:buFont typeface="Arial" pitchFamily="34" charset="0"/>
              <a:buChar char="•"/>
            </a:pPr>
            <a:r>
              <a:rPr lang="en-US" dirty="0" smtClean="0"/>
              <a:t> Ensure “CRC Pre Manifest” tab is selected.</a:t>
            </a:r>
          </a:p>
          <a:p>
            <a:pPr>
              <a:buFont typeface="Arial" pitchFamily="34" charset="0"/>
              <a:buChar char="•"/>
            </a:pPr>
            <a:endParaRPr lang="en-US" dirty="0" smtClean="0"/>
          </a:p>
          <a:p>
            <a:pPr>
              <a:buFont typeface="Arial" pitchFamily="34" charset="0"/>
              <a:buChar char="•"/>
            </a:pPr>
            <a:r>
              <a:rPr lang="en-US" dirty="0" smtClean="0"/>
              <a:t> Click on “Select Excel manifest file from CRC”</a:t>
            </a:r>
          </a:p>
          <a:p>
            <a:pPr>
              <a:buFont typeface="Arial" pitchFamily="34" charset="0"/>
              <a:buChar char="•"/>
            </a:pPr>
            <a:endParaRPr lang="en-US" dirty="0" smtClean="0"/>
          </a:p>
          <a:p>
            <a:pPr>
              <a:buFont typeface="Arial" pitchFamily="34" charset="0"/>
              <a:buChar char="•"/>
            </a:pPr>
            <a:r>
              <a:rPr lang="en-US" dirty="0" smtClean="0"/>
              <a:t> Select </a:t>
            </a:r>
            <a:r>
              <a:rPr lang="en-US" b="1" dirty="0" err="1" smtClean="0"/>
              <a:t>PreManifest</a:t>
            </a:r>
            <a:r>
              <a:rPr lang="en-US" dirty="0" smtClean="0"/>
              <a:t> Excel file that the CRC sent using the dialogue box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1371600" y="2057400"/>
            <a:ext cx="3438525" cy="2305050"/>
          </a:xfrm>
          <a:prstGeom prst="rect">
            <a:avLst/>
          </a:prstGeom>
          <a:noFill/>
          <a:ln w="9525">
            <a:noFill/>
            <a:miter lim="800000"/>
            <a:headEnd/>
            <a:tailEnd/>
          </a:ln>
        </p:spPr>
      </p:pic>
      <p:sp>
        <p:nvSpPr>
          <p:cNvPr id="4" name="Oval 3"/>
          <p:cNvSpPr/>
          <p:nvPr/>
        </p:nvSpPr>
        <p:spPr>
          <a:xfrm>
            <a:off x="1371600" y="2971800"/>
            <a:ext cx="1981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181600" y="2209800"/>
            <a:ext cx="3657600" cy="2585323"/>
          </a:xfrm>
          <a:prstGeom prst="rect">
            <a:avLst/>
          </a:prstGeom>
          <a:noFill/>
        </p:spPr>
        <p:txBody>
          <a:bodyPr wrap="square" rtlCol="0">
            <a:spAutoFit/>
          </a:bodyPr>
          <a:lstStyle/>
          <a:p>
            <a:pPr>
              <a:buFont typeface="Arial" pitchFamily="34" charset="0"/>
              <a:buChar char="•"/>
            </a:pPr>
            <a:r>
              <a:rPr lang="en-US" dirty="0" smtClean="0"/>
              <a:t> Click on “Select Excel Output filename”</a:t>
            </a:r>
          </a:p>
          <a:p>
            <a:pPr>
              <a:buFont typeface="Arial" pitchFamily="34" charset="0"/>
              <a:buChar char="•"/>
            </a:pPr>
            <a:endParaRPr lang="en-US" dirty="0" smtClean="0"/>
          </a:p>
          <a:p>
            <a:pPr>
              <a:buFont typeface="Arial" pitchFamily="34" charset="0"/>
              <a:buChar char="•"/>
            </a:pPr>
            <a:r>
              <a:rPr lang="en-US" dirty="0" smtClean="0"/>
              <a:t> Select desired output path and type the filename you want using the dialogue box.  A suggested filename is:</a:t>
            </a:r>
          </a:p>
          <a:p>
            <a:r>
              <a:rPr lang="en-US" dirty="0" smtClean="0"/>
              <a:t>Processed CRC Pre Manifest </a:t>
            </a:r>
          </a:p>
          <a:p>
            <a:r>
              <a:rPr lang="en-US" dirty="0" smtClean="0"/>
              <a:t>followed by today’s date.</a:t>
            </a:r>
            <a:endParaRPr lang="en-US" dirty="0"/>
          </a:p>
        </p:txBody>
      </p:sp>
      <p:sp>
        <p:nvSpPr>
          <p:cNvPr id="7" name="Title 6"/>
          <p:cNvSpPr>
            <a:spLocks noGrp="1"/>
          </p:cNvSpPr>
          <p:nvPr>
            <p:ph type="title"/>
          </p:nvPr>
        </p:nvSpPr>
        <p:spPr/>
        <p:txBody>
          <a:bodyPr>
            <a:normAutofit/>
          </a:bodyPr>
          <a:lstStyle/>
          <a:p>
            <a:r>
              <a:rPr lang="en-US" sz="3200" dirty="0" smtClean="0"/>
              <a:t>How to operate CRC Manifest Processor: </a:t>
            </a:r>
            <a:br>
              <a:rPr lang="en-US" sz="3200" dirty="0" smtClean="0"/>
            </a:br>
            <a:r>
              <a:rPr lang="en-US" sz="3200" dirty="0" smtClean="0"/>
              <a:t>Pre Manifest Processing (2)</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914400" y="1676400"/>
            <a:ext cx="3457575" cy="23241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3200" dirty="0" smtClean="0"/>
              <a:t>How to operate CRC Manifest Processor: </a:t>
            </a:r>
            <a:br>
              <a:rPr lang="en-US" sz="3200" dirty="0" smtClean="0"/>
            </a:br>
            <a:r>
              <a:rPr lang="en-US" sz="3200" dirty="0" smtClean="0"/>
              <a:t>Pre Manifest Processing (3)</a:t>
            </a:r>
            <a:endParaRPr lang="en-US" sz="3200" dirty="0"/>
          </a:p>
        </p:txBody>
      </p:sp>
      <p:sp>
        <p:nvSpPr>
          <p:cNvPr id="4" name="Oval 3"/>
          <p:cNvSpPr/>
          <p:nvPr/>
        </p:nvSpPr>
        <p:spPr>
          <a:xfrm>
            <a:off x="838200" y="32766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648200" y="1828800"/>
            <a:ext cx="3352800" cy="1477328"/>
          </a:xfrm>
          <a:prstGeom prst="rect">
            <a:avLst/>
          </a:prstGeom>
          <a:noFill/>
        </p:spPr>
        <p:txBody>
          <a:bodyPr wrap="square" rtlCol="0">
            <a:spAutoFit/>
          </a:bodyPr>
          <a:lstStyle/>
          <a:p>
            <a:pPr>
              <a:buFont typeface="Arial" pitchFamily="34" charset="0"/>
              <a:buChar char="•"/>
            </a:pPr>
            <a:r>
              <a:rPr lang="en-US" dirty="0" smtClean="0"/>
              <a:t> Click on “Generate </a:t>
            </a:r>
            <a:r>
              <a:rPr lang="en-US" dirty="0" err="1" smtClean="0"/>
              <a:t>Premanifest</a:t>
            </a:r>
            <a:r>
              <a:rPr lang="en-US" dirty="0" smtClean="0"/>
              <a:t>”</a:t>
            </a:r>
          </a:p>
          <a:p>
            <a:pPr>
              <a:buFont typeface="Arial" pitchFamily="34" charset="0"/>
              <a:buChar char="•"/>
            </a:pPr>
            <a:endParaRPr lang="en-US" dirty="0" smtClean="0"/>
          </a:p>
          <a:p>
            <a:pPr>
              <a:buFont typeface="Arial" pitchFamily="34" charset="0"/>
              <a:buChar char="•"/>
            </a:pPr>
            <a:r>
              <a:rPr lang="en-US" dirty="0" smtClean="0"/>
              <a:t> Processing only takes a few seconds.</a:t>
            </a:r>
          </a:p>
          <a:p>
            <a:pPr>
              <a:buFont typeface="Arial" pitchFamily="34" charset="0"/>
              <a:buChar char="•"/>
            </a:pPr>
            <a:endParaRPr lang="en-US" dirty="0"/>
          </a:p>
        </p:txBody>
      </p:sp>
      <p:pic>
        <p:nvPicPr>
          <p:cNvPr id="5124" name="Picture 4"/>
          <p:cNvPicPr>
            <a:picLocks noChangeAspect="1" noChangeArrowheads="1"/>
          </p:cNvPicPr>
          <p:nvPr/>
        </p:nvPicPr>
        <p:blipFill>
          <a:blip r:embed="rId3" cstate="print"/>
          <a:srcRect/>
          <a:stretch>
            <a:fillRect/>
          </a:stretch>
        </p:blipFill>
        <p:spPr bwMode="auto">
          <a:xfrm>
            <a:off x="914400" y="4191000"/>
            <a:ext cx="3476625" cy="2324100"/>
          </a:xfrm>
          <a:prstGeom prst="rect">
            <a:avLst/>
          </a:prstGeom>
          <a:noFill/>
          <a:ln w="9525">
            <a:noFill/>
            <a:miter lim="800000"/>
            <a:headEnd/>
            <a:tailEnd/>
          </a:ln>
        </p:spPr>
      </p:pic>
      <p:sp>
        <p:nvSpPr>
          <p:cNvPr id="10" name="TextBox 9"/>
          <p:cNvSpPr txBox="1"/>
          <p:nvPr/>
        </p:nvSpPr>
        <p:spPr>
          <a:xfrm>
            <a:off x="4724400" y="4191000"/>
            <a:ext cx="3505200" cy="2031325"/>
          </a:xfrm>
          <a:prstGeom prst="rect">
            <a:avLst/>
          </a:prstGeom>
          <a:noFill/>
        </p:spPr>
        <p:txBody>
          <a:bodyPr wrap="square" rtlCol="0">
            <a:spAutoFit/>
          </a:bodyPr>
          <a:lstStyle/>
          <a:p>
            <a:pPr>
              <a:buFont typeface="Arial" pitchFamily="34" charset="0"/>
              <a:buChar char="•"/>
            </a:pPr>
            <a:r>
              <a:rPr lang="en-US" dirty="0" smtClean="0"/>
              <a:t> If processing is successful, </a:t>
            </a:r>
          </a:p>
          <a:p>
            <a:r>
              <a:rPr lang="en-US" dirty="0" smtClean="0"/>
              <a:t>a pop-up box will let you know.  Click OK.  </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to operate CRC Manifest Processor: </a:t>
            </a:r>
            <a:br>
              <a:rPr lang="en-US" sz="3200" dirty="0" smtClean="0"/>
            </a:br>
            <a:r>
              <a:rPr lang="en-US" sz="3200" dirty="0" smtClean="0"/>
              <a:t>Pre Manifest Processing (4)</a:t>
            </a:r>
            <a:endParaRPr lang="en-US" sz="3200" dirty="0"/>
          </a:p>
        </p:txBody>
      </p:sp>
      <p:sp>
        <p:nvSpPr>
          <p:cNvPr id="3" name="Content Placeholder 2"/>
          <p:cNvSpPr>
            <a:spLocks noGrp="1"/>
          </p:cNvSpPr>
          <p:nvPr>
            <p:ph idx="1"/>
          </p:nvPr>
        </p:nvSpPr>
        <p:spPr>
          <a:xfrm>
            <a:off x="5257800" y="1524000"/>
            <a:ext cx="3429000" cy="4800600"/>
          </a:xfrm>
        </p:spPr>
        <p:txBody>
          <a:bodyPr>
            <a:normAutofit lnSpcReduction="10000"/>
          </a:bodyPr>
          <a:lstStyle/>
          <a:p>
            <a:r>
              <a:rPr lang="en-US" sz="2000" dirty="0" smtClean="0"/>
              <a:t>Open the output file and check the HUB column of the </a:t>
            </a:r>
            <a:r>
              <a:rPr lang="en-US" sz="2000" dirty="0" err="1" smtClean="0"/>
              <a:t>Pre_Manifest</a:t>
            </a:r>
            <a:r>
              <a:rPr lang="en-US" sz="2000" dirty="0" smtClean="0"/>
              <a:t> tab.</a:t>
            </a:r>
          </a:p>
          <a:p>
            <a:endParaRPr lang="en-US" sz="2000" dirty="0" smtClean="0"/>
          </a:p>
          <a:p>
            <a:r>
              <a:rPr lang="en-US" sz="2000" dirty="0" smtClean="0"/>
              <a:t>If you see a row with NOT_FOUND, you will need to add a new entry to the configuration (see later slides). </a:t>
            </a:r>
          </a:p>
          <a:p>
            <a:endParaRPr lang="en-US" sz="2000" dirty="0" smtClean="0"/>
          </a:p>
          <a:p>
            <a:r>
              <a:rPr lang="en-US" sz="2000" dirty="0" smtClean="0"/>
              <a:t>If you </a:t>
            </a:r>
            <a:r>
              <a:rPr lang="en-US" sz="2000" b="1" dirty="0" smtClean="0"/>
              <a:t>do not</a:t>
            </a:r>
            <a:r>
              <a:rPr lang="en-US" sz="2000" dirty="0" smtClean="0"/>
              <a:t> see  NOT_FOUND, the Pre Manifest is ready to send out to the email distribution list.</a:t>
            </a:r>
            <a:endParaRPr lang="en-US" sz="2000" dirty="0"/>
          </a:p>
        </p:txBody>
      </p:sp>
      <p:pic>
        <p:nvPicPr>
          <p:cNvPr id="6148" name="Picture 4"/>
          <p:cNvPicPr>
            <a:picLocks noChangeAspect="1" noChangeArrowheads="1"/>
          </p:cNvPicPr>
          <p:nvPr/>
        </p:nvPicPr>
        <p:blipFill>
          <a:blip r:embed="rId2" cstate="print"/>
          <a:srcRect/>
          <a:stretch>
            <a:fillRect/>
          </a:stretch>
        </p:blipFill>
        <p:spPr bwMode="auto">
          <a:xfrm>
            <a:off x="304801" y="1905000"/>
            <a:ext cx="4755350" cy="34004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28600" y="1905000"/>
            <a:ext cx="3446433" cy="2876550"/>
          </a:xfrm>
          <a:prstGeom prst="rect">
            <a:avLst/>
          </a:prstGeom>
          <a:noFill/>
          <a:ln w="9525">
            <a:noFill/>
            <a:miter lim="800000"/>
            <a:headEnd/>
            <a:tailEnd/>
          </a:ln>
        </p:spPr>
      </p:pic>
      <p:sp>
        <p:nvSpPr>
          <p:cNvPr id="6" name="Title 1"/>
          <p:cNvSpPr>
            <a:spLocks noGrp="1"/>
          </p:cNvSpPr>
          <p:nvPr>
            <p:ph type="title"/>
          </p:nvPr>
        </p:nvSpPr>
        <p:spPr>
          <a:xfrm>
            <a:off x="457200" y="274638"/>
            <a:ext cx="8229600" cy="1143000"/>
          </a:xfrm>
        </p:spPr>
        <p:txBody>
          <a:bodyPr>
            <a:normAutofit/>
          </a:bodyPr>
          <a:lstStyle/>
          <a:p>
            <a:r>
              <a:rPr lang="en-US" sz="3200" dirty="0" smtClean="0"/>
              <a:t>How to operate CRC Manifest Processor: </a:t>
            </a:r>
            <a:br>
              <a:rPr lang="en-US" sz="3200" dirty="0" smtClean="0"/>
            </a:br>
            <a:r>
              <a:rPr lang="en-US" sz="3200" dirty="0" smtClean="0"/>
              <a:t>Pre Manifest Processing (5)</a:t>
            </a:r>
            <a:endParaRPr lang="en-US" sz="3200" dirty="0"/>
          </a:p>
        </p:txBody>
      </p:sp>
      <p:sp>
        <p:nvSpPr>
          <p:cNvPr id="7" name="Content Placeholder 2"/>
          <p:cNvSpPr>
            <a:spLocks noGrp="1"/>
          </p:cNvSpPr>
          <p:nvPr>
            <p:ph idx="1"/>
          </p:nvPr>
        </p:nvSpPr>
        <p:spPr>
          <a:xfrm>
            <a:off x="3733800" y="1371600"/>
            <a:ext cx="5181600" cy="5257800"/>
          </a:xfrm>
        </p:spPr>
        <p:txBody>
          <a:bodyPr>
            <a:normAutofit/>
          </a:bodyPr>
          <a:lstStyle/>
          <a:p>
            <a:r>
              <a:rPr lang="en-US" sz="2000" dirty="0" smtClean="0"/>
              <a:t>Look at the Pre Manifest Counts tab in the output file.</a:t>
            </a:r>
          </a:p>
          <a:p>
            <a:r>
              <a:rPr lang="en-US" sz="2000" dirty="0" smtClean="0"/>
              <a:t>Use the Grand Total for each Hub to create the Intra-theater ULN request email to ARCENT JOPES:</a:t>
            </a: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Please reserve ULN seats for this week’s CRC flight:</a:t>
            </a: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BAGRAM:  23 seats</a:t>
            </a:r>
          </a:p>
          <a:p>
            <a:pPr lvl="1">
              <a:buNone/>
            </a:pPr>
            <a:r>
              <a:rPr lang="en-US" sz="1200" dirty="0" smtClean="0">
                <a:latin typeface="Consolas" pitchFamily="49" charset="0"/>
                <a:cs typeface="Consolas" pitchFamily="49" charset="0"/>
              </a:rPr>
              <a:t>KABUL:  6 seats</a:t>
            </a:r>
          </a:p>
          <a:p>
            <a:pPr lvl="1">
              <a:buNone/>
            </a:pPr>
            <a:r>
              <a:rPr lang="en-US" sz="1200" dirty="0" smtClean="0">
                <a:latin typeface="Consolas" pitchFamily="49" charset="0"/>
                <a:cs typeface="Consolas" pitchFamily="49" charset="0"/>
              </a:rPr>
              <a:t>KANDAHAR:  10 seats</a:t>
            </a:r>
          </a:p>
          <a:p>
            <a:pPr lvl="1">
              <a:buNone/>
            </a:pPr>
            <a:r>
              <a:rPr lang="en-US" sz="1200" dirty="0" smtClean="0">
                <a:latin typeface="Consolas" pitchFamily="49" charset="0"/>
                <a:cs typeface="Consolas" pitchFamily="49" charset="0"/>
              </a:rPr>
              <a:t>BAGHDAD:  4 seats</a:t>
            </a:r>
          </a:p>
          <a:p>
            <a:pPr lvl="1">
              <a:buNone/>
            </a:pPr>
            <a:r>
              <a:rPr lang="en-US" sz="1200" dirty="0" smtClean="0">
                <a:latin typeface="Consolas" pitchFamily="49" charset="0"/>
                <a:cs typeface="Consolas" pitchFamily="49" charset="0"/>
              </a:rPr>
              <a:t>AL UDEID:  7 seats</a:t>
            </a: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Thank you!</a:t>
            </a:r>
          </a:p>
          <a:p>
            <a:pPr lvl="1">
              <a:buNone/>
            </a:pPr>
            <a:endParaRPr lang="en-US" sz="1200" dirty="0" smtClean="0">
              <a:latin typeface="Consolas" pitchFamily="49" charset="0"/>
              <a:cs typeface="Consolas" pitchFamily="49" charset="0"/>
            </a:endParaRPr>
          </a:p>
          <a:p>
            <a:r>
              <a:rPr lang="en-US" sz="1600" dirty="0" smtClean="0">
                <a:latin typeface="Consolas" pitchFamily="49" charset="0"/>
                <a:cs typeface="Consolas" pitchFamily="49" charset="0"/>
              </a:rPr>
              <a:t>ARCENT JOPES will email back with the ULNs and number of seats (PAX).  Keep this email from ARCENT JOPES.  You will need it for Final Manifest processing. </a:t>
            </a:r>
            <a:endParaRPr lang="en-US" sz="1600" dirty="0">
              <a:latin typeface="Consolas" pitchFamily="49" charset="0"/>
              <a:cs typeface="Consolas"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2422</Words>
  <Application>Microsoft Office PowerPoint</Application>
  <PresentationFormat>On-screen Show (4:3)</PresentationFormat>
  <Paragraphs>231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How to use  CRC Manifest Processor</vt:lpstr>
      <vt:lpstr>Slide 2</vt:lpstr>
      <vt:lpstr>How to start CRC Manifest Processor</vt:lpstr>
      <vt:lpstr>CRC Pre Manifest  Processing</vt:lpstr>
      <vt:lpstr>How to operate CRC Manifest Processor:  Pre Manifest Processing</vt:lpstr>
      <vt:lpstr>How to operate CRC Manifest Processor:  Pre Manifest Processing (2)</vt:lpstr>
      <vt:lpstr>How to operate CRC Manifest Processor:  Pre Manifest Processing (3)</vt:lpstr>
      <vt:lpstr>How to operate CRC Manifest Processor:  Pre Manifest Processing (4)</vt:lpstr>
      <vt:lpstr>How to operate CRC Manifest Processor:  Pre Manifest Processing (5)</vt:lpstr>
      <vt:lpstr>How to operate CRC Manifest Processor:  Pre Manifest Processing (6)</vt:lpstr>
      <vt:lpstr>CRC Final Manifest  Processing</vt:lpstr>
      <vt:lpstr>How to operate CRC Manifest Processor: Final Manifest Processing</vt:lpstr>
      <vt:lpstr>How to operate CRC Manifest Processor:  Final Manifest Processing (2)</vt:lpstr>
      <vt:lpstr>How to operate CRC Manifest Processor:  Pre Manifest Processing (3)</vt:lpstr>
      <vt:lpstr>How to operate CRC Manifest Processor:  Final Manifest Processing (4)</vt:lpstr>
      <vt:lpstr>How to operate CRC Manifest Processor:  Final Manifest Processing (5)</vt:lpstr>
      <vt:lpstr>How to operate CRC Manifest Processor:  Final Manifest Processing (6)</vt:lpstr>
      <vt:lpstr>Editing CRC Manifest  Processor Configuration  (How to fix NOT_FOUND hubs)</vt:lpstr>
      <vt:lpstr>Editing CRC Manifest Processor Configuration </vt:lpstr>
      <vt:lpstr>Editing CRC Manifest Processor Configuration (2) </vt:lpstr>
      <vt:lpstr>Editing CRC Manifest Processor Configuration (3) </vt:lpstr>
      <vt:lpstr>Editing CRC Manifest Processor Configuration (4) </vt:lpstr>
      <vt:lpstr>Editing CRC Manifest Processor Configuration (5) </vt:lpstr>
      <vt:lpstr>Editing CRC Manifest Processor Configuration (6) </vt:lpstr>
      <vt:lpstr>Editing CRC Manifest Processor Configuration (7) </vt:lpstr>
      <vt:lpstr>Editing CRC Manifest Processor Configuration (8) </vt:lpstr>
      <vt:lpstr>Editing CRC Manifest Processor Configuration (9) </vt:lpstr>
      <vt:lpstr>Editing CRC Manifest Processor Configuration (10) </vt:lpstr>
      <vt:lpstr>Editing CRC Manifest Processor Configuration (11) </vt:lpstr>
      <vt:lpstr>Editing CRC Manifest Processor Configuration (12) </vt:lpstr>
    </vt:vector>
  </TitlesOfParts>
  <Company>CENTCOM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richard.s.mcnew</dc:creator>
  <cp:lastModifiedBy>richard.s.mcnew</cp:lastModifiedBy>
  <cp:revision>55</cp:revision>
  <dcterms:created xsi:type="dcterms:W3CDTF">2011-11-30T07:38:31Z</dcterms:created>
  <dcterms:modified xsi:type="dcterms:W3CDTF">2011-12-29T04:04:59Z</dcterms:modified>
</cp:coreProperties>
</file>