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0" r:id="rId5"/>
    <p:sldId id="261" r:id="rId6"/>
    <p:sldId id="259" r:id="rId7"/>
    <p:sldId id="262" r:id="rId8"/>
    <p:sldId id="265" r:id="rId9"/>
    <p:sldId id="270" r:id="rId10"/>
    <p:sldId id="271" r:id="rId11"/>
    <p:sldId id="272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0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F07237-E4C7-4767-8194-B6FB694A5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435C52-74D0-0EFE-ADED-196B4F84C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648BA4-64DD-3847-EAD8-C6084571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326B-B7B0-435A-9108-109EF0E1CACD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0B7864-5286-30A0-8BB8-3AFE9E23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2D9170-5185-7F1D-A5A9-BCCADF4E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AAF2-376D-46DA-963D-E0F8A05F9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13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C897D-91C5-4A6D-51AD-BB06A2C9B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112B783-F9AA-B94E-EE9E-643F018C4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662DFC-5CBC-78EB-5FD5-022FE0B4B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326B-B7B0-435A-9108-109EF0E1CACD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E14280-CFAB-7FCC-62ED-B824E6E9C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AE6FC8-8090-F1C4-59AE-5D415D29B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AAF2-376D-46DA-963D-E0F8A05F9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72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46D5805-0940-E5BA-3DB9-9AFAC6374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962CE4-9D9E-891C-C9D4-B927BB970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BCC024-88DA-067D-AD3B-D0BEA666C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326B-B7B0-435A-9108-109EF0E1CACD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1EE704-A944-3878-3119-8958D2C3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7401BA-4A27-8707-FA42-EC11467C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AAF2-376D-46DA-963D-E0F8A05F9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BA74AA-5828-E243-5845-1B423551B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CB3A3B-D4A2-7A0E-0ACE-0CA4ACCFF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0F7BE9-628F-8BB9-FA62-5F6A11BB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326B-B7B0-435A-9108-109EF0E1CACD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8F141E-A2C4-93CD-BCB1-04B5C6AF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D47AA1-6E1F-4E2E-0CAF-4FCA15CDF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AAF2-376D-46DA-963D-E0F8A05F9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19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0A13CD-321C-7041-C13D-5E90A2959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9225DA-8849-4696-BA7E-A637FD1C4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15E344-8E34-4F44-AE45-1D6831042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326B-B7B0-435A-9108-109EF0E1CACD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4E15AB-465D-4524-EDCD-8377FC7DC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A9019B-2C4D-13E1-074E-1310A1EB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AAF2-376D-46DA-963D-E0F8A05F9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47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5C2CD-F39C-6CD6-8870-638682CB2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CF6D74-9A15-646D-F6D2-DB94079C6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841FF9-3E5C-E435-E490-C399DFC06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7D0EAC-7084-106E-3B5A-3CC6950B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326B-B7B0-435A-9108-109EF0E1CACD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9E40D8-6F6B-74F4-1DA9-16444A4C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066368-F8D9-176E-5EE4-1219B2C2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AAF2-376D-46DA-963D-E0F8A05F9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90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9A054-8FB0-689D-8FC5-E281C1EF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03E9C5-175B-6CAB-52DC-DC7809C1C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4C5721-A19A-ED60-313E-8E222D99E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43D177-4AC6-2564-9EEB-AEFB74C84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5A1124-E030-8627-FD17-01C928345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7BF2F1B-D347-6BE6-15A7-264045049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326B-B7B0-435A-9108-109EF0E1CACD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F7787D7-ABE2-2D0A-9BE4-FB045675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D0B4C9D-D3FC-558D-0CF1-641CF91E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AAF2-376D-46DA-963D-E0F8A05F9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53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E9C9C-27B3-1A54-80CE-4605156E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559C652-89BD-E328-0CED-A31CA5445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326B-B7B0-435A-9108-109EF0E1CACD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AC9A41C-657D-B80D-84CF-5BB4B020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8C6406C-C073-474A-0E4C-B5783D0E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AAF2-376D-46DA-963D-E0F8A05F9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8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6662E43-B5AD-E48A-3D74-E943D0DE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326B-B7B0-435A-9108-109EF0E1CACD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AF0B168-706D-653C-83E4-830EBBFF5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A189BC-596A-760A-229E-E0D6AF1FF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AAF2-376D-46DA-963D-E0F8A05F9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12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99CCBC-6E53-5B96-1A94-FCAFFA853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906CA3-4015-B048-290A-5227B57DD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AFA3D5-EF63-B694-06B2-3CBC2978F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916FB2-7475-2C6C-103D-A0786E356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326B-B7B0-435A-9108-109EF0E1CACD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D564AE-41B3-AB93-8721-EA6AB4BA3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354627-685F-69F6-CD2E-E1D8CD38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AAF2-376D-46DA-963D-E0F8A05F9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25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999A8-1F63-3429-455F-F94D2A5A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CDDDCA2-350E-17D5-CDCE-EDDF5C1D4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14EC42-50EE-8FCF-474C-590DAE8A2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3665BA-4844-D7D0-7332-83316325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326B-B7B0-435A-9108-109EF0E1CACD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A7DC81-A76C-5AA1-6078-24D2FAA20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D199C8-A0DB-B92E-EDB2-1A664CC2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AAF2-376D-46DA-963D-E0F8A05F9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83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C6A24-2CB0-51E6-B592-1FE74519E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EE435A-2273-5E7F-68CE-7513D7E50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72CCB6-1F2E-C6B4-9AB3-9E0A88D71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9326B-B7B0-435A-9108-109EF0E1CACD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86A20C-3BE6-8277-D70D-BC4EF05EE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B40D69-07FE-E216-FC50-7617051B8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8AAF2-376D-46DA-963D-E0F8A05F9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02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B98D45F-C431-129D-883C-D3BCD4B48ADB}"/>
              </a:ext>
            </a:extLst>
          </p:cNvPr>
          <p:cNvSpPr/>
          <p:nvPr/>
        </p:nvSpPr>
        <p:spPr>
          <a:xfrm>
            <a:off x="1783080" y="1899920"/>
            <a:ext cx="8625840" cy="2387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6C5B21-5B77-5F3D-E130-01B0D8C63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9774" y="2512289"/>
            <a:ext cx="9144000" cy="1074420"/>
          </a:xfrm>
        </p:spPr>
        <p:txBody>
          <a:bodyPr/>
          <a:lstStyle/>
          <a:p>
            <a:r>
              <a:rPr lang="ru-RU" dirty="0"/>
              <a:t>Робот-официант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4B4B7F-4B7D-A19F-C1E8-096D9141E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4920" y="4706849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/>
              <a:t>Выполнил:</a:t>
            </a:r>
          </a:p>
          <a:p>
            <a:pPr algn="r"/>
            <a:r>
              <a:rPr lang="ru-RU" dirty="0"/>
              <a:t>Романов Максим 9З</a:t>
            </a:r>
          </a:p>
          <a:p>
            <a:pPr algn="r"/>
            <a:r>
              <a:rPr lang="ru-RU" dirty="0"/>
              <a:t>Научный руководитель:</a:t>
            </a:r>
          </a:p>
          <a:p>
            <a:pPr algn="r"/>
            <a:r>
              <a:rPr lang="ru-RU" dirty="0"/>
              <a:t>Черепанов С. П.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1C21E739-BCE2-66C3-152F-D2D33B862176}"/>
              </a:ext>
            </a:extLst>
          </p:cNvPr>
          <p:cNvSpPr/>
          <p:nvPr/>
        </p:nvSpPr>
        <p:spPr>
          <a:xfrm>
            <a:off x="10522226" y="-1669774"/>
            <a:ext cx="3339548" cy="33395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12C38E6-56B9-D8AD-F9B4-55C73C4A5DAF}"/>
              </a:ext>
            </a:extLst>
          </p:cNvPr>
          <p:cNvSpPr/>
          <p:nvPr/>
        </p:nvSpPr>
        <p:spPr>
          <a:xfrm>
            <a:off x="-1639294" y="4958379"/>
            <a:ext cx="3339548" cy="33395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505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E87BC-4C62-02DD-1D93-640CE1F63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4E8F6B3F-DC41-6F38-6DC6-B09C6BADCD1B}"/>
              </a:ext>
            </a:extLst>
          </p:cNvPr>
          <p:cNvSpPr/>
          <p:nvPr/>
        </p:nvSpPr>
        <p:spPr>
          <a:xfrm>
            <a:off x="10522226" y="-1669774"/>
            <a:ext cx="3339548" cy="33395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56C4D476-4D6F-5FB3-8405-D0D2AF130252}"/>
              </a:ext>
            </a:extLst>
          </p:cNvPr>
          <p:cNvSpPr/>
          <p:nvPr/>
        </p:nvSpPr>
        <p:spPr>
          <a:xfrm>
            <a:off x="-1639294" y="4958379"/>
            <a:ext cx="3339548" cy="33395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A5044D-325E-A7CC-CE0B-7011BDBB6436}"/>
              </a:ext>
            </a:extLst>
          </p:cNvPr>
          <p:cNvSpPr txBox="1"/>
          <p:nvPr/>
        </p:nvSpPr>
        <p:spPr>
          <a:xfrm>
            <a:off x="2722880" y="206980"/>
            <a:ext cx="6746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latinLnBrk="0" hangingPunct="1"/>
            <a:r>
              <a:rPr lang="ru-RU" sz="4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Техническое задание (ТЗ)</a:t>
            </a:r>
            <a:endParaRPr lang="ru-RU" sz="8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9555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F7C44-D5DB-9ACA-BFCC-4F97927E2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EB1CB34F-643C-73EF-4B02-8423899AC0A3}"/>
              </a:ext>
            </a:extLst>
          </p:cNvPr>
          <p:cNvSpPr/>
          <p:nvPr/>
        </p:nvSpPr>
        <p:spPr>
          <a:xfrm>
            <a:off x="10522226" y="-1669774"/>
            <a:ext cx="3339548" cy="33395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12DF7A8D-9D20-55E5-0B16-1B5BBE43C25B}"/>
              </a:ext>
            </a:extLst>
          </p:cNvPr>
          <p:cNvSpPr/>
          <p:nvPr/>
        </p:nvSpPr>
        <p:spPr>
          <a:xfrm>
            <a:off x="-1639294" y="4958379"/>
            <a:ext cx="3339548" cy="33395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9D6AFF-1BA7-85F3-BF9A-25697E288F31}"/>
              </a:ext>
            </a:extLst>
          </p:cNvPr>
          <p:cNvSpPr txBox="1"/>
          <p:nvPr/>
        </p:nvSpPr>
        <p:spPr>
          <a:xfrm>
            <a:off x="2722880" y="206980"/>
            <a:ext cx="6746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latinLnBrk="0" hangingPunct="1"/>
            <a:r>
              <a:rPr lang="ru-RU" sz="4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Техническое задание (ТЗ)</a:t>
            </a:r>
            <a:endParaRPr lang="ru-RU" sz="8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4666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9EA9D-F987-7FA8-BC41-5D5C39ABD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D199FBF3-2C80-DA21-CF2A-E0D7E9B8FCD7}"/>
              </a:ext>
            </a:extLst>
          </p:cNvPr>
          <p:cNvSpPr/>
          <p:nvPr/>
        </p:nvSpPr>
        <p:spPr>
          <a:xfrm>
            <a:off x="10522226" y="-1669774"/>
            <a:ext cx="3339548" cy="33395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4F6DAD3E-FB41-38A9-63ED-01F4DEA2FB26}"/>
              </a:ext>
            </a:extLst>
          </p:cNvPr>
          <p:cNvSpPr/>
          <p:nvPr/>
        </p:nvSpPr>
        <p:spPr>
          <a:xfrm>
            <a:off x="-1639294" y="4958379"/>
            <a:ext cx="3339548" cy="33395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409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F717F-1409-7EB2-A32F-7985C92C2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D3154983-0E37-9423-6AEE-11F03BEDCB33}"/>
              </a:ext>
            </a:extLst>
          </p:cNvPr>
          <p:cNvSpPr/>
          <p:nvPr/>
        </p:nvSpPr>
        <p:spPr>
          <a:xfrm>
            <a:off x="10522226" y="-1669774"/>
            <a:ext cx="3339548" cy="33395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192A3555-D2AD-D8C2-1CEF-ADEB33C62DDD}"/>
              </a:ext>
            </a:extLst>
          </p:cNvPr>
          <p:cNvSpPr/>
          <p:nvPr/>
        </p:nvSpPr>
        <p:spPr>
          <a:xfrm>
            <a:off x="-1639294" y="4958379"/>
            <a:ext cx="3339548" cy="33395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905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2EFBB-1982-F6F3-4B71-1A7C7069B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A2AF3D72-3406-3861-C427-344F4BFA1C62}"/>
              </a:ext>
            </a:extLst>
          </p:cNvPr>
          <p:cNvSpPr/>
          <p:nvPr/>
        </p:nvSpPr>
        <p:spPr>
          <a:xfrm>
            <a:off x="10522226" y="-1669774"/>
            <a:ext cx="3339548" cy="33395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CDCBAC1-F598-F3A0-E94A-A34159DD8F21}"/>
              </a:ext>
            </a:extLst>
          </p:cNvPr>
          <p:cNvSpPr/>
          <p:nvPr/>
        </p:nvSpPr>
        <p:spPr>
          <a:xfrm>
            <a:off x="-1639294" y="4958379"/>
            <a:ext cx="3339548" cy="33395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061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59976-0A0B-4C48-08B1-4E633AA20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F6ED1D70-046D-3A7A-3A2B-1C402B7444E5}"/>
              </a:ext>
            </a:extLst>
          </p:cNvPr>
          <p:cNvSpPr/>
          <p:nvPr/>
        </p:nvSpPr>
        <p:spPr>
          <a:xfrm>
            <a:off x="10522226" y="-1669774"/>
            <a:ext cx="3339548" cy="33395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50DB7687-4D24-10D8-7D16-A1FEC589ACDE}"/>
              </a:ext>
            </a:extLst>
          </p:cNvPr>
          <p:cNvSpPr/>
          <p:nvPr/>
        </p:nvSpPr>
        <p:spPr>
          <a:xfrm>
            <a:off x="-1639294" y="4958379"/>
            <a:ext cx="3339548" cy="33395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69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F32BB-411A-EF6B-58E6-7C93C4C6D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88A1DB49-0E43-3515-99BA-E3A74DFB103B}"/>
              </a:ext>
            </a:extLst>
          </p:cNvPr>
          <p:cNvSpPr/>
          <p:nvPr/>
        </p:nvSpPr>
        <p:spPr>
          <a:xfrm>
            <a:off x="10522226" y="-1669774"/>
            <a:ext cx="3339548" cy="33395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48B88F6A-D5E5-F07C-6DF1-13D7EA3A705F}"/>
              </a:ext>
            </a:extLst>
          </p:cNvPr>
          <p:cNvSpPr/>
          <p:nvPr/>
        </p:nvSpPr>
        <p:spPr>
          <a:xfrm>
            <a:off x="-1639294" y="4958379"/>
            <a:ext cx="3339548" cy="33395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8A4CC4-146C-BC55-27BF-9963B11543BC}"/>
              </a:ext>
            </a:extLst>
          </p:cNvPr>
          <p:cNvSpPr txBox="1"/>
          <p:nvPr/>
        </p:nvSpPr>
        <p:spPr>
          <a:xfrm>
            <a:off x="2062480" y="386080"/>
            <a:ext cx="4033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i="1" dirty="0"/>
              <a:t>Актуальность: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7DE32-7F29-DD1D-427A-65D65B28880A}"/>
              </a:ext>
            </a:extLst>
          </p:cNvPr>
          <p:cNvSpPr txBox="1"/>
          <p:nvPr/>
        </p:nvSpPr>
        <p:spPr>
          <a:xfrm>
            <a:off x="990600" y="1206631"/>
            <a:ext cx="6177280" cy="3165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ru-RU" sz="2400" dirty="0"/>
              <a:t>Активная замена человеческого труда роботизированным.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ru-RU" sz="2400" dirty="0"/>
              <a:t>Рост потребностей в сфере обслуживания.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ru-RU" sz="2400" dirty="0"/>
              <a:t>Эффективность робота в сфере обслуживания.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ru-RU" sz="2400" dirty="0"/>
              <a:t>Популярность японской кухни.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ru-RU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6D6C0C-46B3-2AE6-BAFE-E3AFDBCDC9EA}"/>
              </a:ext>
            </a:extLst>
          </p:cNvPr>
          <p:cNvSpPr txBox="1"/>
          <p:nvPr/>
        </p:nvSpPr>
        <p:spPr>
          <a:xfrm>
            <a:off x="6096000" y="3884146"/>
            <a:ext cx="4033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i="1" dirty="0"/>
              <a:t>Проблема: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62ED7D-50DB-62E9-4FA1-DD7B66CB150E}"/>
              </a:ext>
            </a:extLst>
          </p:cNvPr>
          <p:cNvSpPr txBox="1"/>
          <p:nvPr/>
        </p:nvSpPr>
        <p:spPr>
          <a:xfrm>
            <a:off x="3571240" y="4689161"/>
            <a:ext cx="7691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Несмотря на то, что в сфере обслуживания уже существуют роботы-официанты, они все </a:t>
            </a:r>
            <a:r>
              <a:rPr lang="ru-RU" sz="2400" b="1" dirty="0"/>
              <a:t>не подходят </a:t>
            </a:r>
            <a:r>
              <a:rPr lang="ru-RU" sz="2400" dirty="0"/>
              <a:t>для ресторанов японской кухни, так как являются слишком громоздкими.</a:t>
            </a:r>
          </a:p>
          <a:p>
            <a:pPr algn="ctr"/>
            <a:endParaRPr lang="ru-RU" sz="2400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B37EEC1-E88B-2CDD-F188-38F07A0B4B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2" b="2115"/>
          <a:stretch/>
        </p:blipFill>
        <p:spPr bwMode="auto">
          <a:xfrm>
            <a:off x="7381240" y="1434487"/>
            <a:ext cx="3581400" cy="2273957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E8152AD-B3C8-1F58-D6A5-7234E789C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939" y="4240784"/>
            <a:ext cx="1625616" cy="162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0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4E1C9-C33C-A46B-76F4-3676F1CDD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DEEBAB1D-EDF8-FCED-6DF4-179BACCC3B15}"/>
              </a:ext>
            </a:extLst>
          </p:cNvPr>
          <p:cNvSpPr/>
          <p:nvPr/>
        </p:nvSpPr>
        <p:spPr>
          <a:xfrm>
            <a:off x="10522226" y="-1669774"/>
            <a:ext cx="3339548" cy="33395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A8709165-D17E-30B4-B0B8-05F10628CC11}"/>
              </a:ext>
            </a:extLst>
          </p:cNvPr>
          <p:cNvSpPr/>
          <p:nvPr/>
        </p:nvSpPr>
        <p:spPr>
          <a:xfrm>
            <a:off x="-1639294" y="4958379"/>
            <a:ext cx="3339548" cy="33395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8F17B-975E-E44C-EA1E-A592656720AC}"/>
              </a:ext>
            </a:extLst>
          </p:cNvPr>
          <p:cNvSpPr txBox="1"/>
          <p:nvPr/>
        </p:nvSpPr>
        <p:spPr>
          <a:xfrm>
            <a:off x="2524760" y="284480"/>
            <a:ext cx="7142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Японская кухня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0677BBA-F89F-2E6F-2A97-2145FF7E1F8C}"/>
              </a:ext>
            </a:extLst>
          </p:cNvPr>
          <p:cNvGrpSpPr/>
          <p:nvPr/>
        </p:nvGrpSpPr>
        <p:grpSpPr>
          <a:xfrm>
            <a:off x="2121355" y="3803232"/>
            <a:ext cx="8400871" cy="2607396"/>
            <a:chOff x="1986279" y="3966124"/>
            <a:chExt cx="8400871" cy="2607396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6766D775-322E-9DC2-B509-C7D4E16103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92" b="2115"/>
            <a:stretch/>
          </p:blipFill>
          <p:spPr bwMode="auto">
            <a:xfrm>
              <a:off x="6280595" y="3966124"/>
              <a:ext cx="4106555" cy="2607396"/>
            </a:xfrm>
            <a:prstGeom prst="rect">
              <a:avLst/>
            </a:prstGeom>
            <a:noFill/>
            <a:ln>
              <a:noFill/>
            </a:ln>
            <a:effectLst>
              <a:softEdge rad="12700"/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Рисунок 6" descr="Picture background">
              <a:extLst>
                <a:ext uri="{FF2B5EF4-FFF2-40B4-BE49-F238E27FC236}">
                  <a16:creationId xmlns:a16="http://schemas.microsoft.com/office/drawing/2014/main" id="{4B871A17-00AC-B52F-EC76-F247D877F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279" y="3966124"/>
              <a:ext cx="3998130" cy="2607396"/>
            </a:xfrm>
            <a:prstGeom prst="rect">
              <a:avLst/>
            </a:prstGeom>
            <a:noFill/>
            <a:ln>
              <a:noFill/>
            </a:ln>
            <a:effectLst>
              <a:softEdge rad="12700"/>
            </a:effectLst>
          </p:spPr>
        </p:pic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D610664B-3E49-95A4-5171-3C0DBA2EFCF9}"/>
              </a:ext>
            </a:extLst>
          </p:cNvPr>
          <p:cNvGrpSpPr/>
          <p:nvPr/>
        </p:nvGrpSpPr>
        <p:grpSpPr>
          <a:xfrm>
            <a:off x="1786833" y="1669774"/>
            <a:ext cx="9257675" cy="1384995"/>
            <a:chOff x="1264551" y="1817525"/>
            <a:chExt cx="9257675" cy="138499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5F37E24-AEE1-1F32-1A76-CDA19F510444}"/>
                </a:ext>
              </a:extLst>
            </p:cNvPr>
            <p:cNvSpPr txBox="1"/>
            <p:nvPr/>
          </p:nvSpPr>
          <p:spPr>
            <a:xfrm>
              <a:off x="1264551" y="1817525"/>
              <a:ext cx="430312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ru-RU" sz="2800" dirty="0"/>
                <a:t>Легко узнаваемая еда.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ru-RU" sz="2800" dirty="0"/>
                <a:t>Популярность.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ru-RU" sz="2800" b="1" dirty="0"/>
                <a:t>Особенность посадки.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52FBB7-B800-FF04-0B98-389EF57A1C87}"/>
                </a:ext>
              </a:extLst>
            </p:cNvPr>
            <p:cNvSpPr txBox="1"/>
            <p:nvPr/>
          </p:nvSpPr>
          <p:spPr>
            <a:xfrm>
              <a:off x="6219097" y="1817525"/>
              <a:ext cx="430312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ru-RU" sz="2800" dirty="0"/>
                <a:t>Малая автоматизация.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ru-RU" sz="2800" dirty="0"/>
                <a:t>Особенная атмосфера.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ru-RU" sz="2800" dirty="0"/>
                <a:t>Особенность интерьера.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405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26305-C573-CA80-3242-62C28B468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3286085C-9AAD-485E-BA59-11F73A47DD7A}"/>
              </a:ext>
            </a:extLst>
          </p:cNvPr>
          <p:cNvSpPr/>
          <p:nvPr/>
        </p:nvSpPr>
        <p:spPr>
          <a:xfrm>
            <a:off x="10522226" y="-1669774"/>
            <a:ext cx="3339548" cy="33395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3276D82-50F3-69C1-3B70-73D031486F21}"/>
              </a:ext>
            </a:extLst>
          </p:cNvPr>
          <p:cNvSpPr/>
          <p:nvPr/>
        </p:nvSpPr>
        <p:spPr>
          <a:xfrm>
            <a:off x="-1639294" y="4958379"/>
            <a:ext cx="3339548" cy="33395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8BD1A651-8FA1-142F-9349-F75499B68A6B}"/>
              </a:ext>
            </a:extLst>
          </p:cNvPr>
          <p:cNvGrpSpPr/>
          <p:nvPr/>
        </p:nvGrpSpPr>
        <p:grpSpPr>
          <a:xfrm>
            <a:off x="1564638" y="320752"/>
            <a:ext cx="9062722" cy="5893330"/>
            <a:chOff x="1564638" y="67181"/>
            <a:chExt cx="9062722" cy="5893330"/>
          </a:xfrm>
        </p:grpSpPr>
        <p:pic>
          <p:nvPicPr>
            <p:cNvPr id="2" name="Рисунок 1" descr="Picture background">
              <a:extLst>
                <a:ext uri="{FF2B5EF4-FFF2-40B4-BE49-F238E27FC236}">
                  <a16:creationId xmlns:a16="http://schemas.microsoft.com/office/drawing/2014/main" id="{10E515AA-EAEE-5679-9FA8-52C69D312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863" y="1060049"/>
              <a:ext cx="7514273" cy="4900462"/>
            </a:xfrm>
            <a:prstGeom prst="rect">
              <a:avLst/>
            </a:prstGeom>
            <a:noFill/>
            <a:ln>
              <a:noFill/>
            </a:ln>
            <a:effectLst>
              <a:softEdge rad="12700"/>
            </a:effec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8BC4D3F-6009-F619-6411-2F7DEE21929F}"/>
                </a:ext>
              </a:extLst>
            </p:cNvPr>
            <p:cNvSpPr txBox="1"/>
            <p:nvPr/>
          </p:nvSpPr>
          <p:spPr>
            <a:xfrm>
              <a:off x="1564638" y="67181"/>
              <a:ext cx="90627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600" dirty="0"/>
                <a:t>Особенности посадки в японской ресторане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0477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3B29C-10A9-7096-C202-5C5E29D29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E97F325F-2B73-FC74-A8D5-6417162E97CC}"/>
              </a:ext>
            </a:extLst>
          </p:cNvPr>
          <p:cNvSpPr/>
          <p:nvPr/>
        </p:nvSpPr>
        <p:spPr>
          <a:xfrm>
            <a:off x="10522226" y="-1669774"/>
            <a:ext cx="3339548" cy="33395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7070B0D7-4612-0B33-9834-CABA8F460CAF}"/>
              </a:ext>
            </a:extLst>
          </p:cNvPr>
          <p:cNvSpPr/>
          <p:nvPr/>
        </p:nvSpPr>
        <p:spPr>
          <a:xfrm>
            <a:off x="-1639294" y="4958379"/>
            <a:ext cx="3339548" cy="33395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FB92373A-8AEE-0F18-DA1F-D6BFFC3C3B1C}"/>
              </a:ext>
            </a:extLst>
          </p:cNvPr>
          <p:cNvGrpSpPr/>
          <p:nvPr/>
        </p:nvGrpSpPr>
        <p:grpSpPr>
          <a:xfrm>
            <a:off x="1412720" y="1755150"/>
            <a:ext cx="9366559" cy="3347700"/>
            <a:chOff x="1632401" y="1610677"/>
            <a:chExt cx="9366559" cy="3347700"/>
          </a:xfrm>
        </p:grpSpPr>
        <p:pic>
          <p:nvPicPr>
            <p:cNvPr id="1028" name="Picture 4" descr="Picture background">
              <a:extLst>
                <a:ext uri="{FF2B5EF4-FFF2-40B4-BE49-F238E27FC236}">
                  <a16:creationId xmlns:a16="http://schemas.microsoft.com/office/drawing/2014/main" id="{F5460992-BDC6-8465-DAFB-1B4955C952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5361" y="1610677"/>
              <a:ext cx="4463599" cy="3347699"/>
            </a:xfrm>
            <a:prstGeom prst="rect">
              <a:avLst/>
            </a:prstGeom>
            <a:noFill/>
            <a:effectLst>
              <a:softEdge rad="127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Picture background">
              <a:extLst>
                <a:ext uri="{FF2B5EF4-FFF2-40B4-BE49-F238E27FC236}">
                  <a16:creationId xmlns:a16="http://schemas.microsoft.com/office/drawing/2014/main" id="{5FAC4CB9-99C5-219A-D79C-F139FC70F0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67"/>
            <a:stretch/>
          </p:blipFill>
          <p:spPr bwMode="auto">
            <a:xfrm>
              <a:off x="1632401" y="1610677"/>
              <a:ext cx="4463599" cy="3347700"/>
            </a:xfrm>
            <a:prstGeom prst="rect">
              <a:avLst/>
            </a:prstGeom>
            <a:noFill/>
            <a:effectLst>
              <a:softEdge rad="127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000457E-96A1-114B-FF05-03F36E6D5B2C}"/>
              </a:ext>
            </a:extLst>
          </p:cNvPr>
          <p:cNvSpPr txBox="1"/>
          <p:nvPr/>
        </p:nvSpPr>
        <p:spPr>
          <a:xfrm>
            <a:off x="2722880" y="206980"/>
            <a:ext cx="6746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Аналоги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69634A-5ED5-FC5D-3E7C-3CD9001D40A0}"/>
              </a:ext>
            </a:extLst>
          </p:cNvPr>
          <p:cNvSpPr txBox="1"/>
          <p:nvPr/>
        </p:nvSpPr>
        <p:spPr>
          <a:xfrm>
            <a:off x="1559560" y="5404524"/>
            <a:ext cx="9072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i="1" dirty="0"/>
              <a:t>Недостаток:</a:t>
            </a:r>
          </a:p>
          <a:p>
            <a:pPr algn="ctr"/>
            <a:r>
              <a:rPr lang="ru-RU" sz="2800" dirty="0"/>
              <a:t>слишком громоздкие для заведений японской кухни.</a:t>
            </a:r>
          </a:p>
        </p:txBody>
      </p:sp>
    </p:spTree>
    <p:extLst>
      <p:ext uri="{BB962C8B-B14F-4D97-AF65-F5344CB8AC3E}">
        <p14:creationId xmlns:p14="http://schemas.microsoft.com/office/powerpoint/2010/main" val="562215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7268D-EDB2-A999-586C-0D88B813C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1C413762-2A27-EC86-26B5-894716EE659D}"/>
              </a:ext>
            </a:extLst>
          </p:cNvPr>
          <p:cNvSpPr/>
          <p:nvPr/>
        </p:nvSpPr>
        <p:spPr>
          <a:xfrm>
            <a:off x="10522226" y="-1669774"/>
            <a:ext cx="3339548" cy="33395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1D088465-63CA-4901-E518-F26E69A3ECDE}"/>
              </a:ext>
            </a:extLst>
          </p:cNvPr>
          <p:cNvSpPr/>
          <p:nvPr/>
        </p:nvSpPr>
        <p:spPr>
          <a:xfrm>
            <a:off x="-1639294" y="4958379"/>
            <a:ext cx="3339548" cy="33395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E9399-722F-683D-A4AF-A0EB82FDACD1}"/>
              </a:ext>
            </a:extLst>
          </p:cNvPr>
          <p:cNvSpPr txBox="1"/>
          <p:nvPr/>
        </p:nvSpPr>
        <p:spPr>
          <a:xfrm>
            <a:off x="2722880" y="206980"/>
            <a:ext cx="6746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Цель и 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69A94-EB81-FC91-129C-26290ABAD9B2}"/>
              </a:ext>
            </a:extLst>
          </p:cNvPr>
          <p:cNvSpPr txBox="1"/>
          <p:nvPr/>
        </p:nvSpPr>
        <p:spPr>
          <a:xfrm>
            <a:off x="697948" y="1456459"/>
            <a:ext cx="10674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ru-RU" sz="2400" b="1" dirty="0"/>
              <a:t>Цель проекта </a:t>
            </a:r>
            <a:r>
              <a:rPr lang="ru-RU" sz="2400" dirty="0"/>
              <a:t>– создание современного компактного робота-официанта, который был бы полезен в ресторанах и кафе японской кухни.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5F395A-7AC9-A04A-B640-2F544E0ABE9B}"/>
              </a:ext>
            </a:extLst>
          </p:cNvPr>
          <p:cNvSpPr txBox="1"/>
          <p:nvPr/>
        </p:nvSpPr>
        <p:spPr>
          <a:xfrm>
            <a:off x="4758303" y="2705010"/>
            <a:ext cx="6746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Задачи: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12D63C-A423-B38E-8B74-4E10E7473FBD}"/>
              </a:ext>
            </a:extLst>
          </p:cNvPr>
          <p:cNvSpPr txBox="1"/>
          <p:nvPr/>
        </p:nvSpPr>
        <p:spPr>
          <a:xfrm>
            <a:off x="3535680" y="3362974"/>
            <a:ext cx="7833360" cy="319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ru-RU" sz="2400" dirty="0"/>
              <a:t>Изучить проблему и существующие решения.</a:t>
            </a:r>
          </a:p>
          <a:p>
            <a:pPr marL="1371600" lvl="2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ru-RU" sz="2400" dirty="0"/>
              <a:t>Составить техническое задание.</a:t>
            </a:r>
          </a:p>
          <a:p>
            <a:pPr marL="1371600" lvl="2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ru-RU" sz="2400" dirty="0"/>
              <a:t>Собрать платформу для робота с моторами.</a:t>
            </a:r>
          </a:p>
          <a:p>
            <a:pPr marL="1371600" lvl="2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ru-RU" sz="2400" dirty="0"/>
              <a:t>Продумать и реализовать электронику.</a:t>
            </a:r>
          </a:p>
          <a:p>
            <a:pPr marL="1371600" lvl="2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ru-RU" sz="2400" dirty="0"/>
              <a:t>Смоделировать и распечатать корпус.</a:t>
            </a:r>
          </a:p>
          <a:p>
            <a:pPr marL="1371600" lvl="2" indent="-457200" algn="just">
              <a:lnSpc>
                <a:spcPct val="120000"/>
              </a:lnSpc>
              <a:spcAft>
                <a:spcPts val="200"/>
              </a:spcAft>
              <a:buFont typeface="+mj-lt"/>
              <a:buAutoNum type="arabicPeriod"/>
            </a:pPr>
            <a:r>
              <a:rPr lang="ru-RU" sz="2400" dirty="0"/>
              <a:t>Соорудить площадку для тестирования робота.</a:t>
            </a:r>
          </a:p>
          <a:p>
            <a:pPr marL="1371600" lvl="2" indent="-457200" algn="just">
              <a:lnSpc>
                <a:spcPct val="120000"/>
              </a:lnSpc>
              <a:spcAft>
                <a:spcPts val="200"/>
              </a:spcAft>
              <a:buFont typeface="+mj-lt"/>
              <a:buAutoNum type="arabicPeriod"/>
            </a:pPr>
            <a:r>
              <a:rPr lang="ru-RU" sz="2400" dirty="0"/>
              <a:t>Собрать всё воедино и протестировать.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9F5578F-CE18-FF28-D55F-395D03860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807" y="3098038"/>
            <a:ext cx="2275840" cy="227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4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94B28-C7EF-B649-2353-4F80F31A0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E23F0616-ADA3-3C4D-4AEE-8AA147174FA5}"/>
              </a:ext>
            </a:extLst>
          </p:cNvPr>
          <p:cNvSpPr/>
          <p:nvPr/>
        </p:nvSpPr>
        <p:spPr>
          <a:xfrm>
            <a:off x="10522226" y="-1669774"/>
            <a:ext cx="3339548" cy="33395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E0C40BDA-E38F-C57F-B7C3-8CFBBE79197E}"/>
              </a:ext>
            </a:extLst>
          </p:cNvPr>
          <p:cNvSpPr/>
          <p:nvPr/>
        </p:nvSpPr>
        <p:spPr>
          <a:xfrm>
            <a:off x="-1639294" y="4958379"/>
            <a:ext cx="3339548" cy="33395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C914E-F20E-659F-1F08-EF838F83654F}"/>
              </a:ext>
            </a:extLst>
          </p:cNvPr>
          <p:cNvSpPr txBox="1"/>
          <p:nvPr/>
        </p:nvSpPr>
        <p:spPr>
          <a:xfrm>
            <a:off x="1864360" y="1669774"/>
            <a:ext cx="84632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Создать компактного робота для ресторана японской кухни.</a:t>
            </a:r>
          </a:p>
          <a:p>
            <a:r>
              <a:rPr lang="ru-RU" sz="2400" dirty="0"/>
              <a:t>Параметры: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Размер – 31см*31см*40см (длина*ширина*высота)</a:t>
            </a:r>
            <a:r>
              <a:rPr lang="en-US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Сборная конструкция для удобного хранения.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Форма – песочные часы из двух усечённых пирамид.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Материалы компонентов: платформа – алюминий, корпус – фанера, составные части – пластик.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Питание от аккумулятора 7,2В.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Два ведущих колеса, два моно-колеса.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487834-0DA2-73F7-56AC-D147578DA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622" y="4601159"/>
            <a:ext cx="1937417" cy="19374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4CA84F-8B45-ACB6-8BEA-47AA9D30A329}"/>
              </a:ext>
            </a:extLst>
          </p:cNvPr>
          <p:cNvSpPr txBox="1"/>
          <p:nvPr/>
        </p:nvSpPr>
        <p:spPr>
          <a:xfrm>
            <a:off x="2722880" y="206980"/>
            <a:ext cx="6746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latinLnBrk="0" hangingPunct="1"/>
            <a:r>
              <a:rPr lang="ru-RU" sz="4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Техническое задание (ТЗ)</a:t>
            </a:r>
            <a:endParaRPr lang="ru-RU" sz="8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797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A3521-CB2A-31C6-DD3D-C7DFDF5E0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737AC162-1451-094F-FEEF-C4DADCB9A2F8}"/>
              </a:ext>
            </a:extLst>
          </p:cNvPr>
          <p:cNvSpPr/>
          <p:nvPr/>
        </p:nvSpPr>
        <p:spPr>
          <a:xfrm>
            <a:off x="10522226" y="-1669774"/>
            <a:ext cx="3339548" cy="33395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A70144EC-65E8-3C8C-5A53-2E7E99C53578}"/>
              </a:ext>
            </a:extLst>
          </p:cNvPr>
          <p:cNvSpPr/>
          <p:nvPr/>
        </p:nvSpPr>
        <p:spPr>
          <a:xfrm>
            <a:off x="-1639294" y="4958379"/>
            <a:ext cx="3339548" cy="33395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7FA50D-C5D1-588B-20C9-4DDE353E6E83}"/>
              </a:ext>
            </a:extLst>
          </p:cNvPr>
          <p:cNvSpPr txBox="1"/>
          <p:nvPr/>
        </p:nvSpPr>
        <p:spPr>
          <a:xfrm>
            <a:off x="2722880" y="206980"/>
            <a:ext cx="6746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latinLnBrk="0" hangingPunct="1"/>
            <a:r>
              <a:rPr lang="ru-RU" sz="4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Техническое задание (ТЗ)</a:t>
            </a:r>
            <a:endParaRPr lang="ru-RU" sz="8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2783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92758-C336-1461-19AC-B836DB5B4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89AA1E93-7134-CB12-35D6-595549F0540A}"/>
              </a:ext>
            </a:extLst>
          </p:cNvPr>
          <p:cNvSpPr/>
          <p:nvPr/>
        </p:nvSpPr>
        <p:spPr>
          <a:xfrm>
            <a:off x="10522226" y="-1669774"/>
            <a:ext cx="3339548" cy="33395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6411F84-C4E9-44AB-D8C7-E8CADE924DED}"/>
              </a:ext>
            </a:extLst>
          </p:cNvPr>
          <p:cNvSpPr/>
          <p:nvPr/>
        </p:nvSpPr>
        <p:spPr>
          <a:xfrm>
            <a:off x="-1639294" y="4958379"/>
            <a:ext cx="3339548" cy="33395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ED366B-69E0-F70C-03F8-308140D4D63A}"/>
              </a:ext>
            </a:extLst>
          </p:cNvPr>
          <p:cNvSpPr txBox="1"/>
          <p:nvPr/>
        </p:nvSpPr>
        <p:spPr>
          <a:xfrm>
            <a:off x="2722880" y="206980"/>
            <a:ext cx="6746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latinLnBrk="0" hangingPunct="1"/>
            <a:r>
              <a:rPr lang="ru-RU" sz="4400" dirty="0">
                <a:effectLst/>
              </a:rPr>
              <a:t>Работа над проектом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065892-D8CB-A65B-25D8-8C9A2263A125}"/>
              </a:ext>
            </a:extLst>
          </p:cNvPr>
          <p:cNvSpPr txBox="1"/>
          <p:nvPr/>
        </p:nvSpPr>
        <p:spPr>
          <a:xfrm>
            <a:off x="1183821" y="1371600"/>
            <a:ext cx="6746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Сборка платформы из конструктора </a:t>
            </a:r>
            <a:r>
              <a:rPr lang="en-US" dirty="0"/>
              <a:t>Vex EDR</a:t>
            </a:r>
            <a:r>
              <a:rPr lang="ru-RU" dirty="0"/>
              <a:t>.</a:t>
            </a:r>
          </a:p>
          <a:p>
            <a:pPr marL="342900" indent="-342900">
              <a:buAutoNum type="arabicPeriod"/>
            </a:pPr>
            <a:r>
              <a:rPr lang="ru-RU" dirty="0"/>
              <a:t>Выбор платы </a:t>
            </a:r>
            <a:r>
              <a:rPr lang="en-US" dirty="0"/>
              <a:t>Arduino Mega </a:t>
            </a:r>
            <a:r>
              <a:rPr lang="ru-RU" dirty="0"/>
              <a:t>на базе </a:t>
            </a:r>
            <a:r>
              <a:rPr lang="ru-RU" dirty="0" err="1"/>
              <a:t>Технолаб</a:t>
            </a:r>
            <a:r>
              <a:rPr lang="ru-RU" dirty="0"/>
              <a:t>, установка макетной платы для тестирования.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04790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277</Words>
  <Application>Microsoft Office PowerPoint</Application>
  <PresentationFormat>Широкоэкранный</PresentationFormat>
  <Paragraphs>48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Тема Office</vt:lpstr>
      <vt:lpstr>Робот-официант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Максим Романов</dc:creator>
  <cp:lastModifiedBy>Максим Романов</cp:lastModifiedBy>
  <cp:revision>2</cp:revision>
  <dcterms:created xsi:type="dcterms:W3CDTF">2025-01-14T08:13:01Z</dcterms:created>
  <dcterms:modified xsi:type="dcterms:W3CDTF">2025-01-14T21:35:19Z</dcterms:modified>
</cp:coreProperties>
</file>