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8"/>
  </p:notesMasterIdLst>
  <p:handoutMasterIdLst>
    <p:handoutMasterId r:id="rId9"/>
  </p:handoutMasterIdLst>
  <p:sldIdLst>
    <p:sldId id="556" r:id="rId2"/>
    <p:sldId id="4584" r:id="rId3"/>
    <p:sldId id="4604" r:id="rId4"/>
    <p:sldId id="4608" r:id="rId5"/>
    <p:sldId id="4609" r:id="rId6"/>
    <p:sldId id="4610" r:id="rId7"/>
  </p:sldIdLst>
  <p:sldSz cx="12192000" cy="6858000"/>
  <p:notesSz cx="7099300" cy="10234613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5D14C79C-6EEF-445D-9981-26025AB38542}">
          <p14:sldIdLst>
            <p14:sldId id="556"/>
            <p14:sldId id="4584"/>
            <p14:sldId id="4604"/>
            <p14:sldId id="4608"/>
            <p14:sldId id="4609"/>
            <p14:sldId id="461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FFFF"/>
    <a:srgbClr val="0000FF"/>
    <a:srgbClr val="FF40FF"/>
    <a:srgbClr val="FFF9D2"/>
    <a:srgbClr val="FFFF00"/>
    <a:srgbClr val="FEEBDA"/>
    <a:srgbClr val="E83E29"/>
    <a:srgbClr val="FFFFC9"/>
    <a:srgbClr val="343943"/>
    <a:srgbClr val="0028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中等深淺樣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E9639D4-E3E2-4D34-9284-5A2195B3D0D7}" styleName="淺色樣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7B26C5-4107-4FEC-AEDC-1716B250A1EF}" styleName="淺色樣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淺色樣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93D81CF-94F2-401A-BA57-92F5A7B2D0C5}" styleName="中等深淺樣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35758FB7-9AC5-4552-8A53-C91805E547FA}" styleName="佈景主題樣式 1 - 輔色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BDBED569-4797-4DF1-A0F4-6AAB3CD982D8}" styleName="淺色樣式 3 - 輔色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FD0F851-EC5A-4D38-B0AD-8093EC10F338}" styleName="淺色樣式 1 - 輔色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27F97BB-C833-4FB7-BDE5-3F7075034690}" styleName="佈景主題樣式 2 - 輔色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4C1A8A3-306A-4EB7-A6B1-4F7E0EB9C5D6}" styleName="中等深淺樣式 3 - 輔色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中等深淺樣式 4 - 輔色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847" autoAdjust="0"/>
    <p:restoredTop sz="95322" autoAdjust="0"/>
  </p:normalViewPr>
  <p:slideViewPr>
    <p:cSldViewPr snapToGrid="0">
      <p:cViewPr varScale="1">
        <p:scale>
          <a:sx n="107" d="100"/>
          <a:sy n="107" d="100"/>
        </p:scale>
        <p:origin x="360" y="11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1973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34"/>
    </p:cViewPr>
  </p:sorterViewPr>
  <p:notesViewPr>
    <p:cSldViewPr snapToGrid="0">
      <p:cViewPr varScale="1">
        <p:scale>
          <a:sx n="73" d="100"/>
          <a:sy n="73" d="100"/>
        </p:scale>
        <p:origin x="-4050" y="-102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6575" cy="51117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4021139" y="0"/>
            <a:ext cx="3076575" cy="51117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630C4C-CFD7-4334-A070-1D954087ED3E}" type="datetimeFigureOut">
              <a:rPr lang="zh-TW" altLang="en-US" smtClean="0"/>
              <a:t>2024/12/12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1" y="9721850"/>
            <a:ext cx="3076575" cy="51117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4021139" y="9721850"/>
            <a:ext cx="3076575" cy="51117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E0A43D-EBBE-44CC-8C79-422C90DAB5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28842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3076363" cy="513510"/>
          </a:xfrm>
          <a:prstGeom prst="rect">
            <a:avLst/>
          </a:prstGeom>
        </p:spPr>
        <p:txBody>
          <a:bodyPr vert="horz" lIns="99034" tIns="49518" rIns="99034" bIns="49518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4021295" y="2"/>
            <a:ext cx="3076363" cy="513510"/>
          </a:xfrm>
          <a:prstGeom prst="rect">
            <a:avLst/>
          </a:prstGeom>
        </p:spPr>
        <p:txBody>
          <a:bodyPr vert="horz" lIns="99034" tIns="49518" rIns="99034" bIns="49518" rtlCol="0"/>
          <a:lstStyle>
            <a:lvl1pPr algn="r">
              <a:defRPr sz="1200"/>
            </a:lvl1pPr>
          </a:lstStyle>
          <a:p>
            <a:fld id="{C67A7CC5-72A1-4779-8DDB-591B84AA272D}" type="datetimeFigureOut">
              <a:rPr lang="zh-TW" altLang="en-US" smtClean="0"/>
              <a:pPr/>
              <a:t>2024/12/12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37275" cy="34528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34" tIns="49518" rIns="99034" bIns="49518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709931" y="4925410"/>
            <a:ext cx="5679440" cy="4029878"/>
          </a:xfrm>
          <a:prstGeom prst="rect">
            <a:avLst/>
          </a:prstGeom>
        </p:spPr>
        <p:txBody>
          <a:bodyPr vert="horz" lIns="99034" tIns="49518" rIns="99034" bIns="49518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1" y="9721106"/>
            <a:ext cx="3076363" cy="513508"/>
          </a:xfrm>
          <a:prstGeom prst="rect">
            <a:avLst/>
          </a:prstGeom>
        </p:spPr>
        <p:txBody>
          <a:bodyPr vert="horz" lIns="99034" tIns="49518" rIns="99034" bIns="49518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4021295" y="9721106"/>
            <a:ext cx="3076363" cy="513508"/>
          </a:xfrm>
          <a:prstGeom prst="rect">
            <a:avLst/>
          </a:prstGeom>
        </p:spPr>
        <p:txBody>
          <a:bodyPr vert="horz" lIns="99034" tIns="49518" rIns="99034" bIns="49518" rtlCol="0" anchor="b"/>
          <a:lstStyle>
            <a:lvl1pPr algn="r">
              <a:defRPr sz="1200"/>
            </a:lvl1pPr>
          </a:lstStyle>
          <a:p>
            <a:fld id="{0CF272F0-5E72-4C1F-A783-DA6A92D0F0D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04863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37275" cy="3452813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F272F0-5E72-4C1F-A783-DA6A92D0F0DA}" type="slidenum">
              <a:rPr lang="zh-TW" altLang="en-US" smtClean="0"/>
              <a:pPr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61628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字方塊 4"/>
          <p:cNvSpPr txBox="1"/>
          <p:nvPr userDrawn="1"/>
        </p:nvSpPr>
        <p:spPr>
          <a:xfrm>
            <a:off x="2045547" y="3626959"/>
            <a:ext cx="7978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800" baseline="0" dirty="0"/>
              <a:t> </a:t>
            </a:r>
            <a:endParaRPr lang="en-US" altLang="zh-TW" sz="1800" dirty="0"/>
          </a:p>
        </p:txBody>
      </p:sp>
      <p:sp>
        <p:nvSpPr>
          <p:cNvPr id="19" name="標題 1"/>
          <p:cNvSpPr txBox="1">
            <a:spLocks/>
          </p:cNvSpPr>
          <p:nvPr userDrawn="1"/>
        </p:nvSpPr>
        <p:spPr>
          <a:xfrm>
            <a:off x="914400" y="2490780"/>
            <a:ext cx="10363200" cy="11001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glow" dir="tl">
                <a:rot lat="0" lon="0" rev="5400000"/>
              </a:lightRig>
            </a:scene3d>
            <a:sp3d contourW="12700" prstMaterial="flat">
              <a:bevelT w="25400" h="25400"/>
              <a:contourClr>
                <a:schemeClr val="tx1">
                  <a:lumMod val="50000"/>
                  <a:lumOff val="50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200" b="1" kern="1200" cap="none" spc="0">
                <a:ln w="11430"/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3200" b="0" dirty="0"/>
              <a:t>   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159A48C-4364-B54F-9950-AA6518931E0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64" t="9923" r="26563" b="33366"/>
          <a:stretch/>
        </p:blipFill>
        <p:spPr>
          <a:xfrm>
            <a:off x="10651094" y="208703"/>
            <a:ext cx="1253011" cy="1243223"/>
          </a:xfrm>
          <a:prstGeom prst="rect">
            <a:avLst/>
          </a:prstGeom>
        </p:spPr>
      </p:pic>
      <p:pic>
        <p:nvPicPr>
          <p:cNvPr id="1030" name="Picture 6" descr="gray road with grass on side">
            <a:extLst>
              <a:ext uri="{FF2B5EF4-FFF2-40B4-BE49-F238E27FC236}">
                <a16:creationId xmlns:a16="http://schemas.microsoft.com/office/drawing/2014/main" id="{B640B62C-9391-4949-AEAA-A7B4050D28B4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289" b="33334"/>
          <a:stretch/>
        </p:blipFill>
        <p:spPr bwMode="auto">
          <a:xfrm flipH="1">
            <a:off x="-6000" y="1588955"/>
            <a:ext cx="12204000" cy="4180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908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19363" y="116632"/>
            <a:ext cx="10178215" cy="868346"/>
          </a:xfrm>
        </p:spPr>
        <p:txBody>
          <a:bodyPr>
            <a:normAutofit/>
          </a:bodyPr>
          <a:lstStyle>
            <a:lvl1pPr>
              <a:defRPr sz="3200">
                <a:latin typeface="+mn-lt"/>
                <a:ea typeface="Kaiti SC" panose="02010600040101010101" pitchFamily="2" charset="-122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600" y="1052736"/>
            <a:ext cx="10972800" cy="5040560"/>
          </a:xfrm>
        </p:spPr>
        <p:txBody>
          <a:bodyPr/>
          <a:lstStyle>
            <a:lvl1pPr>
              <a:lnSpc>
                <a:spcPct val="150000"/>
              </a:lnSpc>
              <a:defRPr sz="24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標楷體" panose="03000509000000000000" pitchFamily="65" charset="-120"/>
                <a:cs typeface="標楷體" panose="03000509000000000000" pitchFamily="65" charset="-120"/>
              </a:defRPr>
            </a:lvl1pPr>
            <a:lvl2pPr>
              <a:lnSpc>
                <a:spcPct val="150000"/>
              </a:lnSpc>
              <a:defRPr sz="2000">
                <a:solidFill>
                  <a:srgbClr val="0066CC"/>
                </a:solidFill>
                <a:latin typeface="+mn-lt"/>
                <a:ea typeface="標楷體" panose="03000509000000000000" pitchFamily="65" charset="-120"/>
                <a:cs typeface="標楷體" panose="03000509000000000000" pitchFamily="65" charset="-120"/>
              </a:defRPr>
            </a:lvl2pPr>
            <a:lvl3pPr>
              <a:lnSpc>
                <a:spcPct val="150000"/>
              </a:lnSpc>
              <a:defRPr sz="18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標楷體" panose="03000509000000000000" pitchFamily="65" charset="-120"/>
                <a:cs typeface="標楷體" panose="03000509000000000000" pitchFamily="65" charset="-120"/>
              </a:defRPr>
            </a:lvl3pPr>
            <a:lvl4pPr>
              <a:lnSpc>
                <a:spcPct val="150000"/>
              </a:lnSpc>
              <a:defRPr sz="1800">
                <a:solidFill>
                  <a:srgbClr val="0066CC"/>
                </a:solidFill>
                <a:latin typeface="+mn-lt"/>
                <a:ea typeface="標楷體" panose="03000509000000000000" pitchFamily="65" charset="-120"/>
                <a:cs typeface="標楷體" panose="03000509000000000000" pitchFamily="65" charset="-120"/>
              </a:defRPr>
            </a:lvl4pPr>
            <a:lvl5pPr>
              <a:lnSpc>
                <a:spcPct val="150000"/>
              </a:lnSpc>
              <a:defRPr sz="1800">
                <a:solidFill>
                  <a:schemeClr val="tx1"/>
                </a:solidFill>
                <a:latin typeface="+mn-lt"/>
                <a:ea typeface="標楷體" panose="03000509000000000000" pitchFamily="65" charset="-120"/>
                <a:cs typeface="標楷體" panose="03000509000000000000" pitchFamily="65" charset="-120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619363" y="6356258"/>
            <a:ext cx="2844800" cy="365125"/>
          </a:xfrm>
        </p:spPr>
        <p:txBody>
          <a:bodyPr/>
          <a:lstStyle/>
          <a:p>
            <a:fld id="{91F30F0A-7D94-412A-8766-DFF6ECBFE3DA}" type="datetime1">
              <a:rPr lang="zh-TW" altLang="en-US" smtClean="0"/>
              <a:pPr/>
              <a:t>2024/12/12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fld id="{D7EAA7D9-1BE8-400E-A168-6229CD93A5F9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C0A9417D-ACF1-7941-988F-1F672673C42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88" t="11489" r="26761" b="30120"/>
          <a:stretch/>
        </p:blipFill>
        <p:spPr>
          <a:xfrm>
            <a:off x="10797578" y="152174"/>
            <a:ext cx="822961" cy="804815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DC125812-7E9C-2740-AF02-56D821F09595}"/>
              </a:ext>
            </a:extLst>
          </p:cNvPr>
          <p:cNvSpPr/>
          <p:nvPr userDrawn="1"/>
        </p:nvSpPr>
        <p:spPr>
          <a:xfrm>
            <a:off x="591940" y="969485"/>
            <a:ext cx="10980000" cy="72000"/>
          </a:xfrm>
          <a:prstGeom prst="rect">
            <a:avLst/>
          </a:prstGeom>
          <a:gradFill>
            <a:gsLst>
              <a:gs pos="0">
                <a:srgbClr val="343943"/>
              </a:gs>
              <a:gs pos="100000">
                <a:srgbClr val="FFF9D2"/>
              </a:gs>
            </a:gsLst>
            <a:lin ang="0" scaled="1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 err="1">
              <a:solidFill>
                <a:sysClr val="windowText" lastClr="000000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A68AEB8-9584-C94F-A299-09F980A39FCB}"/>
              </a:ext>
            </a:extLst>
          </p:cNvPr>
          <p:cNvSpPr/>
          <p:nvPr userDrawn="1"/>
        </p:nvSpPr>
        <p:spPr>
          <a:xfrm flipH="1">
            <a:off x="7788340" y="6277974"/>
            <a:ext cx="3783600" cy="72000"/>
          </a:xfrm>
          <a:prstGeom prst="rect">
            <a:avLst/>
          </a:prstGeom>
          <a:gradFill>
            <a:gsLst>
              <a:gs pos="0">
                <a:srgbClr val="343943"/>
              </a:gs>
              <a:gs pos="100000">
                <a:srgbClr val="FFF9D2"/>
              </a:gs>
            </a:gsLst>
            <a:lin ang="0" scaled="1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 err="1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6768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5251464" y="6376658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73955E-E73A-4CD2-8E16-4D3C077B7866}" type="datetime1">
              <a:rPr lang="zh-TW" altLang="en-US" smtClean="0"/>
              <a:pPr/>
              <a:t>2024/12/12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 b="1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</a:defRPr>
            </a:lvl1pPr>
          </a:lstStyle>
          <a:p>
            <a:fld id="{D7EAA7D9-1BE8-400E-A168-6229CD93A5F9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7235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DejaVu Serif Condensed" panose="02060606050605020204" pitchFamily="18" charset="0"/>
          <a:ea typeface="BatangChe" panose="02030609000101010101" pitchFamily="49" charset="-127"/>
          <a:cs typeface="DejaVu Sans" panose="020B060303080402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rgbClr val="0066CC"/>
          </a:solidFill>
          <a:latin typeface="DejaVu Serif Condensed" panose="02060606050605020204" pitchFamily="18" charset="0"/>
          <a:ea typeface="BatangChe" panose="02030609000101010101" pitchFamily="49" charset="-127"/>
          <a:cs typeface="DejaVu Sans" panose="020B060303080402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DejaVu Serif Condensed" panose="02060606050605020204" pitchFamily="18" charset="0"/>
          <a:ea typeface="BatangChe" panose="02030609000101010101" pitchFamily="49" charset="-127"/>
          <a:cs typeface="DejaVu Sans" panose="020B060303080402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rgbClr val="0066CC"/>
          </a:solidFill>
          <a:latin typeface="DejaVu Serif Condensed" panose="02060606050605020204" pitchFamily="18" charset="0"/>
          <a:ea typeface="BatangChe" panose="02030609000101010101" pitchFamily="49" charset="-127"/>
          <a:cs typeface="DejaVu Sans" panose="020B060303080402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DejaVu Serif Condensed" panose="02060606050605020204" pitchFamily="18" charset="0"/>
          <a:ea typeface="BatangChe" panose="02030609000101010101" pitchFamily="49" charset="-127"/>
          <a:cs typeface="DejaVu Sans" panose="020B0603030804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3132454" y="4122297"/>
            <a:ext cx="67284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b="1" dirty="0">
                <a:solidFill>
                  <a:schemeClr val="bg1"/>
                </a:solidFill>
                <a:ea typeface="Microsoft JhengHei" panose="020B0604030504040204" pitchFamily="34" charset="-120"/>
              </a:rPr>
              <a:t>邱新栗、柯俊先</a:t>
            </a:r>
            <a:endParaRPr lang="en-US" altLang="zh-TW" sz="2000" b="1" dirty="0">
              <a:solidFill>
                <a:schemeClr val="bg1"/>
              </a:solidFill>
              <a:ea typeface="Microsoft JhengHei" panose="020B0604030504040204" pitchFamily="34" charset="-120"/>
            </a:endParaRPr>
          </a:p>
        </p:txBody>
      </p:sp>
      <p:sp>
        <p:nvSpPr>
          <p:cNvPr id="3" name="標題 1"/>
          <p:cNvSpPr txBox="1">
            <a:spLocks/>
          </p:cNvSpPr>
          <p:nvPr/>
        </p:nvSpPr>
        <p:spPr>
          <a:xfrm>
            <a:off x="257331" y="1675693"/>
            <a:ext cx="11677338" cy="195403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  <a:scene3d>
              <a:camera prst="orthographicFront"/>
              <a:lightRig rig="glow" dir="tl">
                <a:rot lat="0" lon="0" rev="5400000"/>
              </a:lightRig>
            </a:scene3d>
            <a:sp3d contourW="12700" prstMaterial="flat">
              <a:contourClr>
                <a:schemeClr val="tx1">
                  <a:lumMod val="50000"/>
                  <a:lumOff val="50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200" b="1" kern="1200" cap="none" spc="0">
                <a:ln w="11430"/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4000" dirty="0">
                <a:effectLst/>
                <a:latin typeface="+mn-lt"/>
                <a:ea typeface="Microsoft JhengHei" panose="020B0604030504040204" pitchFamily="34" charset="-120"/>
              </a:rPr>
              <a:t>無線通訊系統與實驗簡介</a:t>
            </a:r>
            <a:endParaRPr lang="en-US" altLang="zh-TW" sz="4000" dirty="0">
              <a:effectLst/>
              <a:latin typeface="+mn-lt"/>
              <a:ea typeface="Microsoft JhengHei" panose="020B0604030504040204" pitchFamily="34" charset="-120"/>
            </a:endParaRPr>
          </a:p>
          <a:p>
            <a:r>
              <a:rPr lang="en-US" altLang="zh-TW" sz="3600" b="0" dirty="0">
                <a:effectLst/>
                <a:latin typeface="+mn-lt"/>
                <a:ea typeface="Microsoft JhengHei" panose="020B0604030504040204" pitchFamily="34" charset="-120"/>
              </a:rPr>
              <a:t>Data/Label for Fine-Tuning</a:t>
            </a:r>
          </a:p>
        </p:txBody>
      </p:sp>
    </p:spTree>
    <p:extLst>
      <p:ext uri="{BB962C8B-B14F-4D97-AF65-F5344CB8AC3E}">
        <p14:creationId xmlns:p14="http://schemas.microsoft.com/office/powerpoint/2010/main" val="3873843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圖片 27">
            <a:extLst>
              <a:ext uri="{FF2B5EF4-FFF2-40B4-BE49-F238E27FC236}">
                <a16:creationId xmlns:a16="http://schemas.microsoft.com/office/drawing/2014/main" id="{17599890-55FC-498F-BCB3-C7E80A8F73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4509" y="2505468"/>
            <a:ext cx="2548348" cy="1957671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D4945D0E-010F-4840-BFBC-7E7F1F7C4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基地台</a:t>
            </a:r>
            <a:r>
              <a:rPr lang="en-US" altLang="zh-TW" dirty="0"/>
              <a:t>PCI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111055E-507B-4A08-B7DD-71E922DE0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AA7D9-1BE8-400E-A168-6229CD93A5F9}" type="slidenum">
              <a:rPr lang="zh-TW" altLang="en-US" smtClean="0"/>
              <a:pPr/>
              <a:t>2</a:t>
            </a:fld>
            <a:endParaRPr lang="zh-TW" alt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65993307-2485-4D9B-8FDE-02124FA162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6158" y="2135688"/>
            <a:ext cx="5169935" cy="3069953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1964A3AF-B5AC-450C-8C5C-FB60624571F5}"/>
              </a:ext>
            </a:extLst>
          </p:cNvPr>
          <p:cNvSpPr/>
          <p:nvPr/>
        </p:nvSpPr>
        <p:spPr>
          <a:xfrm>
            <a:off x="1948873" y="3007594"/>
            <a:ext cx="822037" cy="452582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err="1">
              <a:solidFill>
                <a:sysClr val="windowText" lastClr="000000"/>
              </a:solidFill>
            </a:endParaRPr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38641238-81F9-4DCE-9848-D1D8B52AB908}"/>
              </a:ext>
            </a:extLst>
          </p:cNvPr>
          <p:cNvCxnSpPr/>
          <p:nvPr/>
        </p:nvCxnSpPr>
        <p:spPr>
          <a:xfrm flipH="1" flipV="1">
            <a:off x="2697019" y="3460176"/>
            <a:ext cx="350981" cy="471054"/>
          </a:xfrm>
          <a:prstGeom prst="straightConnector1">
            <a:avLst/>
          </a:prstGeom>
          <a:ln w="28575">
            <a:solidFill>
              <a:srgbClr val="0000FF"/>
            </a:solidFill>
            <a:prstDash val="solid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FE637682-5831-4390-9539-7E16C99ED7EA}"/>
              </a:ext>
            </a:extLst>
          </p:cNvPr>
          <p:cNvSpPr txBox="1"/>
          <p:nvPr/>
        </p:nvSpPr>
        <p:spPr>
          <a:xfrm>
            <a:off x="2770910" y="3931230"/>
            <a:ext cx="2031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起始電腦教室位置</a:t>
            </a:r>
          </a:p>
        </p:txBody>
      </p:sp>
      <p:sp>
        <p:nvSpPr>
          <p:cNvPr id="13" name="等腰三角形 12">
            <a:extLst>
              <a:ext uri="{FF2B5EF4-FFF2-40B4-BE49-F238E27FC236}">
                <a16:creationId xmlns:a16="http://schemas.microsoft.com/office/drawing/2014/main" id="{CBC84903-87EB-45F7-BA25-C59A5DD6710B}"/>
              </a:ext>
            </a:extLst>
          </p:cNvPr>
          <p:cNvSpPr/>
          <p:nvPr/>
        </p:nvSpPr>
        <p:spPr>
          <a:xfrm>
            <a:off x="1752849" y="2743710"/>
            <a:ext cx="244268" cy="213734"/>
          </a:xfrm>
          <a:prstGeom prst="triangl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err="1">
              <a:solidFill>
                <a:sysClr val="windowText" lastClr="000000"/>
              </a:solidFill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F7AA7D6B-E30C-4F0F-92D7-9163ACC7FF15}"/>
              </a:ext>
            </a:extLst>
          </p:cNvPr>
          <p:cNvSpPr txBox="1"/>
          <p:nvPr/>
        </p:nvSpPr>
        <p:spPr>
          <a:xfrm>
            <a:off x="523125" y="2481245"/>
            <a:ext cx="1632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dirty="0">
                <a:solidFill>
                  <a:srgbClr val="0000FF"/>
                </a:solidFill>
                <a:ea typeface="微軟正黑體" panose="020B0604030504040204" pitchFamily="34" charset="-120"/>
              </a:rPr>
              <a:t>基地台 </a:t>
            </a:r>
            <a:r>
              <a:rPr lang="en-US" altLang="zh-TW" dirty="0">
                <a:solidFill>
                  <a:srgbClr val="0000FF"/>
                </a:solidFill>
                <a:ea typeface="微軟正黑體" panose="020B0604030504040204" pitchFamily="34" charset="-120"/>
              </a:rPr>
              <a:t>PCI=12 </a:t>
            </a:r>
            <a:endParaRPr lang="zh-TW" altLang="en-US" dirty="0">
              <a:solidFill>
                <a:srgbClr val="0000FF"/>
              </a:solidFill>
              <a:ea typeface="微軟正黑體" panose="020B0604030504040204" pitchFamily="34" charset="-120"/>
            </a:endParaRPr>
          </a:p>
        </p:txBody>
      </p:sp>
      <p:sp>
        <p:nvSpPr>
          <p:cNvPr id="15" name="等腰三角形 14">
            <a:extLst>
              <a:ext uri="{FF2B5EF4-FFF2-40B4-BE49-F238E27FC236}">
                <a16:creationId xmlns:a16="http://schemas.microsoft.com/office/drawing/2014/main" id="{1247254F-2DEB-474C-8735-F1147E69D835}"/>
              </a:ext>
            </a:extLst>
          </p:cNvPr>
          <p:cNvSpPr/>
          <p:nvPr/>
        </p:nvSpPr>
        <p:spPr>
          <a:xfrm>
            <a:off x="1752849" y="4225215"/>
            <a:ext cx="244268" cy="213734"/>
          </a:xfrm>
          <a:prstGeom prst="triangl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err="1">
              <a:solidFill>
                <a:sysClr val="windowText" lastClr="000000"/>
              </a:solidFill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234524E1-DDE3-45E6-B3A4-AC555EBCF0DC}"/>
              </a:ext>
            </a:extLst>
          </p:cNvPr>
          <p:cNvSpPr txBox="1"/>
          <p:nvPr/>
        </p:nvSpPr>
        <p:spPr>
          <a:xfrm>
            <a:off x="206349" y="3977512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dirty="0">
                <a:solidFill>
                  <a:srgbClr val="0000FF"/>
                </a:solidFill>
                <a:ea typeface="微軟正黑體" panose="020B0604030504040204" pitchFamily="34" charset="-120"/>
              </a:rPr>
              <a:t>基地台 </a:t>
            </a:r>
            <a:r>
              <a:rPr lang="en-US" altLang="zh-TW" dirty="0">
                <a:solidFill>
                  <a:srgbClr val="0000FF"/>
                </a:solidFill>
                <a:ea typeface="微軟正黑體" panose="020B0604030504040204" pitchFamily="34" charset="-120"/>
              </a:rPr>
              <a:t>PCI=22 </a:t>
            </a:r>
            <a:endParaRPr lang="zh-TW" altLang="en-US" dirty="0">
              <a:solidFill>
                <a:srgbClr val="0000FF"/>
              </a:solidFill>
              <a:ea typeface="微軟正黑體" panose="020B0604030504040204" pitchFamily="34" charset="-120"/>
            </a:endParaRPr>
          </a:p>
        </p:txBody>
      </p:sp>
      <p:sp>
        <p:nvSpPr>
          <p:cNvPr id="17" name="等腰三角形 16">
            <a:extLst>
              <a:ext uri="{FF2B5EF4-FFF2-40B4-BE49-F238E27FC236}">
                <a16:creationId xmlns:a16="http://schemas.microsoft.com/office/drawing/2014/main" id="{FCFE58CF-3D05-4005-ADBB-9846FD3ED568}"/>
              </a:ext>
            </a:extLst>
          </p:cNvPr>
          <p:cNvSpPr/>
          <p:nvPr/>
        </p:nvSpPr>
        <p:spPr>
          <a:xfrm>
            <a:off x="5404489" y="2800426"/>
            <a:ext cx="244268" cy="213734"/>
          </a:xfrm>
          <a:prstGeom prst="triangl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err="1">
              <a:solidFill>
                <a:sysClr val="windowText" lastClr="000000"/>
              </a:solidFill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D24E9852-B3BA-43A2-9CE8-8B4F5DE81752}"/>
              </a:ext>
            </a:extLst>
          </p:cNvPr>
          <p:cNvSpPr txBox="1"/>
          <p:nvPr/>
        </p:nvSpPr>
        <p:spPr>
          <a:xfrm>
            <a:off x="5553420" y="2609194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dirty="0">
                <a:solidFill>
                  <a:srgbClr val="0000FF"/>
                </a:solidFill>
                <a:ea typeface="微軟正黑體" panose="020B0604030504040204" pitchFamily="34" charset="-120"/>
              </a:rPr>
              <a:t>基地台 </a:t>
            </a:r>
            <a:r>
              <a:rPr lang="en-US" altLang="zh-TW" dirty="0">
                <a:solidFill>
                  <a:srgbClr val="0000FF"/>
                </a:solidFill>
                <a:ea typeface="微軟正黑體" panose="020B0604030504040204" pitchFamily="34" charset="-120"/>
              </a:rPr>
              <a:t>PCI=11 </a:t>
            </a:r>
            <a:endParaRPr lang="zh-TW" altLang="en-US" dirty="0">
              <a:solidFill>
                <a:srgbClr val="0000FF"/>
              </a:solidFill>
              <a:ea typeface="微軟正黑體" panose="020B0604030504040204" pitchFamily="34" charset="-120"/>
            </a:endParaRPr>
          </a:p>
        </p:txBody>
      </p:sp>
      <p:sp>
        <p:nvSpPr>
          <p:cNvPr id="19" name="等腰三角形 18">
            <a:extLst>
              <a:ext uri="{FF2B5EF4-FFF2-40B4-BE49-F238E27FC236}">
                <a16:creationId xmlns:a16="http://schemas.microsoft.com/office/drawing/2014/main" id="{F0A1A9D0-E49C-47AE-8D27-5A3CC6BA5B33}"/>
              </a:ext>
            </a:extLst>
          </p:cNvPr>
          <p:cNvSpPr/>
          <p:nvPr/>
        </p:nvSpPr>
        <p:spPr>
          <a:xfrm>
            <a:off x="5407426" y="4082639"/>
            <a:ext cx="244268" cy="213734"/>
          </a:xfrm>
          <a:prstGeom prst="triangl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err="1">
              <a:solidFill>
                <a:sysClr val="windowText" lastClr="000000"/>
              </a:solidFill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24BB7B63-A0B2-4316-8A6A-83AAA6072BFE}"/>
              </a:ext>
            </a:extLst>
          </p:cNvPr>
          <p:cNvSpPr txBox="1"/>
          <p:nvPr/>
        </p:nvSpPr>
        <p:spPr>
          <a:xfrm>
            <a:off x="5518133" y="3944570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dirty="0">
                <a:solidFill>
                  <a:srgbClr val="0000FF"/>
                </a:solidFill>
                <a:ea typeface="微軟正黑體" panose="020B0604030504040204" pitchFamily="34" charset="-120"/>
              </a:rPr>
              <a:t>基地台 </a:t>
            </a:r>
            <a:r>
              <a:rPr lang="en-US" altLang="zh-TW" dirty="0">
                <a:solidFill>
                  <a:srgbClr val="0000FF"/>
                </a:solidFill>
                <a:ea typeface="微軟正黑體" panose="020B0604030504040204" pitchFamily="34" charset="-120"/>
              </a:rPr>
              <a:t>PCI=21 </a:t>
            </a:r>
            <a:endParaRPr lang="zh-TW" altLang="en-US" dirty="0">
              <a:solidFill>
                <a:srgbClr val="0000FF"/>
              </a:solidFill>
              <a:ea typeface="微軟正黑體" panose="020B0604030504040204" pitchFamily="34" charset="-12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10D90BAD-0BCA-415D-B640-B556D678037B}"/>
              </a:ext>
            </a:extLst>
          </p:cNvPr>
          <p:cNvSpPr/>
          <p:nvPr/>
        </p:nvSpPr>
        <p:spPr>
          <a:xfrm>
            <a:off x="7866954" y="2533176"/>
            <a:ext cx="2376173" cy="48446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err="1">
              <a:solidFill>
                <a:sysClr val="windowText" lastClr="000000"/>
              </a:solidFill>
            </a:endParaRPr>
          </a:p>
        </p:txBody>
      </p: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EDDD1E0C-09B8-4D03-A2A3-21F2FCFC8955}"/>
              </a:ext>
            </a:extLst>
          </p:cNvPr>
          <p:cNvCxnSpPr>
            <a:stCxn id="18" idx="3"/>
            <a:endCxn id="23" idx="1"/>
          </p:cNvCxnSpPr>
          <p:nvPr/>
        </p:nvCxnSpPr>
        <p:spPr>
          <a:xfrm flipV="1">
            <a:off x="7238497" y="2775410"/>
            <a:ext cx="628457" cy="18450"/>
          </a:xfrm>
          <a:prstGeom prst="straightConnector1">
            <a:avLst/>
          </a:prstGeom>
          <a:ln w="28575">
            <a:prstDash val="solid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471177F7-59F5-4328-8323-18E4AB22F5D5}"/>
              </a:ext>
            </a:extLst>
          </p:cNvPr>
          <p:cNvSpPr txBox="1"/>
          <p:nvPr/>
        </p:nvSpPr>
        <p:spPr>
          <a:xfrm>
            <a:off x="6584484" y="2103245"/>
            <a:ext cx="4858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dirty="0">
                <a:solidFill>
                  <a:srgbClr val="C00000"/>
                </a:solidFill>
                <a:ea typeface="微軟正黑體" panose="020B0604030504040204" pitchFamily="34" charset="-120"/>
              </a:rPr>
              <a:t>四個基地台的訓練資料、分別存在四個</a:t>
            </a:r>
            <a:r>
              <a:rPr lang="en-US" altLang="zh-TW" dirty="0">
                <a:solidFill>
                  <a:srgbClr val="C00000"/>
                </a:solidFill>
                <a:ea typeface="微軟正黑體" panose="020B0604030504040204" pitchFamily="34" charset="-120"/>
              </a:rPr>
              <a:t>csv</a:t>
            </a:r>
            <a:r>
              <a:rPr lang="zh-TW" altLang="en-US" dirty="0">
                <a:solidFill>
                  <a:srgbClr val="C00000"/>
                </a:solidFill>
                <a:ea typeface="微軟正黑體" panose="020B0604030504040204" pitchFamily="34" charset="-120"/>
              </a:rPr>
              <a:t>檔案</a:t>
            </a:r>
          </a:p>
        </p:txBody>
      </p:sp>
    </p:spTree>
    <p:extLst>
      <p:ext uri="{BB962C8B-B14F-4D97-AF65-F5344CB8AC3E}">
        <p14:creationId xmlns:p14="http://schemas.microsoft.com/office/powerpoint/2010/main" val="569551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B92C29-0753-43F1-AA88-DBA5236ED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Fine-Tuning Data/Label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48E4E1E-61ED-43AD-806E-9683A66C28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052735"/>
            <a:ext cx="10972800" cy="5303615"/>
          </a:xfrm>
        </p:spPr>
        <p:txBody>
          <a:bodyPr>
            <a:normAutofit/>
          </a:bodyPr>
          <a:lstStyle/>
          <a:p>
            <a:r>
              <a:rPr lang="en-US" altLang="zh-TW" dirty="0"/>
              <a:t>Fine-Tuning</a:t>
            </a:r>
            <a:r>
              <a:rPr lang="zh-TW" altLang="en-US" dirty="0"/>
              <a:t>資料收集情境</a:t>
            </a:r>
            <a:r>
              <a:rPr lang="en-US" altLang="zh-TW" dirty="0"/>
              <a:t>:</a:t>
            </a:r>
          </a:p>
          <a:p>
            <a:pPr lvl="1"/>
            <a:r>
              <a:rPr lang="zh-TW" altLang="en-US" dirty="0"/>
              <a:t>基地台每</a:t>
            </a:r>
            <a:r>
              <a:rPr lang="en-US" altLang="zh-TW" dirty="0"/>
              <a:t>5</a:t>
            </a:r>
            <a:r>
              <a:rPr lang="zh-TW" altLang="en-US" dirty="0"/>
              <a:t>秒收集一筆資料，包含所有連線</a:t>
            </a:r>
            <a:r>
              <a:rPr lang="en-US" altLang="zh-TW" dirty="0"/>
              <a:t>UE</a:t>
            </a:r>
            <a:r>
              <a:rPr lang="zh-TW" altLang="en-US" dirty="0"/>
              <a:t>的</a:t>
            </a:r>
            <a:r>
              <a:rPr lang="en-US" altLang="zh-TW" dirty="0"/>
              <a:t>SINR</a:t>
            </a:r>
            <a:r>
              <a:rPr lang="zh-TW" altLang="en-US" dirty="0"/>
              <a:t>與</a:t>
            </a:r>
            <a:r>
              <a:rPr lang="en-US" altLang="zh-TW" dirty="0"/>
              <a:t>RSRP</a:t>
            </a:r>
            <a:r>
              <a:rPr lang="zh-TW" altLang="en-US" dirty="0"/>
              <a:t>、以及該基地台的下行 </a:t>
            </a:r>
            <a:r>
              <a:rPr lang="en-US" altLang="zh-TW" dirty="0"/>
              <a:t>(downlink</a:t>
            </a:r>
            <a:r>
              <a:rPr lang="zh-TW" altLang="en-US" dirty="0"/>
              <a:t>，</a:t>
            </a:r>
            <a:r>
              <a:rPr lang="en-US" altLang="zh-TW" dirty="0"/>
              <a:t>DL) </a:t>
            </a:r>
            <a:r>
              <a:rPr lang="zh-TW" altLang="en-US" dirty="0"/>
              <a:t>吞吐量 </a:t>
            </a:r>
            <a:r>
              <a:rPr lang="en-US" altLang="zh-TW" dirty="0"/>
              <a:t>(throughput)</a:t>
            </a:r>
            <a:r>
              <a:rPr lang="zh-TW" altLang="en-US" dirty="0"/>
              <a:t> 總和</a:t>
            </a:r>
            <a:endParaRPr lang="en-US" altLang="zh-TW" dirty="0"/>
          </a:p>
          <a:p>
            <a:pPr lvl="1"/>
            <a:r>
              <a:rPr lang="en-US" altLang="zh-TW" dirty="0"/>
              <a:t>2024</a:t>
            </a:r>
            <a:r>
              <a:rPr lang="zh-TW" altLang="en-US" dirty="0"/>
              <a:t>年</a:t>
            </a:r>
            <a:r>
              <a:rPr lang="en-US" altLang="zh-TW" dirty="0"/>
              <a:t>12</a:t>
            </a:r>
            <a:r>
              <a:rPr lang="zh-TW" altLang="en-US" dirty="0"/>
              <a:t>月</a:t>
            </a:r>
            <a:r>
              <a:rPr lang="en-US" altLang="zh-TW" dirty="0"/>
              <a:t>10</a:t>
            </a:r>
            <a:r>
              <a:rPr lang="zh-TW" altLang="en-US" dirty="0"/>
              <a:t>號下午，收集數據約</a:t>
            </a:r>
            <a:r>
              <a:rPr lang="en-US" altLang="zh-TW" dirty="0"/>
              <a:t>3.5</a:t>
            </a:r>
            <a:r>
              <a:rPr lang="zh-TW" altLang="en-US" dirty="0"/>
              <a:t>小時，每個基地台都收集到</a:t>
            </a:r>
            <a:r>
              <a:rPr lang="en-US" altLang="zh-TW" dirty="0"/>
              <a:t>2,467</a:t>
            </a:r>
            <a:r>
              <a:rPr lang="zh-TW" altLang="en-US" dirty="0"/>
              <a:t>筆資料、四個基地台總共</a:t>
            </a:r>
            <a:r>
              <a:rPr lang="en-US" altLang="zh-TW" dirty="0"/>
              <a:t>9,868</a:t>
            </a:r>
            <a:r>
              <a:rPr lang="zh-TW" altLang="en-US" dirty="0"/>
              <a:t>筆資料可供</a:t>
            </a:r>
            <a:r>
              <a:rPr lang="en-US" altLang="zh-TW" dirty="0"/>
              <a:t>fine-tuning</a:t>
            </a:r>
          </a:p>
          <a:p>
            <a:pPr lvl="2"/>
            <a:r>
              <a:rPr lang="en-US" altLang="zh-TW" dirty="0"/>
              <a:t>Csv</a:t>
            </a:r>
            <a:r>
              <a:rPr lang="zh-TW" altLang="en-US" dirty="0"/>
              <a:t>檔案中，每一列為間隔五秒的收集數據，下一列為下五秒的數據，是</a:t>
            </a:r>
            <a:r>
              <a:rPr lang="zh-TW" altLang="en-US" b="1" dirty="0">
                <a:solidFill>
                  <a:srgbClr val="FF0000"/>
                </a:solidFill>
              </a:rPr>
              <a:t>時間連續的資料</a:t>
            </a:r>
            <a:endParaRPr lang="en-US" altLang="zh-TW" b="1" dirty="0">
              <a:solidFill>
                <a:srgbClr val="FF0000"/>
              </a:solidFill>
            </a:endParaRPr>
          </a:p>
          <a:p>
            <a:pPr lvl="2"/>
            <a:endParaRPr lang="en-US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5ACBD79-A268-4D4C-807C-FABCD249F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AA7D9-1BE8-400E-A168-6229CD93A5F9}" type="slidenum">
              <a:rPr lang="zh-TW" altLang="en-US" smtClean="0"/>
              <a:pPr/>
              <a:t>3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54916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圖片 13">
            <a:extLst>
              <a:ext uri="{FF2B5EF4-FFF2-40B4-BE49-F238E27FC236}">
                <a16:creationId xmlns:a16="http://schemas.microsoft.com/office/drawing/2014/main" id="{E54085AC-2811-4D83-8B10-BDC97EAF98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3338624"/>
            <a:ext cx="11083636" cy="1918162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E7B20A49-96E7-4A82-BA71-30CA0A828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Pre-Training Data/Label</a:t>
            </a:r>
            <a:r>
              <a:rPr lang="zh-TW" altLang="en-US" dirty="0"/>
              <a:t> </a:t>
            </a:r>
            <a:r>
              <a:rPr lang="en-US" altLang="zh-TW" dirty="0"/>
              <a:t>Example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BF3DB04-9F18-4269-834B-5859B77A81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052736"/>
            <a:ext cx="10972800" cy="2260277"/>
          </a:xfrm>
        </p:spPr>
        <p:txBody>
          <a:bodyPr>
            <a:normAutofit fontScale="85000" lnSpcReduction="10000"/>
          </a:bodyPr>
          <a:lstStyle/>
          <a:p>
            <a:r>
              <a:rPr lang="zh-TW" altLang="en-US" dirty="0"/>
              <a:t>以</a:t>
            </a:r>
            <a:r>
              <a:rPr lang="it-IT" altLang="zh-TW" dirty="0"/>
              <a:t>RU11_train_data.csv</a:t>
            </a:r>
            <a:r>
              <a:rPr lang="zh-TW" altLang="en-US" dirty="0"/>
              <a:t>為例，每一列共有</a:t>
            </a:r>
            <a:r>
              <a:rPr lang="en-US" altLang="zh-TW" dirty="0"/>
              <a:t>18</a:t>
            </a:r>
            <a:r>
              <a:rPr lang="zh-TW" altLang="en-US" dirty="0"/>
              <a:t>行 </a:t>
            </a:r>
            <a:r>
              <a:rPr lang="en-US" altLang="zh-TW" dirty="0"/>
              <a:t>(column)</a:t>
            </a:r>
            <a:r>
              <a:rPr lang="zh-TW" altLang="en-US" dirty="0"/>
              <a:t>資料</a:t>
            </a:r>
            <a:endParaRPr lang="en-US" altLang="zh-TW" dirty="0"/>
          </a:p>
          <a:p>
            <a:pPr lvl="1"/>
            <a:r>
              <a:rPr lang="en-US" altLang="zh-TW" dirty="0"/>
              <a:t>1</a:t>
            </a:r>
            <a:r>
              <a:rPr lang="en-US" altLang="zh-TW" baseline="30000" dirty="0"/>
              <a:t>st</a:t>
            </a:r>
            <a:r>
              <a:rPr lang="en-US" altLang="zh-TW" dirty="0"/>
              <a:t>  column</a:t>
            </a:r>
            <a:r>
              <a:rPr lang="zh-TW" altLang="en-US" dirty="0"/>
              <a:t>是</a:t>
            </a:r>
            <a:r>
              <a:rPr lang="en-US" altLang="zh-TW" dirty="0"/>
              <a:t>label</a:t>
            </a:r>
            <a:r>
              <a:rPr lang="zh-TW" altLang="en-US" dirty="0"/>
              <a:t>，即</a:t>
            </a:r>
            <a:r>
              <a:rPr lang="en-US" altLang="zh-TW" dirty="0"/>
              <a:t>downlink throughput (</a:t>
            </a:r>
            <a:r>
              <a:rPr lang="zh-TW" altLang="en-US" dirty="0"/>
              <a:t>吞吐量</a:t>
            </a:r>
            <a:r>
              <a:rPr lang="en-US" altLang="zh-TW" dirty="0"/>
              <a:t>)</a:t>
            </a:r>
            <a:r>
              <a:rPr lang="zh-TW" altLang="en-US" dirty="0"/>
              <a:t>，單位為</a:t>
            </a:r>
            <a:r>
              <a:rPr lang="en-US" altLang="zh-TW" dirty="0"/>
              <a:t>Mbps</a:t>
            </a:r>
          </a:p>
          <a:p>
            <a:pPr lvl="1"/>
            <a:r>
              <a:rPr lang="en-US" altLang="zh-TW" dirty="0"/>
              <a:t>2</a:t>
            </a:r>
            <a:r>
              <a:rPr lang="en-US" altLang="zh-TW" baseline="30000" dirty="0"/>
              <a:t>nd</a:t>
            </a:r>
            <a:r>
              <a:rPr lang="en-US" altLang="zh-TW" dirty="0"/>
              <a:t> column</a:t>
            </a:r>
            <a:r>
              <a:rPr lang="zh-TW" altLang="en-US" dirty="0"/>
              <a:t>是該基地台連線的</a:t>
            </a:r>
            <a:r>
              <a:rPr lang="en-US" altLang="zh-TW" dirty="0"/>
              <a:t>UE</a:t>
            </a:r>
            <a:r>
              <a:rPr lang="zh-TW" altLang="en-US" dirty="0"/>
              <a:t>數量</a:t>
            </a:r>
            <a:endParaRPr lang="en-US" altLang="zh-TW" dirty="0"/>
          </a:p>
          <a:p>
            <a:pPr lvl="1"/>
            <a:r>
              <a:rPr lang="en-US" altLang="zh-TW" dirty="0"/>
              <a:t>3~10 column</a:t>
            </a:r>
            <a:r>
              <a:rPr lang="zh-TW" altLang="en-US" dirty="0"/>
              <a:t>是使用者回報</a:t>
            </a:r>
            <a:r>
              <a:rPr lang="en-US" altLang="zh-TW" dirty="0"/>
              <a:t>SINR</a:t>
            </a:r>
            <a:r>
              <a:rPr lang="zh-TW" altLang="en-US" dirty="0"/>
              <a:t>低於區間</a:t>
            </a:r>
            <a:r>
              <a:rPr lang="en-US" altLang="zh-TW" dirty="0"/>
              <a:t>[ -8, -5, -2, 1, 4, 7, 0, 50]</a:t>
            </a:r>
            <a:r>
              <a:rPr lang="zh-TW" altLang="en-US" dirty="0"/>
              <a:t> </a:t>
            </a:r>
            <a:r>
              <a:rPr lang="en-US" altLang="zh-TW" dirty="0"/>
              <a:t>dB</a:t>
            </a:r>
            <a:r>
              <a:rPr lang="zh-TW" altLang="en-US" dirty="0"/>
              <a:t>的累積次數</a:t>
            </a:r>
            <a:endParaRPr lang="en-US" altLang="zh-TW" dirty="0"/>
          </a:p>
          <a:p>
            <a:pPr lvl="1"/>
            <a:r>
              <a:rPr lang="en-US" altLang="zh-TW" dirty="0"/>
              <a:t>11~18</a:t>
            </a:r>
            <a:r>
              <a:rPr lang="zh-TW" altLang="en-US" dirty="0"/>
              <a:t> </a:t>
            </a:r>
            <a:r>
              <a:rPr lang="en-US" altLang="zh-TW" dirty="0"/>
              <a:t>column</a:t>
            </a:r>
            <a:r>
              <a:rPr lang="zh-TW" altLang="en-US" dirty="0"/>
              <a:t>是使用者回報</a:t>
            </a:r>
            <a:r>
              <a:rPr lang="en-US" altLang="zh-TW" dirty="0"/>
              <a:t>RSRP</a:t>
            </a:r>
            <a:r>
              <a:rPr lang="zh-TW" altLang="en-US" dirty="0"/>
              <a:t>低於區間</a:t>
            </a:r>
            <a:r>
              <a:rPr lang="en-US" altLang="zh-TW" dirty="0"/>
              <a:t>[-110,-100, -90,-80,-70,-60,-50,-40]</a:t>
            </a:r>
            <a:r>
              <a:rPr lang="zh-TW" altLang="en-US" dirty="0"/>
              <a:t> </a:t>
            </a:r>
            <a:r>
              <a:rPr lang="en-US" altLang="zh-TW" dirty="0"/>
              <a:t>dBm</a:t>
            </a:r>
            <a:r>
              <a:rPr lang="zh-TW" altLang="en-US" dirty="0"/>
              <a:t>的累積次數</a:t>
            </a:r>
            <a:endParaRPr lang="en-US" altLang="zh-TW" dirty="0"/>
          </a:p>
          <a:p>
            <a:pPr lvl="1"/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300F0B0-C481-4D2C-88A4-A6268664D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AA7D9-1BE8-400E-A168-6229CD93A5F9}" type="slidenum">
              <a:rPr lang="zh-TW" altLang="en-US" smtClean="0"/>
              <a:pPr/>
              <a:t>4</a:t>
            </a:fld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8ABADBC-B995-484B-91F3-0BE2576FF652}"/>
              </a:ext>
            </a:extLst>
          </p:cNvPr>
          <p:cNvSpPr/>
          <p:nvPr/>
        </p:nvSpPr>
        <p:spPr>
          <a:xfrm>
            <a:off x="1519187" y="3330784"/>
            <a:ext cx="592934" cy="2126511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err="1">
              <a:solidFill>
                <a:sysClr val="windowText" lastClr="000000"/>
              </a:solidFill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41AEC378-23F8-45C4-94EC-2E52C9F4A971}"/>
              </a:ext>
            </a:extLst>
          </p:cNvPr>
          <p:cNvSpPr txBox="1"/>
          <p:nvPr/>
        </p:nvSpPr>
        <p:spPr>
          <a:xfrm>
            <a:off x="1152482" y="6172736"/>
            <a:ext cx="12479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0000FF"/>
                </a:solidFill>
                <a:ea typeface="標楷體" panose="03000509000000000000" pitchFamily="65" charset="-120"/>
              </a:rPr>
              <a:t>Cell 1</a:t>
            </a:r>
            <a:r>
              <a:rPr lang="zh-TW" altLang="en-US" dirty="0">
                <a:solidFill>
                  <a:srgbClr val="0000FF"/>
                </a:solidFill>
                <a:ea typeface="標楷體" panose="03000509000000000000" pitchFamily="65" charset="-120"/>
              </a:rPr>
              <a:t>的</a:t>
            </a:r>
            <a:r>
              <a:rPr lang="en-US" altLang="zh-TW" dirty="0">
                <a:solidFill>
                  <a:srgbClr val="0000FF"/>
                </a:solidFill>
                <a:ea typeface="標楷體" panose="03000509000000000000" pitchFamily="65" charset="-120"/>
              </a:rPr>
              <a:t>UE</a:t>
            </a:r>
            <a:r>
              <a:rPr lang="zh-TW" altLang="en-US" dirty="0">
                <a:solidFill>
                  <a:srgbClr val="0000FF"/>
                </a:solidFill>
                <a:ea typeface="標楷體" panose="03000509000000000000" pitchFamily="65" charset="-120"/>
              </a:rPr>
              <a:t>連線數量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8334E58-F3FE-4680-839E-8F699F421F6A}"/>
              </a:ext>
            </a:extLst>
          </p:cNvPr>
          <p:cNvSpPr/>
          <p:nvPr/>
        </p:nvSpPr>
        <p:spPr>
          <a:xfrm>
            <a:off x="2095378" y="3330784"/>
            <a:ext cx="592934" cy="21265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err="1">
              <a:solidFill>
                <a:sysClr val="windowText" lastClr="000000"/>
              </a:solidFill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10DD0788-6565-4DAC-998C-5AC9B8971A6B}"/>
              </a:ext>
            </a:extLst>
          </p:cNvPr>
          <p:cNvSpPr txBox="1"/>
          <p:nvPr/>
        </p:nvSpPr>
        <p:spPr>
          <a:xfrm>
            <a:off x="2707544" y="6329165"/>
            <a:ext cx="2761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ea typeface="標楷體" panose="03000509000000000000" pitchFamily="65" charset="-120"/>
              </a:rPr>
              <a:t>SINR</a:t>
            </a:r>
            <a:r>
              <a:rPr lang="zh-TW" altLang="en-US" dirty="0">
                <a:solidFill>
                  <a:srgbClr val="FF0000"/>
                </a:solidFill>
                <a:ea typeface="標楷體" panose="03000509000000000000" pitchFamily="65" charset="-120"/>
              </a:rPr>
              <a:t>小於</a:t>
            </a:r>
            <a:r>
              <a:rPr lang="en-US" altLang="zh-TW" dirty="0">
                <a:solidFill>
                  <a:srgbClr val="FF0000"/>
                </a:solidFill>
                <a:ea typeface="標楷體" panose="03000509000000000000" pitchFamily="65" charset="-120"/>
              </a:rPr>
              <a:t>-8dB</a:t>
            </a:r>
            <a:r>
              <a:rPr lang="zh-TW" altLang="en-US" dirty="0">
                <a:solidFill>
                  <a:srgbClr val="FF0000"/>
                </a:solidFill>
                <a:ea typeface="標楷體" panose="03000509000000000000" pitchFamily="65" charset="-120"/>
              </a:rPr>
              <a:t>的累積數量</a:t>
            </a:r>
            <a:endParaRPr lang="en-US" altLang="zh-TW" dirty="0">
              <a:solidFill>
                <a:srgbClr val="FF0000"/>
              </a:solidFill>
              <a:ea typeface="標楷體" panose="03000509000000000000" pitchFamily="65" charset="-12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C87473C4-DECC-44A3-AA08-E4518B5B4796}"/>
              </a:ext>
            </a:extLst>
          </p:cNvPr>
          <p:cNvSpPr txBox="1"/>
          <p:nvPr/>
        </p:nvSpPr>
        <p:spPr>
          <a:xfrm>
            <a:off x="3263095" y="5955183"/>
            <a:ext cx="2761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ea typeface="標楷體" panose="03000509000000000000" pitchFamily="65" charset="-120"/>
              </a:rPr>
              <a:t>SINR</a:t>
            </a:r>
            <a:r>
              <a:rPr lang="zh-TW" altLang="en-US" dirty="0">
                <a:solidFill>
                  <a:srgbClr val="FF0000"/>
                </a:solidFill>
                <a:ea typeface="標楷體" panose="03000509000000000000" pitchFamily="65" charset="-120"/>
              </a:rPr>
              <a:t>小於</a:t>
            </a:r>
            <a:r>
              <a:rPr lang="en-US" altLang="zh-TW" dirty="0">
                <a:solidFill>
                  <a:srgbClr val="FF0000"/>
                </a:solidFill>
                <a:ea typeface="標楷體" panose="03000509000000000000" pitchFamily="65" charset="-120"/>
              </a:rPr>
              <a:t>-5dB</a:t>
            </a:r>
            <a:r>
              <a:rPr lang="zh-TW" altLang="en-US" dirty="0">
                <a:solidFill>
                  <a:srgbClr val="FF0000"/>
                </a:solidFill>
                <a:ea typeface="標楷體" panose="03000509000000000000" pitchFamily="65" charset="-120"/>
              </a:rPr>
              <a:t>的累積數量</a:t>
            </a:r>
            <a:endParaRPr lang="en-US" altLang="zh-TW" dirty="0">
              <a:solidFill>
                <a:srgbClr val="FF0000"/>
              </a:solidFill>
              <a:ea typeface="標楷體" panose="03000509000000000000" pitchFamily="65" charset="-12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7990A93A-B5C9-4FFE-AA4F-BEC382E70CF0}"/>
              </a:ext>
            </a:extLst>
          </p:cNvPr>
          <p:cNvSpPr txBox="1"/>
          <p:nvPr/>
        </p:nvSpPr>
        <p:spPr>
          <a:xfrm>
            <a:off x="3818646" y="5581201"/>
            <a:ext cx="2761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ea typeface="標楷體" panose="03000509000000000000" pitchFamily="65" charset="-120"/>
              </a:rPr>
              <a:t>SINR</a:t>
            </a:r>
            <a:r>
              <a:rPr lang="zh-TW" altLang="en-US" dirty="0">
                <a:solidFill>
                  <a:srgbClr val="FF0000"/>
                </a:solidFill>
                <a:ea typeface="標楷體" panose="03000509000000000000" pitchFamily="65" charset="-120"/>
              </a:rPr>
              <a:t>小於</a:t>
            </a:r>
            <a:r>
              <a:rPr lang="en-US" altLang="zh-TW" dirty="0">
                <a:solidFill>
                  <a:srgbClr val="FF0000"/>
                </a:solidFill>
                <a:ea typeface="標楷體" panose="03000509000000000000" pitchFamily="65" charset="-120"/>
              </a:rPr>
              <a:t>-2dB</a:t>
            </a:r>
            <a:r>
              <a:rPr lang="zh-TW" altLang="en-US" dirty="0">
                <a:solidFill>
                  <a:srgbClr val="FF0000"/>
                </a:solidFill>
                <a:ea typeface="標楷體" panose="03000509000000000000" pitchFamily="65" charset="-120"/>
              </a:rPr>
              <a:t>的累積數量</a:t>
            </a:r>
            <a:endParaRPr lang="en-US" altLang="zh-TW" dirty="0">
              <a:solidFill>
                <a:srgbClr val="FF0000"/>
              </a:solidFill>
              <a:ea typeface="標楷體" panose="03000509000000000000" pitchFamily="65" charset="-120"/>
            </a:endParaRPr>
          </a:p>
        </p:txBody>
      </p:sp>
      <p:cxnSp>
        <p:nvCxnSpPr>
          <p:cNvPr id="13" name="接點: 肘形 12">
            <a:extLst>
              <a:ext uri="{FF2B5EF4-FFF2-40B4-BE49-F238E27FC236}">
                <a16:creationId xmlns:a16="http://schemas.microsoft.com/office/drawing/2014/main" id="{78A609C9-44EE-4758-B5B4-E52245BB3AFE}"/>
              </a:ext>
            </a:extLst>
          </p:cNvPr>
          <p:cNvCxnSpPr>
            <a:cxnSpLocks/>
            <a:stCxn id="8" idx="2"/>
            <a:endCxn id="9" idx="1"/>
          </p:cNvCxnSpPr>
          <p:nvPr/>
        </p:nvCxnSpPr>
        <p:spPr>
          <a:xfrm rot="16200000" flipH="1">
            <a:off x="2021426" y="5827713"/>
            <a:ext cx="1056536" cy="315699"/>
          </a:xfrm>
          <a:prstGeom prst="bentConnector2">
            <a:avLst/>
          </a:prstGeom>
          <a:ln w="28575">
            <a:solidFill>
              <a:srgbClr val="FF0000"/>
            </a:solidFill>
            <a:prstDash val="solid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211CDEF1-D679-4EE9-837F-E7872BB631AD}"/>
              </a:ext>
            </a:extLst>
          </p:cNvPr>
          <p:cNvSpPr/>
          <p:nvPr/>
        </p:nvSpPr>
        <p:spPr>
          <a:xfrm>
            <a:off x="2690799" y="3330784"/>
            <a:ext cx="605853" cy="21265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err="1">
              <a:solidFill>
                <a:sysClr val="windowText" lastClr="000000"/>
              </a:solidFill>
            </a:endParaRPr>
          </a:p>
        </p:txBody>
      </p:sp>
      <p:cxnSp>
        <p:nvCxnSpPr>
          <p:cNvPr id="17" name="接點: 肘形 16">
            <a:extLst>
              <a:ext uri="{FF2B5EF4-FFF2-40B4-BE49-F238E27FC236}">
                <a16:creationId xmlns:a16="http://schemas.microsoft.com/office/drawing/2014/main" id="{6B1C7BCE-C175-4CF8-B5EA-9836B2D646DC}"/>
              </a:ext>
            </a:extLst>
          </p:cNvPr>
          <p:cNvCxnSpPr>
            <a:cxnSpLocks/>
            <a:stCxn id="16" idx="2"/>
            <a:endCxn id="10" idx="1"/>
          </p:cNvCxnSpPr>
          <p:nvPr/>
        </p:nvCxnSpPr>
        <p:spPr>
          <a:xfrm rot="16200000" flipH="1">
            <a:off x="2787133" y="5663887"/>
            <a:ext cx="682554" cy="269369"/>
          </a:xfrm>
          <a:prstGeom prst="bentConnector2">
            <a:avLst/>
          </a:prstGeom>
          <a:ln w="28575">
            <a:solidFill>
              <a:srgbClr val="FF0000"/>
            </a:solidFill>
            <a:prstDash val="solid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E98BD35B-75C4-42A7-9B83-56AED62242BE}"/>
              </a:ext>
            </a:extLst>
          </p:cNvPr>
          <p:cNvSpPr/>
          <p:nvPr/>
        </p:nvSpPr>
        <p:spPr>
          <a:xfrm>
            <a:off x="3305202" y="3330783"/>
            <a:ext cx="605853" cy="21265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err="1">
              <a:solidFill>
                <a:sysClr val="windowText" lastClr="000000"/>
              </a:solidFill>
            </a:endParaRPr>
          </a:p>
        </p:txBody>
      </p:sp>
      <p:cxnSp>
        <p:nvCxnSpPr>
          <p:cNvPr id="21" name="接點: 肘形 20">
            <a:extLst>
              <a:ext uri="{FF2B5EF4-FFF2-40B4-BE49-F238E27FC236}">
                <a16:creationId xmlns:a16="http://schemas.microsoft.com/office/drawing/2014/main" id="{1C24E32B-7CE6-47B7-AB57-4FEB9B245C39}"/>
              </a:ext>
            </a:extLst>
          </p:cNvPr>
          <p:cNvCxnSpPr>
            <a:cxnSpLocks/>
            <a:stCxn id="20" idx="2"/>
            <a:endCxn id="11" idx="1"/>
          </p:cNvCxnSpPr>
          <p:nvPr/>
        </p:nvCxnSpPr>
        <p:spPr>
          <a:xfrm rot="16200000" flipH="1">
            <a:off x="3559101" y="5506321"/>
            <a:ext cx="308573" cy="210517"/>
          </a:xfrm>
          <a:prstGeom prst="bentConnector2">
            <a:avLst/>
          </a:prstGeom>
          <a:ln w="28575">
            <a:solidFill>
              <a:srgbClr val="FF0000"/>
            </a:solidFill>
            <a:prstDash val="solid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04FD779D-2314-49E6-9B85-C57AD6FBE34D}"/>
              </a:ext>
            </a:extLst>
          </p:cNvPr>
          <p:cNvSpPr txBox="1"/>
          <p:nvPr/>
        </p:nvSpPr>
        <p:spPr>
          <a:xfrm>
            <a:off x="7508312" y="6343231"/>
            <a:ext cx="3285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00B050"/>
                </a:solidFill>
                <a:ea typeface="標楷體" panose="03000509000000000000" pitchFamily="65" charset="-120"/>
              </a:rPr>
              <a:t>RSRP</a:t>
            </a:r>
            <a:r>
              <a:rPr lang="zh-TW" altLang="en-US" dirty="0">
                <a:solidFill>
                  <a:srgbClr val="00B050"/>
                </a:solidFill>
                <a:ea typeface="標楷體" panose="03000509000000000000" pitchFamily="65" charset="-120"/>
              </a:rPr>
              <a:t>小於</a:t>
            </a:r>
            <a:r>
              <a:rPr lang="en-US" altLang="zh-TW" dirty="0">
                <a:solidFill>
                  <a:srgbClr val="00B050"/>
                </a:solidFill>
                <a:ea typeface="標楷體" panose="03000509000000000000" pitchFamily="65" charset="-120"/>
              </a:rPr>
              <a:t>-110dm</a:t>
            </a:r>
            <a:r>
              <a:rPr lang="zh-TW" altLang="en-US" dirty="0">
                <a:solidFill>
                  <a:srgbClr val="00B050"/>
                </a:solidFill>
                <a:ea typeface="標楷體" panose="03000509000000000000" pitchFamily="65" charset="-120"/>
              </a:rPr>
              <a:t>的累積數量</a:t>
            </a:r>
            <a:endParaRPr lang="en-US" altLang="zh-TW" dirty="0">
              <a:solidFill>
                <a:srgbClr val="00B050"/>
              </a:solidFill>
              <a:ea typeface="標楷體" panose="03000509000000000000" pitchFamily="65" charset="-120"/>
            </a:endParaRP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77765584-A2F0-48AB-A870-F120EAC9A8BB}"/>
              </a:ext>
            </a:extLst>
          </p:cNvPr>
          <p:cNvSpPr txBox="1"/>
          <p:nvPr/>
        </p:nvSpPr>
        <p:spPr>
          <a:xfrm>
            <a:off x="8063863" y="5969249"/>
            <a:ext cx="3285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00B050"/>
                </a:solidFill>
                <a:ea typeface="標楷體" panose="03000509000000000000" pitchFamily="65" charset="-120"/>
              </a:rPr>
              <a:t>RSRP</a:t>
            </a:r>
            <a:r>
              <a:rPr lang="zh-TW" altLang="en-US" dirty="0">
                <a:solidFill>
                  <a:srgbClr val="00B050"/>
                </a:solidFill>
                <a:ea typeface="標楷體" panose="03000509000000000000" pitchFamily="65" charset="-120"/>
              </a:rPr>
              <a:t>小於</a:t>
            </a:r>
            <a:r>
              <a:rPr lang="en-US" altLang="zh-TW" dirty="0">
                <a:solidFill>
                  <a:srgbClr val="00B050"/>
                </a:solidFill>
                <a:ea typeface="標楷體" panose="03000509000000000000" pitchFamily="65" charset="-120"/>
              </a:rPr>
              <a:t>-110dBm</a:t>
            </a:r>
            <a:r>
              <a:rPr lang="zh-TW" altLang="en-US" dirty="0">
                <a:solidFill>
                  <a:srgbClr val="00B050"/>
                </a:solidFill>
                <a:ea typeface="標楷體" panose="03000509000000000000" pitchFamily="65" charset="-120"/>
              </a:rPr>
              <a:t>的累積數量</a:t>
            </a:r>
            <a:endParaRPr lang="en-US" altLang="zh-TW" dirty="0">
              <a:solidFill>
                <a:srgbClr val="00B050"/>
              </a:solidFill>
              <a:ea typeface="標楷體" panose="03000509000000000000" pitchFamily="65" charset="-120"/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E601CCE5-F324-4BC0-9315-897D7CBAB62B}"/>
              </a:ext>
            </a:extLst>
          </p:cNvPr>
          <p:cNvSpPr txBox="1"/>
          <p:nvPr/>
        </p:nvSpPr>
        <p:spPr>
          <a:xfrm>
            <a:off x="8619414" y="5595267"/>
            <a:ext cx="3285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00B050"/>
                </a:solidFill>
                <a:ea typeface="標楷體" panose="03000509000000000000" pitchFamily="65" charset="-120"/>
              </a:rPr>
              <a:t>RSRP</a:t>
            </a:r>
            <a:r>
              <a:rPr lang="zh-TW" altLang="en-US" dirty="0">
                <a:solidFill>
                  <a:srgbClr val="00B050"/>
                </a:solidFill>
                <a:ea typeface="標楷體" panose="03000509000000000000" pitchFamily="65" charset="-120"/>
              </a:rPr>
              <a:t>小於</a:t>
            </a:r>
            <a:r>
              <a:rPr lang="en-US" altLang="zh-TW" dirty="0">
                <a:solidFill>
                  <a:srgbClr val="00B050"/>
                </a:solidFill>
                <a:ea typeface="標楷體" panose="03000509000000000000" pitchFamily="65" charset="-120"/>
              </a:rPr>
              <a:t>-90dBm</a:t>
            </a:r>
            <a:r>
              <a:rPr lang="zh-TW" altLang="en-US" dirty="0">
                <a:solidFill>
                  <a:srgbClr val="00B050"/>
                </a:solidFill>
                <a:ea typeface="標楷體" panose="03000509000000000000" pitchFamily="65" charset="-120"/>
              </a:rPr>
              <a:t>的累積數量</a:t>
            </a:r>
            <a:endParaRPr lang="en-US" altLang="zh-TW" dirty="0">
              <a:solidFill>
                <a:srgbClr val="00B050"/>
              </a:solidFill>
              <a:ea typeface="標楷體" panose="03000509000000000000" pitchFamily="65" charset="-120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F9B1A51C-6263-43CB-B9BF-2F05CA07F9A6}"/>
              </a:ext>
            </a:extLst>
          </p:cNvPr>
          <p:cNvSpPr/>
          <p:nvPr/>
        </p:nvSpPr>
        <p:spPr>
          <a:xfrm>
            <a:off x="6875776" y="3344849"/>
            <a:ext cx="592934" cy="212651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err="1">
              <a:solidFill>
                <a:sysClr val="windowText" lastClr="000000"/>
              </a:solidFill>
            </a:endParaRPr>
          </a:p>
        </p:txBody>
      </p:sp>
      <p:cxnSp>
        <p:nvCxnSpPr>
          <p:cNvPr id="27" name="接點: 肘形 26">
            <a:extLst>
              <a:ext uri="{FF2B5EF4-FFF2-40B4-BE49-F238E27FC236}">
                <a16:creationId xmlns:a16="http://schemas.microsoft.com/office/drawing/2014/main" id="{4582905D-E782-4CA6-855F-DD16CC87B06B}"/>
              </a:ext>
            </a:extLst>
          </p:cNvPr>
          <p:cNvCxnSpPr>
            <a:cxnSpLocks/>
            <a:stCxn id="26" idx="2"/>
            <a:endCxn id="23" idx="1"/>
          </p:cNvCxnSpPr>
          <p:nvPr/>
        </p:nvCxnSpPr>
        <p:spPr>
          <a:xfrm rot="16200000" flipH="1">
            <a:off x="6812009" y="5831593"/>
            <a:ext cx="1056537" cy="336069"/>
          </a:xfrm>
          <a:prstGeom prst="bentConnector2">
            <a:avLst/>
          </a:prstGeom>
          <a:ln w="28575">
            <a:solidFill>
              <a:srgbClr val="00B050"/>
            </a:solidFill>
            <a:prstDash val="solid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5242D1B7-FEED-4329-9A2B-ABDB6BBA75A8}"/>
              </a:ext>
            </a:extLst>
          </p:cNvPr>
          <p:cNvSpPr/>
          <p:nvPr/>
        </p:nvSpPr>
        <p:spPr>
          <a:xfrm>
            <a:off x="7471198" y="3344849"/>
            <a:ext cx="592934" cy="212651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err="1">
              <a:solidFill>
                <a:sysClr val="windowText" lastClr="000000"/>
              </a:solidFill>
            </a:endParaRPr>
          </a:p>
        </p:txBody>
      </p:sp>
      <p:cxnSp>
        <p:nvCxnSpPr>
          <p:cNvPr id="29" name="接點: 肘形 28">
            <a:extLst>
              <a:ext uri="{FF2B5EF4-FFF2-40B4-BE49-F238E27FC236}">
                <a16:creationId xmlns:a16="http://schemas.microsoft.com/office/drawing/2014/main" id="{1527333E-A212-49C1-A5FE-D312C6529034}"/>
              </a:ext>
            </a:extLst>
          </p:cNvPr>
          <p:cNvCxnSpPr>
            <a:cxnSpLocks/>
            <a:stCxn id="28" idx="2"/>
            <a:endCxn id="24" idx="1"/>
          </p:cNvCxnSpPr>
          <p:nvPr/>
        </p:nvCxnSpPr>
        <p:spPr>
          <a:xfrm rot="16200000" flipH="1">
            <a:off x="7574487" y="5664538"/>
            <a:ext cx="682555" cy="296198"/>
          </a:xfrm>
          <a:prstGeom prst="bentConnector2">
            <a:avLst/>
          </a:prstGeom>
          <a:ln w="28575">
            <a:solidFill>
              <a:srgbClr val="00B050"/>
            </a:solidFill>
            <a:prstDash val="solid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>
            <a:extLst>
              <a:ext uri="{FF2B5EF4-FFF2-40B4-BE49-F238E27FC236}">
                <a16:creationId xmlns:a16="http://schemas.microsoft.com/office/drawing/2014/main" id="{E235BB39-6701-4C32-A503-340FAE0783E8}"/>
              </a:ext>
            </a:extLst>
          </p:cNvPr>
          <p:cNvSpPr/>
          <p:nvPr/>
        </p:nvSpPr>
        <p:spPr>
          <a:xfrm>
            <a:off x="8098519" y="3344848"/>
            <a:ext cx="592934" cy="212651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err="1">
              <a:solidFill>
                <a:sysClr val="windowText" lastClr="000000"/>
              </a:solidFill>
            </a:endParaRPr>
          </a:p>
        </p:txBody>
      </p:sp>
      <p:cxnSp>
        <p:nvCxnSpPr>
          <p:cNvPr id="31" name="接點: 肘形 30">
            <a:extLst>
              <a:ext uri="{FF2B5EF4-FFF2-40B4-BE49-F238E27FC236}">
                <a16:creationId xmlns:a16="http://schemas.microsoft.com/office/drawing/2014/main" id="{3127741E-12A5-4FBC-82E4-AAAEAFBD28CF}"/>
              </a:ext>
            </a:extLst>
          </p:cNvPr>
          <p:cNvCxnSpPr>
            <a:cxnSpLocks/>
            <a:stCxn id="30" idx="2"/>
            <a:endCxn id="25" idx="1"/>
          </p:cNvCxnSpPr>
          <p:nvPr/>
        </p:nvCxnSpPr>
        <p:spPr>
          <a:xfrm rot="16200000" flipH="1">
            <a:off x="8352913" y="5513432"/>
            <a:ext cx="308574" cy="224428"/>
          </a:xfrm>
          <a:prstGeom prst="bentConnector2">
            <a:avLst/>
          </a:prstGeom>
          <a:ln w="28575">
            <a:solidFill>
              <a:srgbClr val="00B050"/>
            </a:solidFill>
            <a:prstDash val="solid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D99C34AF-FAF2-4AE2-9521-201597695723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1716572" y="5439365"/>
            <a:ext cx="59873" cy="733371"/>
          </a:xfrm>
          <a:prstGeom prst="straightConnector1">
            <a:avLst/>
          </a:prstGeom>
          <a:ln w="28575">
            <a:solidFill>
              <a:srgbClr val="0000FF"/>
            </a:solidFill>
            <a:prstDash val="solid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>
            <a:extLst>
              <a:ext uri="{FF2B5EF4-FFF2-40B4-BE49-F238E27FC236}">
                <a16:creationId xmlns:a16="http://schemas.microsoft.com/office/drawing/2014/main" id="{52E22A64-F15F-43D1-8C36-CB53CDD6297C}"/>
              </a:ext>
            </a:extLst>
          </p:cNvPr>
          <p:cNvSpPr/>
          <p:nvPr/>
        </p:nvSpPr>
        <p:spPr>
          <a:xfrm>
            <a:off x="846893" y="3223491"/>
            <a:ext cx="663744" cy="2357710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err="1">
              <a:solidFill>
                <a:sysClr val="windowText" lastClr="000000"/>
              </a:solidFill>
            </a:endParaRPr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8C1436BF-8BD7-42DC-A80E-CCF5E78A6C74}"/>
              </a:ext>
            </a:extLst>
          </p:cNvPr>
          <p:cNvSpPr txBox="1"/>
          <p:nvPr/>
        </p:nvSpPr>
        <p:spPr>
          <a:xfrm>
            <a:off x="187304" y="5866251"/>
            <a:ext cx="12479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ea typeface="標楷體" panose="03000509000000000000" pitchFamily="65" charset="-120"/>
              </a:rPr>
              <a:t>下行傳輸速度</a:t>
            </a:r>
          </a:p>
        </p:txBody>
      </p:sp>
      <p:cxnSp>
        <p:nvCxnSpPr>
          <p:cNvPr id="42" name="直線單箭頭接點 41">
            <a:extLst>
              <a:ext uri="{FF2B5EF4-FFF2-40B4-BE49-F238E27FC236}">
                <a16:creationId xmlns:a16="http://schemas.microsoft.com/office/drawing/2014/main" id="{BD6D10B8-6A5B-493C-9FAC-B4D5F245A414}"/>
              </a:ext>
            </a:extLst>
          </p:cNvPr>
          <p:cNvCxnSpPr>
            <a:cxnSpLocks/>
            <a:endCxn id="41" idx="0"/>
          </p:cNvCxnSpPr>
          <p:nvPr/>
        </p:nvCxnSpPr>
        <p:spPr>
          <a:xfrm flipH="1">
            <a:off x="811267" y="5589041"/>
            <a:ext cx="197948" cy="27721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3442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0D2605-2269-4B7A-A7CC-77A368FE8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Pre-Training Data/Label</a:t>
            </a:r>
            <a:r>
              <a:rPr lang="zh-TW" altLang="en-US" dirty="0"/>
              <a:t> </a:t>
            </a:r>
            <a:r>
              <a:rPr lang="en-US" altLang="zh-TW" dirty="0"/>
              <a:t>Example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893FA29-52DD-442E-A45A-0A3E59F267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052735"/>
            <a:ext cx="10972800" cy="860073"/>
          </a:xfrm>
        </p:spPr>
        <p:txBody>
          <a:bodyPr>
            <a:normAutofit fontScale="85000" lnSpcReduction="20000"/>
          </a:bodyPr>
          <a:lstStyle/>
          <a:p>
            <a:r>
              <a:rPr lang="zh-TW" altLang="en-US" dirty="0"/>
              <a:t>以</a:t>
            </a:r>
            <a:r>
              <a:rPr lang="it-IT" altLang="zh-TW" dirty="0"/>
              <a:t>RU11_train_data.csv</a:t>
            </a:r>
            <a:r>
              <a:rPr lang="zh-TW" altLang="en-US" dirty="0"/>
              <a:t>為例，可觀察到基地台連線人數與下行吞吐量隨著實驗進行、人員移動而變化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364FB27-699A-4ECA-92D2-B4E07AAB6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AA7D9-1BE8-400E-A168-6229CD93A5F9}" type="slidenum">
              <a:rPr lang="zh-TW" altLang="en-US" smtClean="0"/>
              <a:pPr/>
              <a:t>5</a:t>
            </a:fld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797D030C-B47B-4CCE-869E-B9737F990C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764" y="2465796"/>
            <a:ext cx="11083636" cy="3788288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BC1A9DD0-FBF7-4F87-922B-05E04FED9F8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6148"/>
          <a:stretch/>
        </p:blipFill>
        <p:spPr>
          <a:xfrm>
            <a:off x="581890" y="1912809"/>
            <a:ext cx="11000510" cy="457521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67DDB45B-9FAF-49F1-986C-23A87792B76B}"/>
              </a:ext>
            </a:extLst>
          </p:cNvPr>
          <p:cNvSpPr/>
          <p:nvPr/>
        </p:nvSpPr>
        <p:spPr>
          <a:xfrm>
            <a:off x="794327" y="2020102"/>
            <a:ext cx="1271613" cy="1609790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err="1">
              <a:solidFill>
                <a:sysClr val="windowText" lastClr="000000"/>
              </a:solidFill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FCFB8149-7BA1-4AC5-BE13-C3982CA9F9E8}"/>
              </a:ext>
            </a:extLst>
          </p:cNvPr>
          <p:cNvSpPr txBox="1"/>
          <p:nvPr/>
        </p:nvSpPr>
        <p:spPr>
          <a:xfrm>
            <a:off x="2278377" y="2824997"/>
            <a:ext cx="575670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0000FF"/>
                </a:solidFill>
                <a:ea typeface="微軟正黑體" panose="020B0604030504040204" pitchFamily="34" charset="-120"/>
              </a:rPr>
              <a:t>人群往基地台</a:t>
            </a:r>
            <a:r>
              <a:rPr lang="en-US" altLang="zh-TW" dirty="0">
                <a:solidFill>
                  <a:srgbClr val="0000FF"/>
                </a:solidFill>
                <a:ea typeface="微軟正黑體" panose="020B0604030504040204" pitchFamily="34" charset="-120"/>
              </a:rPr>
              <a:t>11</a:t>
            </a:r>
            <a:r>
              <a:rPr lang="zh-TW" altLang="en-US" dirty="0">
                <a:solidFill>
                  <a:srgbClr val="0000FF"/>
                </a:solidFill>
                <a:ea typeface="微軟正黑體" panose="020B0604030504040204" pitchFamily="34" charset="-120"/>
              </a:rPr>
              <a:t>移動，連線</a:t>
            </a:r>
            <a:r>
              <a:rPr lang="en-US" altLang="zh-TW" dirty="0">
                <a:solidFill>
                  <a:srgbClr val="0000FF"/>
                </a:solidFill>
                <a:ea typeface="微軟正黑體" panose="020B0604030504040204" pitchFamily="34" charset="-120"/>
              </a:rPr>
              <a:t>UE</a:t>
            </a:r>
            <a:r>
              <a:rPr lang="zh-TW" altLang="en-US" dirty="0">
                <a:solidFill>
                  <a:srgbClr val="0000FF"/>
                </a:solidFill>
                <a:ea typeface="微軟正黑體" panose="020B0604030504040204" pitchFamily="34" charset="-120"/>
              </a:rPr>
              <a:t>數變多、下行吞吐量增加</a:t>
            </a:r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47394BB9-FE24-4BC1-8B57-9917CD6FF59E}"/>
              </a:ext>
            </a:extLst>
          </p:cNvPr>
          <p:cNvCxnSpPr/>
          <p:nvPr/>
        </p:nvCxnSpPr>
        <p:spPr>
          <a:xfrm>
            <a:off x="2198255" y="2093275"/>
            <a:ext cx="0" cy="1463445"/>
          </a:xfrm>
          <a:prstGeom prst="straightConnector1">
            <a:avLst/>
          </a:prstGeom>
          <a:ln w="28575">
            <a:solidFill>
              <a:srgbClr val="0000FF"/>
            </a:solidFill>
            <a:prstDash val="solid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F20C372F-15DE-4A2F-8855-85366B2A311D}"/>
              </a:ext>
            </a:extLst>
          </p:cNvPr>
          <p:cNvSpPr/>
          <p:nvPr/>
        </p:nvSpPr>
        <p:spPr>
          <a:xfrm>
            <a:off x="730746" y="3428999"/>
            <a:ext cx="1398774" cy="27039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err="1">
              <a:solidFill>
                <a:sysClr val="windowText" lastClr="000000"/>
              </a:solidFill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AC05D4C9-6CE4-4392-A188-C766A8B4F270}"/>
              </a:ext>
            </a:extLst>
          </p:cNvPr>
          <p:cNvSpPr txBox="1"/>
          <p:nvPr/>
        </p:nvSpPr>
        <p:spPr>
          <a:xfrm>
            <a:off x="2278378" y="4233895"/>
            <a:ext cx="3817620" cy="6463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  <a:ea typeface="微軟正黑體" panose="020B0604030504040204" pitchFamily="34" charset="-120"/>
              </a:rPr>
              <a:t>人群逐漸離開基地台</a:t>
            </a:r>
            <a:r>
              <a:rPr lang="en-US" altLang="zh-TW" dirty="0">
                <a:solidFill>
                  <a:srgbClr val="FF0000"/>
                </a:solidFill>
                <a:ea typeface="微軟正黑體" panose="020B0604030504040204" pitchFamily="34" charset="-120"/>
              </a:rPr>
              <a:t>11</a:t>
            </a:r>
            <a:r>
              <a:rPr lang="zh-TW" altLang="en-US" dirty="0">
                <a:solidFill>
                  <a:srgbClr val="FF0000"/>
                </a:solidFill>
                <a:ea typeface="微軟正黑體" panose="020B0604030504040204" pitchFamily="34" charset="-120"/>
              </a:rPr>
              <a:t>，連線</a:t>
            </a:r>
            <a:r>
              <a:rPr lang="en-US" altLang="zh-TW" dirty="0">
                <a:solidFill>
                  <a:srgbClr val="FF0000"/>
                </a:solidFill>
                <a:ea typeface="微軟正黑體" panose="020B0604030504040204" pitchFamily="34" charset="-120"/>
              </a:rPr>
              <a:t>UE</a:t>
            </a:r>
            <a:r>
              <a:rPr lang="zh-TW" altLang="en-US" dirty="0">
                <a:solidFill>
                  <a:srgbClr val="FF0000"/>
                </a:solidFill>
                <a:ea typeface="微軟正黑體" panose="020B0604030504040204" pitchFamily="34" charset="-120"/>
              </a:rPr>
              <a:t>數變少、下行吞吐量降低</a:t>
            </a:r>
          </a:p>
        </p:txBody>
      </p: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E52BBD8C-3255-4CBB-BCAE-DB8E75BAE490}"/>
              </a:ext>
            </a:extLst>
          </p:cNvPr>
          <p:cNvCxnSpPr>
            <a:cxnSpLocks/>
          </p:cNvCxnSpPr>
          <p:nvPr/>
        </p:nvCxnSpPr>
        <p:spPr>
          <a:xfrm>
            <a:off x="2198255" y="3629892"/>
            <a:ext cx="0" cy="2503052"/>
          </a:xfrm>
          <a:prstGeom prst="straightConnector1">
            <a:avLst/>
          </a:prstGeom>
          <a:ln w="28575">
            <a:solidFill>
              <a:srgbClr val="FF0000"/>
            </a:solidFill>
            <a:prstDash val="solid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圖片 15">
            <a:extLst>
              <a:ext uri="{FF2B5EF4-FFF2-40B4-BE49-F238E27FC236}">
                <a16:creationId xmlns:a16="http://schemas.microsoft.com/office/drawing/2014/main" id="{C1A95790-A315-44D6-A7D1-4623D9506C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1319" y="3256486"/>
            <a:ext cx="5169935" cy="3069953"/>
          </a:xfrm>
          <a:prstGeom prst="rect">
            <a:avLst/>
          </a:prstGeom>
        </p:spPr>
      </p:pic>
      <p:sp>
        <p:nvSpPr>
          <p:cNvPr id="17" name="等腰三角形 16">
            <a:extLst>
              <a:ext uri="{FF2B5EF4-FFF2-40B4-BE49-F238E27FC236}">
                <a16:creationId xmlns:a16="http://schemas.microsoft.com/office/drawing/2014/main" id="{FCE4DB21-272C-4A13-881B-EEB17A0A0A6D}"/>
              </a:ext>
            </a:extLst>
          </p:cNvPr>
          <p:cNvSpPr/>
          <p:nvPr/>
        </p:nvSpPr>
        <p:spPr>
          <a:xfrm>
            <a:off x="10539650" y="3921224"/>
            <a:ext cx="244268" cy="213734"/>
          </a:xfrm>
          <a:prstGeom prst="triangl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 err="1">
              <a:solidFill>
                <a:sysClr val="windowText" lastClr="000000"/>
              </a:solidFill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51FF1938-6667-4F53-9455-C2E22632606D}"/>
              </a:ext>
            </a:extLst>
          </p:cNvPr>
          <p:cNvSpPr txBox="1"/>
          <p:nvPr/>
        </p:nvSpPr>
        <p:spPr>
          <a:xfrm>
            <a:off x="9819245" y="3563836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dirty="0">
                <a:solidFill>
                  <a:srgbClr val="0000FF"/>
                </a:solidFill>
                <a:highlight>
                  <a:srgbClr val="FFFF00"/>
                </a:highlight>
                <a:ea typeface="微軟正黑體" panose="020B0604030504040204" pitchFamily="34" charset="-120"/>
              </a:rPr>
              <a:t>基地台 </a:t>
            </a:r>
            <a:r>
              <a:rPr lang="en-US" altLang="zh-TW" dirty="0">
                <a:solidFill>
                  <a:srgbClr val="0000FF"/>
                </a:solidFill>
                <a:highlight>
                  <a:srgbClr val="FFFF00"/>
                </a:highlight>
                <a:ea typeface="微軟正黑體" panose="020B0604030504040204" pitchFamily="34" charset="-120"/>
              </a:rPr>
              <a:t>PCI=11 </a:t>
            </a:r>
            <a:endParaRPr lang="zh-TW" altLang="en-US" dirty="0">
              <a:solidFill>
                <a:srgbClr val="0000FF"/>
              </a:solidFill>
              <a:highlight>
                <a:srgbClr val="FFFF00"/>
              </a:highlight>
              <a:ea typeface="微軟正黑體" panose="020B0604030504040204" pitchFamily="34" charset="-120"/>
            </a:endParaRPr>
          </a:p>
        </p:txBody>
      </p:sp>
      <p:pic>
        <p:nvPicPr>
          <p:cNvPr id="19" name="圖片 18">
            <a:extLst>
              <a:ext uri="{FF2B5EF4-FFF2-40B4-BE49-F238E27FC236}">
                <a16:creationId xmlns:a16="http://schemas.microsoft.com/office/drawing/2014/main" id="{8C50035A-90CA-48AF-9E7C-29C81360CA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10989" y="3779842"/>
            <a:ext cx="460356" cy="460356"/>
          </a:xfrm>
          <a:prstGeom prst="rect">
            <a:avLst/>
          </a:prstGeom>
        </p:spPr>
      </p:pic>
      <p:pic>
        <p:nvPicPr>
          <p:cNvPr id="20" name="圖片 19">
            <a:extLst>
              <a:ext uri="{FF2B5EF4-FFF2-40B4-BE49-F238E27FC236}">
                <a16:creationId xmlns:a16="http://schemas.microsoft.com/office/drawing/2014/main" id="{95BDBC4E-D513-4CF2-BEBC-AAD63CC66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41055" y="4550793"/>
            <a:ext cx="460356" cy="460356"/>
          </a:xfrm>
          <a:prstGeom prst="rect">
            <a:avLst/>
          </a:prstGeom>
        </p:spPr>
      </p:pic>
      <p:cxnSp>
        <p:nvCxnSpPr>
          <p:cNvPr id="22" name="接點: 肘形 21">
            <a:extLst>
              <a:ext uri="{FF2B5EF4-FFF2-40B4-BE49-F238E27FC236}">
                <a16:creationId xmlns:a16="http://schemas.microsoft.com/office/drawing/2014/main" id="{3B2B66F7-AA4F-4B71-824B-4ED3F8191A7E}"/>
              </a:ext>
            </a:extLst>
          </p:cNvPr>
          <p:cNvCxnSpPr>
            <a:stCxn id="19" idx="3"/>
            <a:endCxn id="20" idx="0"/>
          </p:cNvCxnSpPr>
          <p:nvPr/>
        </p:nvCxnSpPr>
        <p:spPr>
          <a:xfrm>
            <a:off x="9971345" y="4010020"/>
            <a:ext cx="699888" cy="540773"/>
          </a:xfrm>
          <a:prstGeom prst="bentConnector2">
            <a:avLst/>
          </a:prstGeom>
          <a:ln w="57150">
            <a:solidFill>
              <a:srgbClr val="02FFFF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66618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061A20-279E-44DF-AFAC-2A46A70C1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NOTE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562A50A-5BC3-41C2-AB74-1767C0285D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實驗進行時，每個</a:t>
            </a:r>
            <a:r>
              <a:rPr lang="en-US" altLang="zh-TW" dirty="0"/>
              <a:t>UE</a:t>
            </a:r>
            <a:r>
              <a:rPr lang="zh-TW" altLang="en-US" dirty="0"/>
              <a:t>都維持</a:t>
            </a:r>
            <a:r>
              <a:rPr lang="en-US" altLang="zh-TW" dirty="0"/>
              <a:t>10Mbps</a:t>
            </a:r>
            <a:r>
              <a:rPr lang="zh-TW" altLang="en-US" dirty="0"/>
              <a:t>的</a:t>
            </a:r>
            <a:r>
              <a:rPr lang="en-US" altLang="zh-TW" dirty="0"/>
              <a:t>TCP</a:t>
            </a:r>
            <a:r>
              <a:rPr lang="zh-TW" altLang="en-US" dirty="0"/>
              <a:t>下載速度進行傳輸、在完成換手之前、</a:t>
            </a:r>
            <a:r>
              <a:rPr lang="en-US" altLang="zh-TW" dirty="0"/>
              <a:t>UE</a:t>
            </a:r>
            <a:r>
              <a:rPr lang="zh-TW" altLang="en-US" dirty="0"/>
              <a:t>的收訊強度可能過低、不足以支持</a:t>
            </a:r>
            <a:r>
              <a:rPr lang="en-US" altLang="zh-TW" dirty="0"/>
              <a:t>10Mbps</a:t>
            </a:r>
            <a:r>
              <a:rPr lang="zh-TW" altLang="en-US" dirty="0"/>
              <a:t>的下行速度，換手至新基地台、收訊強度提升之後，會重傳稍早未傳輸完成之封包，故短時間內的下行速度可能會超過</a:t>
            </a:r>
            <a:r>
              <a:rPr lang="en-US" altLang="zh-TW" dirty="0"/>
              <a:t>10Mbps</a:t>
            </a:r>
          </a:p>
          <a:p>
            <a:r>
              <a:rPr lang="zh-TW" altLang="en-US" dirty="0"/>
              <a:t>若要捕捉到這真實變化，</a:t>
            </a:r>
            <a:r>
              <a:rPr lang="en-US" altLang="zh-TW" dirty="0"/>
              <a:t>fine-tune</a:t>
            </a:r>
            <a:r>
              <a:rPr lang="zh-TW" altLang="en-US" dirty="0"/>
              <a:t>與測試神經網路時，建議考慮時間相關性，應有利於降低預測誤差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1C5D028-A77E-44CF-98A0-6B449978B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AA7D9-1BE8-400E-A168-6229CD93A5F9}" type="slidenum">
              <a:rPr lang="zh-TW" altLang="en-US" smtClean="0"/>
              <a:pPr/>
              <a:t>6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63907931"/>
      </p:ext>
    </p:extLst>
  </p:cSld>
  <p:clrMapOvr>
    <a:masterClrMapping/>
  </p:clrMapOvr>
</p:sld>
</file>

<file path=ppt/theme/theme1.xml><?xml version="1.0" encoding="utf-8"?>
<a:theme xmlns:a="http://schemas.openxmlformats.org/drawingml/2006/main" name="佈景主題2013">
  <a:themeElements>
    <a:clrScheme name="自訂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C00000"/>
      </a:accent1>
      <a:accent2>
        <a:srgbClr val="C00000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</a:spPr>
      <a:bodyPr rtlCol="0" anchor="ctr"/>
      <a:lstStyle>
        <a:defPPr algn="ctr">
          <a:defRPr dirty="0" err="1" smtClean="0">
            <a:solidFill>
              <a:sysClr val="windowText" lastClr="000000"/>
            </a:solidFill>
          </a:defRPr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  <a:lnDef>
      <a:spPr>
        <a:ln w="28575">
          <a:prstDash val="solid"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佈景主題2013" id="{B742CADB-B19C-46A9-B13B-E2627F65613B}" vid="{4E15AD62-15D5-40D8-8BA6-BA17579030DB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802237</TotalTime>
  <Words>483</Words>
  <Application>Microsoft Office PowerPoint</Application>
  <PresentationFormat>寬螢幕</PresentationFormat>
  <Paragraphs>43</Paragraphs>
  <Slides>6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2" baseType="lpstr">
      <vt:lpstr>DejaVu Serif Condensed</vt:lpstr>
      <vt:lpstr>微軟正黑體</vt:lpstr>
      <vt:lpstr>新細明體</vt:lpstr>
      <vt:lpstr>Arial</vt:lpstr>
      <vt:lpstr>Calibri</vt:lpstr>
      <vt:lpstr>佈景主題2013</vt:lpstr>
      <vt:lpstr>PowerPoint 簡報</vt:lpstr>
      <vt:lpstr>基地台PCI</vt:lpstr>
      <vt:lpstr>Fine-Tuning Data/Label</vt:lpstr>
      <vt:lpstr>Pre-Training Data/Label Example</vt:lpstr>
      <vt:lpstr>Pre-Training Data/Label Example</vt:lpstr>
      <vt:lpstr>NOTE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MBWCL</dc:creator>
  <cp:lastModifiedBy>hsinlichiu@nycu.edu.tw</cp:lastModifiedBy>
  <cp:revision>7891</cp:revision>
  <cp:lastPrinted>2016-03-22T17:07:37Z</cp:lastPrinted>
  <dcterms:created xsi:type="dcterms:W3CDTF">2014-07-02T04:54:30Z</dcterms:created>
  <dcterms:modified xsi:type="dcterms:W3CDTF">2024-12-12T12:52:26Z</dcterms:modified>
</cp:coreProperties>
</file>