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924F3-AE52-4D56-93CA-FE3D2977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48DD7-E03F-447E-BF1F-676C439FE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FA6CF-A16C-4B83-AD9B-0662F70A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858B-4E9A-43B3-AF5C-ABA47EA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81916-FCE9-4772-A269-8CCCD5FB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54A29-714F-439C-9F99-CF88FA93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C41B9-FDC7-48E3-BE29-A0ECE495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C5AC8-F7DA-4985-ADB8-645CD7CE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BD9E0-86B5-44AF-B919-32ACE34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B5613-C792-4D6F-B75B-83EA3B0C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92445-0F41-496A-ADD9-CA5DEA214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AE09D9-75F3-433F-8B88-1EC28E74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27CA2-92BA-4929-9EB3-51F447C9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33C04-1013-452E-BBD6-EA34352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6D478-CEC5-464F-BB31-803240EE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E3F7A-E2C2-4986-951B-5ABA5BA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98B32-E530-4022-9297-BA754BC4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D475F-BD2B-46E5-B2E1-C2F7A21F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F8C50-25C2-44A5-AC9F-AF057C73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0E6B-BE08-45C1-BAB8-F39A0768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5464-7377-415C-82C5-F68F7D9D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EF04B-0846-4659-AE9B-5183092F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3F677-4D7C-493A-BDCA-F92ED467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C660B-BE6A-4B00-9447-5592705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11C4A-9C4C-401F-9107-17C5DB43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C09-5EE0-49D4-87EE-625FE069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98A92-E588-45CD-8BF4-2514650E3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933257-0255-433F-9466-CA5951EC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92B4D-0519-4214-A041-4A44369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56DAD-25A2-4A5D-AFD8-0514925D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82E9B-3D80-44CC-8E0E-3EC05E4D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29509-D2C8-4D35-886B-1F2810A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811E7-EDBF-487C-94A7-C02C778E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992A7-993A-4C38-959D-1C2FAA05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773A5-DE22-49FE-9A8D-3461EBBD4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8EE72-EB54-457B-BB2E-FB0D56AA6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7A302-A594-4C90-8BC4-665BCA46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2ABC7-43E0-4882-9714-0F1AE977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08BFB2-65FB-4D63-9255-03148CC1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D21F4-3036-4767-BC3B-36E10F44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366842-3F62-41EC-A495-064B04F7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9F96F-027B-4E34-8460-F6C7A56A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F6C09-06CE-4B6F-856E-EFB1751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6F3019-AEFA-4380-A7CE-BE05AF98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04EF52-BE4F-4F39-80A6-BCB4BF2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9F700-4099-4021-963A-ECFA77B8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8B6C-19F7-4F29-A73B-74FD89B2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595AB-8369-428F-8A05-8AAC2215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BB453-A6CA-4E9A-9AE9-59431C41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33B08-6465-4DC4-87DC-D4236FC3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16798-D717-4E6E-AB83-726FBB6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4757C-3142-4394-BC70-2314E1B7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4C24-A5FB-4F4A-99E2-19F6D248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55713-A622-462E-87E6-13DAA83CC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8BF3B-2232-4B9F-A5FF-0A72962A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5019D-C65A-4DFB-9627-94F811B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511FB-AE11-4F1D-B96A-6487D929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8A898-36D2-4174-A7CB-DE22C1A4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0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F279A2-5C83-41C6-928A-880E3BBA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7AEFB-B470-4BF0-98AA-B90EF9C9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8822A-E488-414F-B4B3-EE403258D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5DDC-A7ED-4203-A7B6-EE832A72286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D4D3A-85D1-40B7-B108-FA416448E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93DE2-6C75-48D7-8970-D688BCC19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B860-E28F-4B34-9CF6-B6063FA7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Master/RoboRTS-Firmwar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oboMaster/RoboR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9BBFF-447F-4D04-B80D-0AA34608C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 User Manual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1DA2-CF0D-4339-A2A7-82DBEC8E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ICRA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7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5389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Mechanism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71F71F-B212-43CE-AF5F-1D6D8A6A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48" y="2199481"/>
            <a:ext cx="6697104" cy="33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D36C19-49EA-4119-8413-B679E24FBFD2}"/>
              </a:ext>
            </a:extLst>
          </p:cNvPr>
          <p:cNvSpPr/>
          <p:nvPr/>
        </p:nvSpPr>
        <p:spPr>
          <a:xfrm>
            <a:off x="4876799" y="2303914"/>
            <a:ext cx="876355" cy="69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03D0B0-4D38-4EC0-A5E2-5AA23D337813}"/>
              </a:ext>
            </a:extLst>
          </p:cNvPr>
          <p:cNvSpPr/>
          <p:nvPr/>
        </p:nvSpPr>
        <p:spPr>
          <a:xfrm>
            <a:off x="6922757" y="2303914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2F8D7B-642B-4F10-958D-558DC13AA257}"/>
              </a:ext>
            </a:extLst>
          </p:cNvPr>
          <p:cNvSpPr/>
          <p:nvPr/>
        </p:nvSpPr>
        <p:spPr>
          <a:xfrm>
            <a:off x="7697457" y="2303914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40ABF9-2CFD-42E0-BEE7-B3E27F358C5B}"/>
              </a:ext>
            </a:extLst>
          </p:cNvPr>
          <p:cNvSpPr/>
          <p:nvPr/>
        </p:nvSpPr>
        <p:spPr>
          <a:xfrm>
            <a:off x="8026694" y="2303914"/>
            <a:ext cx="622715" cy="84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73E62-222B-4023-B133-619CE3E521FF}"/>
              </a:ext>
            </a:extLst>
          </p:cNvPr>
          <p:cNvSpPr txBox="1"/>
          <p:nvPr/>
        </p:nvSpPr>
        <p:spPr>
          <a:xfrm>
            <a:off x="2039908" y="2650557"/>
            <a:ext cx="354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발사체 속도 측정 </a:t>
            </a:r>
            <a:r>
              <a:rPr lang="en-US" altLang="ko-KR" dirty="0"/>
              <a:t>referee</a:t>
            </a:r>
            <a:r>
              <a:rPr lang="ko-KR" altLang="en-US" dirty="0"/>
              <a:t>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ED057-759E-46CD-B5B7-FEEA34E2F28B}"/>
              </a:ext>
            </a:extLst>
          </p:cNvPr>
          <p:cNvSpPr txBox="1"/>
          <p:nvPr/>
        </p:nvSpPr>
        <p:spPr>
          <a:xfrm>
            <a:off x="5356757" y="1887713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Snail Motor</a:t>
            </a:r>
          </a:p>
          <a:p>
            <a:r>
              <a:rPr lang="en-US" altLang="ko-KR" dirty="0"/>
              <a:t>&amp; Friction Wheel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DCC78-D3C3-4477-AD03-CA2814738CF3}"/>
              </a:ext>
            </a:extLst>
          </p:cNvPr>
          <p:cNvSpPr txBox="1"/>
          <p:nvPr/>
        </p:nvSpPr>
        <p:spPr>
          <a:xfrm>
            <a:off x="7329569" y="2067032"/>
            <a:ext cx="24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Loading Preset switch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1D453-2B9B-4BBA-877D-A4E576A5CA51}"/>
              </a:ext>
            </a:extLst>
          </p:cNvPr>
          <p:cNvSpPr txBox="1"/>
          <p:nvPr/>
        </p:nvSpPr>
        <p:spPr>
          <a:xfrm>
            <a:off x="8022446" y="2690820"/>
            <a:ext cx="18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Pitch-axis Motor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50E1C-05C1-424A-BA5B-FBAA4081D59A}"/>
              </a:ext>
            </a:extLst>
          </p:cNvPr>
          <p:cNvSpPr txBox="1"/>
          <p:nvPr/>
        </p:nvSpPr>
        <p:spPr>
          <a:xfrm>
            <a:off x="3542542" y="6224213"/>
            <a:ext cx="55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-Information</a:t>
            </a:r>
            <a:r>
              <a:rPr lang="ko-KR" altLang="en-US" dirty="0"/>
              <a:t> </a:t>
            </a:r>
            <a:r>
              <a:rPr lang="en-US" altLang="ko-KR" dirty="0"/>
              <a:t>Kit </a:t>
            </a:r>
            <a:r>
              <a:rPr lang="ko-KR" altLang="en-US" dirty="0"/>
              <a:t>속의 </a:t>
            </a:r>
            <a:r>
              <a:rPr lang="en-US" altLang="ko-KR" dirty="0"/>
              <a:t>Motor </a:t>
            </a:r>
            <a:r>
              <a:rPr lang="ko-KR" altLang="en-US" dirty="0"/>
              <a:t>와 </a:t>
            </a:r>
            <a:r>
              <a:rPr lang="en-US" altLang="ko-KR" dirty="0"/>
              <a:t>ESC Manual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9BDEE-AF49-48DD-A65F-B04FCE49B31F}"/>
              </a:ext>
            </a:extLst>
          </p:cNvPr>
          <p:cNvCxnSpPr>
            <a:cxnSpLocks/>
            <a:stCxn id="19" idx="0"/>
            <a:endCxn id="26" idx="1"/>
          </p:cNvCxnSpPr>
          <p:nvPr/>
        </p:nvCxnSpPr>
        <p:spPr>
          <a:xfrm flipV="1">
            <a:off x="6337956" y="1281233"/>
            <a:ext cx="879051" cy="60648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B9E740-B318-47E2-8A48-2687C80D8597}"/>
              </a:ext>
            </a:extLst>
          </p:cNvPr>
          <p:cNvSpPr txBox="1"/>
          <p:nvPr/>
        </p:nvSpPr>
        <p:spPr>
          <a:xfrm>
            <a:off x="7217007" y="958067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DJI Snail 2305 Racing Motor</a:t>
            </a:r>
          </a:p>
          <a:p>
            <a:r>
              <a:rPr lang="en-US" altLang="ko-KR" dirty="0"/>
              <a:t>&amp; Snail 430-R Racing ESC </a:t>
            </a:r>
            <a:r>
              <a:rPr lang="ko-KR" altLang="en-US" dirty="0"/>
              <a:t>사용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535E5C-8FEA-4BB3-BECC-19A7414839AB}"/>
              </a:ext>
            </a:extLst>
          </p:cNvPr>
          <p:cNvCxnSpPr>
            <a:cxnSpLocks/>
          </p:cNvCxnSpPr>
          <p:nvPr/>
        </p:nvCxnSpPr>
        <p:spPr>
          <a:xfrm>
            <a:off x="6483231" y="5568674"/>
            <a:ext cx="984369" cy="31176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5B9D76-74D3-4743-AA08-FB4DE4FF8FA5}"/>
              </a:ext>
            </a:extLst>
          </p:cNvPr>
          <p:cNvSpPr txBox="1"/>
          <p:nvPr/>
        </p:nvSpPr>
        <p:spPr>
          <a:xfrm>
            <a:off x="7623325" y="5499964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개의 모터를 사용해 발사체에</a:t>
            </a:r>
            <a:endParaRPr lang="en-US" altLang="ko-KR" dirty="0"/>
          </a:p>
          <a:p>
            <a:r>
              <a:rPr lang="ko-KR" altLang="en-US" dirty="0"/>
              <a:t>운동 에너지를 공급</a:t>
            </a:r>
          </a:p>
        </p:txBody>
      </p:sp>
    </p:spTree>
    <p:extLst>
      <p:ext uri="{BB962C8B-B14F-4D97-AF65-F5344CB8AC3E}">
        <p14:creationId xmlns:p14="http://schemas.microsoft.com/office/powerpoint/2010/main" val="61628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2579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4C0E37-922E-4129-AAEC-441D7607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1" y="0"/>
            <a:ext cx="7128133" cy="685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Wiring Scheme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E3A68E-C845-45AA-98FE-E53951BE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39" y="0"/>
            <a:ext cx="99555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6EDE6-A6BD-404E-B5C3-6066C39EFFCB}"/>
              </a:ext>
            </a:extLst>
          </p:cNvPr>
          <p:cNvSpPr txBox="1"/>
          <p:nvPr/>
        </p:nvSpPr>
        <p:spPr>
          <a:xfrm>
            <a:off x="8325852" y="4876673"/>
            <a:ext cx="386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시스템에 </a:t>
            </a:r>
            <a:r>
              <a:rPr lang="ko-KR" altLang="en-US"/>
              <a:t>관련된 자료는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https://github.com/RoboMaster/RoboRTS-Firmware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https://github.com/RoboMaster/RoboRTS</a:t>
            </a:r>
            <a:endParaRPr lang="en-US" altLang="ko-KR" dirty="0"/>
          </a:p>
          <a:p>
            <a:r>
              <a:rPr lang="ko-KR" altLang="en-US" dirty="0"/>
              <a:t>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22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580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Flight Battery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496E51-D7DF-47EB-B955-72AD6A78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047"/>
            <a:ext cx="5467183" cy="50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3E7CE-3E36-4D06-BBC7-23F44BC77925}"/>
              </a:ext>
            </a:extLst>
          </p:cNvPr>
          <p:cNvSpPr txBox="1"/>
          <p:nvPr/>
        </p:nvSpPr>
        <p:spPr>
          <a:xfrm>
            <a:off x="5655085" y="1444452"/>
            <a:ext cx="6280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Battery</a:t>
            </a:r>
            <a:r>
              <a:rPr lang="ko-KR" altLang="en-US" dirty="0"/>
              <a:t> </a:t>
            </a:r>
            <a:r>
              <a:rPr lang="en-US" altLang="ko-KR" dirty="0"/>
              <a:t>(TB48D, TB47D) </a:t>
            </a:r>
            <a:r>
              <a:rPr lang="ko-KR" altLang="en-US" dirty="0"/>
              <a:t>는 </a:t>
            </a:r>
            <a:r>
              <a:rPr lang="en-US" altLang="ko-KR" dirty="0"/>
              <a:t>DJI MATRICE 100</a:t>
            </a:r>
            <a:r>
              <a:rPr lang="ko-KR" altLang="en-US" dirty="0"/>
              <a:t>으로 사용</a:t>
            </a:r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: 5700mAh (TB48D) or 4500mAh (TB47D)</a:t>
            </a:r>
          </a:p>
          <a:p>
            <a:r>
              <a:rPr lang="en-US" altLang="ko-KR" dirty="0"/>
              <a:t>22.2V</a:t>
            </a:r>
            <a:r>
              <a:rPr lang="ko-KR" altLang="en-US" dirty="0"/>
              <a:t>의 출력과 </a:t>
            </a:r>
            <a:r>
              <a:rPr lang="en-US" altLang="ko-KR" dirty="0"/>
              <a:t>smart charge-discharge </a:t>
            </a:r>
            <a:r>
              <a:rPr lang="ko-KR" altLang="en-US" dirty="0"/>
              <a:t>기능 보유</a:t>
            </a:r>
            <a:endParaRPr lang="en-US" altLang="ko-KR" dirty="0"/>
          </a:p>
          <a:p>
            <a:r>
              <a:rPr lang="ko-KR" altLang="en-US" dirty="0"/>
              <a:t>정식 </a:t>
            </a:r>
            <a:r>
              <a:rPr lang="en-US" altLang="ko-KR" dirty="0" err="1"/>
              <a:t>RoboMaster</a:t>
            </a:r>
            <a:r>
              <a:rPr lang="en-US" altLang="ko-KR" dirty="0"/>
              <a:t> approved charger</a:t>
            </a:r>
            <a:r>
              <a:rPr lang="ko-KR" altLang="en-US" dirty="0"/>
              <a:t>에 의해서만 충전가능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전원</a:t>
            </a:r>
            <a:r>
              <a:rPr lang="en-US" altLang="ko-KR" dirty="0"/>
              <a:t> On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전원 버튼을 한 번 누르고</a:t>
            </a:r>
            <a:r>
              <a:rPr lang="en-US" altLang="ko-KR" dirty="0"/>
              <a:t>, </a:t>
            </a:r>
            <a:r>
              <a:rPr lang="ko-KR" altLang="en-US" dirty="0"/>
              <a:t>다시 누른 상태로 </a:t>
            </a:r>
            <a:r>
              <a:rPr lang="en-US" altLang="ko-KR" dirty="0"/>
              <a:t>2</a:t>
            </a:r>
            <a:r>
              <a:rPr lang="ko-KR" altLang="en-US" dirty="0"/>
              <a:t>초 대기</a:t>
            </a:r>
            <a:endParaRPr lang="en-US" altLang="ko-KR" dirty="0"/>
          </a:p>
          <a:p>
            <a:r>
              <a:rPr lang="en-US" altLang="ko-KR" dirty="0"/>
              <a:t>(LED</a:t>
            </a:r>
            <a:r>
              <a:rPr lang="ko-KR" altLang="en-US" dirty="0"/>
              <a:t>가 배터리 충전 상태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전원 </a:t>
            </a:r>
            <a:r>
              <a:rPr lang="en-US" altLang="ko-KR" dirty="0"/>
              <a:t>Off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전원 버튼을 한 번 누르고</a:t>
            </a:r>
            <a:r>
              <a:rPr lang="en-US" altLang="ko-KR" dirty="0"/>
              <a:t>, </a:t>
            </a:r>
            <a:r>
              <a:rPr lang="ko-KR" altLang="en-US" dirty="0"/>
              <a:t>다시 누른 상태로 </a:t>
            </a:r>
            <a:r>
              <a:rPr lang="en-US" altLang="ko-KR" dirty="0"/>
              <a:t>2</a:t>
            </a:r>
            <a:r>
              <a:rPr lang="ko-KR" altLang="en-US" dirty="0"/>
              <a:t>초 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배터리가 꺼졌을 경우</a:t>
            </a:r>
            <a:r>
              <a:rPr lang="en-US" altLang="ko-KR" dirty="0"/>
              <a:t>, </a:t>
            </a:r>
            <a:r>
              <a:rPr lang="ko-KR" altLang="en-US" dirty="0"/>
              <a:t>전원 버튼을 한 번 눌러 현재 배터리</a:t>
            </a:r>
            <a:endParaRPr lang="en-US" altLang="ko-KR" dirty="0"/>
          </a:p>
          <a:p>
            <a:r>
              <a:rPr lang="ko-KR" altLang="en-US" dirty="0"/>
              <a:t>상태 확인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535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6419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the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5B7AEA-6693-4ADA-850B-F2DA3DF4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05" y="1234490"/>
            <a:ext cx="9438189" cy="51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5CC6DA9-F90A-4A23-AEE2-AF7157AF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3" y="2630905"/>
            <a:ext cx="5893818" cy="42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2288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Charging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39194-0D74-41DD-B1F9-9971FA5AC8D1}"/>
              </a:ext>
            </a:extLst>
          </p:cNvPr>
          <p:cNvSpPr txBox="1"/>
          <p:nvPr/>
        </p:nvSpPr>
        <p:spPr>
          <a:xfrm>
            <a:off x="203117" y="1043400"/>
            <a:ext cx="11934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사용하기 전 반드시 완충 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배터리 충전기를 정격 파워 서플라이 </a:t>
            </a:r>
            <a:r>
              <a:rPr lang="en-US" altLang="ko-KR" dirty="0"/>
              <a:t>(100-240V, 50/60 Hz)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보호 캡을 열고</a:t>
            </a:r>
            <a:r>
              <a:rPr lang="en-US" altLang="ko-KR" dirty="0"/>
              <a:t>, </a:t>
            </a:r>
            <a:r>
              <a:rPr lang="ko-KR" altLang="en-US" dirty="0"/>
              <a:t>배터리를 충전기에 연결한다</a:t>
            </a:r>
            <a:r>
              <a:rPr lang="en-US" altLang="ko-KR" dirty="0"/>
              <a:t>. </a:t>
            </a:r>
            <a:r>
              <a:rPr lang="ko-KR" altLang="en-US" dirty="0"/>
              <a:t>배터리 </a:t>
            </a:r>
            <a:r>
              <a:rPr lang="ko-KR" altLang="en-US" dirty="0" err="1"/>
              <a:t>충전량이</a:t>
            </a:r>
            <a:r>
              <a:rPr lang="ko-KR" altLang="en-US" dirty="0"/>
              <a:t> </a:t>
            </a:r>
            <a:r>
              <a:rPr lang="en-US" altLang="ko-KR" dirty="0"/>
              <a:t>95% </a:t>
            </a:r>
            <a:r>
              <a:rPr lang="ko-KR" altLang="en-US" dirty="0"/>
              <a:t>이상이라면</a:t>
            </a:r>
            <a:r>
              <a:rPr lang="en-US" altLang="ko-KR" dirty="0"/>
              <a:t>, </a:t>
            </a:r>
            <a:r>
              <a:rPr lang="ko-KR" altLang="en-US" dirty="0"/>
              <a:t>충전 전에 배터리를 켜 놓는다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충전하는 동안 </a:t>
            </a:r>
            <a:r>
              <a:rPr lang="en-US" altLang="ko-KR" dirty="0"/>
              <a:t>LED</a:t>
            </a:r>
            <a:r>
              <a:rPr lang="ko-KR" altLang="en-US" dirty="0"/>
              <a:t>로 배터리 상태를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LED</a:t>
            </a:r>
            <a:r>
              <a:rPr lang="ko-KR" altLang="en-US" dirty="0"/>
              <a:t>가 모두 꺼지면 배터리가 </a:t>
            </a:r>
            <a:r>
              <a:rPr lang="ko-KR" altLang="en-US" dirty="0" err="1"/>
              <a:t>완충된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EE0A-2F6B-4A17-A1F7-A8774877DA04}"/>
              </a:ext>
            </a:extLst>
          </p:cNvPr>
          <p:cNvSpPr txBox="1"/>
          <p:nvPr/>
        </p:nvSpPr>
        <p:spPr>
          <a:xfrm>
            <a:off x="6096000" y="3244334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공식 충전기에 의해서만 충전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A14-100P1A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배터리 사용 직후 식혀야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충전하기 전에 온도가 상온까지 내려가게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충전 온도는 </a:t>
            </a:r>
            <a:r>
              <a:rPr lang="en-US" altLang="ko-KR" dirty="0"/>
              <a:t>0~40</a:t>
            </a:r>
            <a:r>
              <a:rPr lang="ko-KR" altLang="en-US" dirty="0"/>
              <a:t>도 이다</a:t>
            </a:r>
            <a:r>
              <a:rPr lang="en-US" altLang="ko-KR" dirty="0"/>
              <a:t>. </a:t>
            </a:r>
            <a:r>
              <a:rPr lang="ko-KR" altLang="en-US" dirty="0"/>
              <a:t>온도가 적정범위 밖이면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이 충전을 종료할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9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7754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Charging Protection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39194-0D74-41DD-B1F9-9971FA5AC8D1}"/>
              </a:ext>
            </a:extLst>
          </p:cNvPr>
          <p:cNvSpPr txBox="1"/>
          <p:nvPr/>
        </p:nvSpPr>
        <p:spPr>
          <a:xfrm>
            <a:off x="724818" y="5775816"/>
            <a:ext cx="10742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표의 내용 중 어떤 문제라도 해결 후에는 </a:t>
            </a:r>
            <a:r>
              <a:rPr lang="en-US" altLang="ko-KR" dirty="0"/>
              <a:t>LED</a:t>
            </a:r>
            <a:r>
              <a:rPr lang="ko-KR" altLang="en-US" dirty="0"/>
              <a:t>를 끄기 위해 전원 버튼을 누른다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충전기로부터 배터리를 분리하고</a:t>
            </a:r>
            <a:r>
              <a:rPr lang="en-US" altLang="ko-KR" dirty="0"/>
              <a:t>, </a:t>
            </a:r>
            <a:r>
              <a:rPr lang="ko-KR" altLang="en-US" dirty="0"/>
              <a:t>다시 연결하여 충전한다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Room temperature error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온도가 안정 범위로 내려간다면 충전기가 자동으로 충전을 재개한다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95C7C-E78A-4C82-91C3-26E91E45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" y="1042750"/>
            <a:ext cx="10921859" cy="4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522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Controller Kit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8237FA-3A3F-400B-A890-E6EBBB60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16313"/>
            <a:ext cx="4828442" cy="5741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3B68B-C4F5-461B-9435-50711244A23F}"/>
              </a:ext>
            </a:extLst>
          </p:cNvPr>
          <p:cNvSpPr txBox="1"/>
          <p:nvPr/>
        </p:nvSpPr>
        <p:spPr>
          <a:xfrm>
            <a:off x="6096000" y="2458271"/>
            <a:ext cx="553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Kit</a:t>
            </a:r>
            <a:r>
              <a:rPr lang="ko-KR" altLang="en-US" sz="2400" dirty="0"/>
              <a:t>에 리모컨과 수신기 포함</a:t>
            </a:r>
            <a:endParaRPr lang="en-US" altLang="ko-KR" sz="2400" dirty="0"/>
          </a:p>
          <a:p>
            <a:r>
              <a:rPr lang="ko-KR" altLang="en-US" sz="2400" dirty="0"/>
              <a:t>수신기는 로봇 </a:t>
            </a:r>
            <a:r>
              <a:rPr lang="en-US" altLang="ko-KR" sz="2400" dirty="0"/>
              <a:t>chassis</a:t>
            </a:r>
            <a:r>
              <a:rPr lang="ko-KR" altLang="en-US" sz="2400" dirty="0"/>
              <a:t>에 장착되어 있음</a:t>
            </a:r>
            <a:endParaRPr lang="en-US" altLang="ko-KR" sz="2400" dirty="0"/>
          </a:p>
          <a:p>
            <a:r>
              <a:rPr lang="ko-KR" altLang="en-US" sz="2400" dirty="0"/>
              <a:t>리모컨과 수신기는 이미 연결되어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94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522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Controller Kit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541CA7-9892-467A-A034-EC788CA5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4" y="1304172"/>
            <a:ext cx="5468770" cy="51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A7AC-FAA7-419E-B068-932AE9C771DE}"/>
              </a:ext>
            </a:extLst>
          </p:cNvPr>
          <p:cNvSpPr txBox="1"/>
          <p:nvPr/>
        </p:nvSpPr>
        <p:spPr>
          <a:xfrm>
            <a:off x="5862618" y="1304172"/>
            <a:ext cx="6249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DJI Flight Remote Controller DT7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2.4GHz</a:t>
            </a:r>
            <a:r>
              <a:rPr lang="ko-KR" altLang="en-US" dirty="0"/>
              <a:t>의 주파수 밴드를 사용</a:t>
            </a:r>
            <a:endParaRPr lang="en-US" altLang="ko-KR" dirty="0"/>
          </a:p>
          <a:p>
            <a:r>
              <a:rPr lang="en-US" altLang="ko-KR" dirty="0"/>
              <a:t>DR16 </a:t>
            </a:r>
            <a:r>
              <a:rPr lang="ko-KR" altLang="en-US" dirty="0"/>
              <a:t>수신기와만 호환</a:t>
            </a:r>
            <a:endParaRPr lang="en-US" altLang="ko-KR" dirty="0"/>
          </a:p>
          <a:p>
            <a:r>
              <a:rPr lang="ko-KR" altLang="en-US" dirty="0"/>
              <a:t>연속 </a:t>
            </a:r>
            <a:r>
              <a:rPr lang="en-US" altLang="ko-KR" dirty="0"/>
              <a:t>12</a:t>
            </a:r>
            <a:r>
              <a:rPr lang="ko-KR" altLang="en-US" dirty="0"/>
              <a:t>시간 작동 가능한 </a:t>
            </a:r>
            <a:r>
              <a:rPr lang="en-US" altLang="ko-KR" dirty="0"/>
              <a:t>LiPo </a:t>
            </a:r>
            <a:r>
              <a:rPr lang="ko-KR" altLang="en-US" dirty="0"/>
              <a:t>배터리 내장</a:t>
            </a:r>
            <a:endParaRPr lang="en-US" altLang="ko-KR" dirty="0"/>
          </a:p>
          <a:p>
            <a:r>
              <a:rPr lang="ko-KR" altLang="en-US" dirty="0"/>
              <a:t>열린 공간에서 최대 </a:t>
            </a:r>
            <a:r>
              <a:rPr lang="en-US" altLang="ko-KR" dirty="0"/>
              <a:t>1000m</a:t>
            </a:r>
            <a:r>
              <a:rPr lang="ko-KR" altLang="en-US" dirty="0"/>
              <a:t>까지 통신 가능</a:t>
            </a:r>
            <a:endParaRPr lang="en-US" altLang="ko-KR" dirty="0"/>
          </a:p>
          <a:p>
            <a:r>
              <a:rPr lang="ko-KR" altLang="en-US" dirty="0"/>
              <a:t>지상에서는 최대 </a:t>
            </a:r>
            <a:r>
              <a:rPr lang="en-US" altLang="ko-KR" dirty="0"/>
              <a:t>100m </a:t>
            </a:r>
            <a:r>
              <a:rPr lang="ko-KR" altLang="en-US" dirty="0"/>
              <a:t>이내까지 로봇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전원 </a:t>
            </a:r>
            <a:r>
              <a:rPr lang="en-US" altLang="ko-KR" dirty="0"/>
              <a:t>On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스위치 </a:t>
            </a:r>
            <a:r>
              <a:rPr lang="en-US" altLang="ko-KR" dirty="0"/>
              <a:t>S1</a:t>
            </a:r>
            <a:r>
              <a:rPr lang="ko-KR" altLang="en-US" dirty="0"/>
              <a:t>을 위쪽으로</a:t>
            </a:r>
            <a:r>
              <a:rPr lang="en-US" altLang="ko-KR" dirty="0"/>
              <a:t>, </a:t>
            </a:r>
            <a:r>
              <a:rPr lang="ko-KR" altLang="en-US" dirty="0"/>
              <a:t>스틱 두개 모두 중간 위치로</a:t>
            </a:r>
            <a:endParaRPr lang="en-US" altLang="ko-KR" dirty="0"/>
          </a:p>
          <a:p>
            <a:r>
              <a:rPr lang="en-US" altLang="ko-KR" dirty="0"/>
              <a:t> Power Switch</a:t>
            </a:r>
            <a:r>
              <a:rPr lang="ko-KR" altLang="en-US" dirty="0"/>
              <a:t>를 오른쪽으로</a:t>
            </a:r>
            <a:endParaRPr lang="en-US" altLang="ko-KR" dirty="0"/>
          </a:p>
          <a:p>
            <a:r>
              <a:rPr lang="en-US" altLang="ko-KR" dirty="0"/>
              <a:t> Power LED</a:t>
            </a:r>
            <a:r>
              <a:rPr lang="ko-KR" altLang="en-US" dirty="0"/>
              <a:t>가 초록 색으로 바뀌며 </a:t>
            </a:r>
            <a:r>
              <a:rPr lang="en-US" altLang="ko-KR" dirty="0"/>
              <a:t>beep </a:t>
            </a:r>
            <a:r>
              <a:rPr lang="ko-KR" altLang="en-US" dirty="0"/>
              <a:t>소리가 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전원 </a:t>
            </a:r>
            <a:r>
              <a:rPr lang="en-US" altLang="ko-KR" dirty="0"/>
              <a:t>Off</a:t>
            </a:r>
          </a:p>
          <a:p>
            <a:r>
              <a:rPr lang="en-US" altLang="ko-KR" dirty="0"/>
              <a:t>: Power Switch</a:t>
            </a:r>
            <a:r>
              <a:rPr lang="ko-KR" altLang="en-US" dirty="0"/>
              <a:t>를 왼쪽으로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동봉된 </a:t>
            </a:r>
            <a:r>
              <a:rPr lang="en-US" altLang="ko-KR" dirty="0"/>
              <a:t>micro-USB </a:t>
            </a:r>
            <a:r>
              <a:rPr lang="ko-KR" altLang="en-US" dirty="0"/>
              <a:t>케이블</a:t>
            </a:r>
            <a:r>
              <a:rPr lang="en-US" altLang="ko-KR" dirty="0"/>
              <a:t>(1.5A)</a:t>
            </a:r>
            <a:r>
              <a:rPr lang="ko-KR" altLang="en-US" dirty="0"/>
              <a:t>을 사용하여 충전</a:t>
            </a:r>
            <a:endParaRPr lang="en-US" altLang="ko-KR" dirty="0"/>
          </a:p>
          <a:p>
            <a:r>
              <a:rPr lang="ko-KR" altLang="en-US" dirty="0" err="1"/>
              <a:t>충전중에는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빨간 색으로 바뀜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초록색으로 바뀌면 충전 완료</a:t>
            </a:r>
            <a:endParaRPr lang="en-US" altLang="ko-KR" dirty="0"/>
          </a:p>
          <a:p>
            <a:r>
              <a:rPr lang="en-US" altLang="ko-KR" dirty="0"/>
              <a:t>2.5</a:t>
            </a:r>
            <a:r>
              <a:rPr lang="ko-KR" altLang="en-US" dirty="0"/>
              <a:t>시간 충전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8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21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9B499F9-0373-4C28-8C3C-39E07FAD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" y="1223962"/>
            <a:ext cx="5235971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2BBE2-753B-4BB1-9D2B-27E76EBFF913}"/>
              </a:ext>
            </a:extLst>
          </p:cNvPr>
          <p:cNvSpPr txBox="1"/>
          <p:nvPr/>
        </p:nvSpPr>
        <p:spPr>
          <a:xfrm>
            <a:off x="5325979" y="1304172"/>
            <a:ext cx="67760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수신기는 </a:t>
            </a:r>
            <a:r>
              <a:rPr lang="en-US" altLang="ko-KR" dirty="0"/>
              <a:t>Development Board Type A </a:t>
            </a:r>
            <a:r>
              <a:rPr lang="ko-KR" altLang="en-US" dirty="0"/>
              <a:t>근처에 장착되어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단계를 따라서 </a:t>
            </a:r>
            <a:r>
              <a:rPr lang="ko-KR" altLang="en-US" dirty="0" err="1"/>
              <a:t>리모콘과</a:t>
            </a:r>
            <a:r>
              <a:rPr lang="ko-KR" altLang="en-US" dirty="0"/>
              <a:t> 수신기를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Chassis</a:t>
            </a:r>
            <a:r>
              <a:rPr lang="ko-KR" altLang="en-US" dirty="0"/>
              <a:t> 위의 </a:t>
            </a:r>
            <a:r>
              <a:rPr lang="en-US" altLang="ko-KR" dirty="0"/>
              <a:t>Development Board Type A</a:t>
            </a:r>
            <a:r>
              <a:rPr lang="ko-KR" altLang="en-US" dirty="0"/>
              <a:t>의 오른쪽 </a:t>
            </a:r>
            <a:r>
              <a:rPr lang="en-US" altLang="ko-KR" dirty="0"/>
              <a:t>Link Hole</a:t>
            </a:r>
            <a:r>
              <a:rPr lang="ko-KR" altLang="en-US" dirty="0"/>
              <a:t>을 확인한다</a:t>
            </a:r>
            <a:r>
              <a:rPr lang="en-US" altLang="ko-KR" dirty="0"/>
              <a:t>. – </a:t>
            </a:r>
            <a:r>
              <a:rPr lang="ko-KR" altLang="en-US" dirty="0"/>
              <a:t>수신기의 </a:t>
            </a:r>
            <a:r>
              <a:rPr lang="en-US" altLang="ko-KR" dirty="0"/>
              <a:t>Link</a:t>
            </a:r>
            <a:r>
              <a:rPr lang="ko-KR" altLang="en-US" dirty="0"/>
              <a:t>버튼이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수신기의 전원을 켠 상태로 로봇의 전원을 켠다</a:t>
            </a:r>
            <a:r>
              <a:rPr lang="en-US" altLang="ko-KR" dirty="0"/>
              <a:t>. </a:t>
            </a:r>
            <a:r>
              <a:rPr lang="ko-KR" altLang="en-US" dirty="0"/>
              <a:t>근처에 다른 컨트롤러가 없다면</a:t>
            </a:r>
            <a:r>
              <a:rPr lang="en-US" altLang="ko-KR" dirty="0"/>
              <a:t>, </a:t>
            </a:r>
            <a:r>
              <a:rPr lang="ko-KR" altLang="en-US" dirty="0"/>
              <a:t>수신기의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는 빨간색일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컨트롤러의 전원을 켜고</a:t>
            </a:r>
            <a:r>
              <a:rPr lang="en-US" altLang="ko-KR" dirty="0"/>
              <a:t>, </a:t>
            </a:r>
            <a:r>
              <a:rPr lang="ko-KR" altLang="en-US" dirty="0"/>
              <a:t>수신기의 </a:t>
            </a:r>
            <a:r>
              <a:rPr lang="en-US" altLang="ko-KR" dirty="0"/>
              <a:t>LED</a:t>
            </a:r>
            <a:r>
              <a:rPr lang="ko-KR" altLang="en-US" dirty="0"/>
              <a:t>가 초록색으로 변할 때까지 수신기 쪽으로 들고 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Link</a:t>
            </a:r>
            <a:r>
              <a:rPr lang="ko-KR" altLang="en-US" dirty="0"/>
              <a:t>버튼을 </a:t>
            </a:r>
            <a:r>
              <a:rPr lang="en-US" altLang="ko-KR" dirty="0"/>
              <a:t>2</a:t>
            </a:r>
            <a:r>
              <a:rPr lang="ko-KR" altLang="en-US" dirty="0"/>
              <a:t>초 동안 누른다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수신기의 </a:t>
            </a:r>
            <a:r>
              <a:rPr lang="en-US" altLang="ko-KR" dirty="0"/>
              <a:t>LED </a:t>
            </a:r>
            <a:r>
              <a:rPr lang="ko-KR" altLang="en-US" dirty="0"/>
              <a:t>가 초록색으로 한 번 깜빡이면 연결된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896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9F0A58-2AD4-458E-9E5A-02FD9230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75" y="1353288"/>
            <a:ext cx="5924450" cy="45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8AD234-046A-49C8-977B-49EFB4FA5A00}"/>
              </a:ext>
            </a:extLst>
          </p:cNvPr>
          <p:cNvSpPr/>
          <p:nvPr/>
        </p:nvSpPr>
        <p:spPr>
          <a:xfrm>
            <a:off x="4255703" y="15379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34F2F-0B99-4E9B-A30C-A11C1FD7C9CF}"/>
              </a:ext>
            </a:extLst>
          </p:cNvPr>
          <p:cNvSpPr txBox="1"/>
          <p:nvPr/>
        </p:nvSpPr>
        <p:spPr>
          <a:xfrm>
            <a:off x="1050235" y="1445621"/>
            <a:ext cx="354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발사체 속도 측정 </a:t>
            </a:r>
            <a:r>
              <a:rPr lang="en-US" altLang="ko-KR" dirty="0"/>
              <a:t>referee</a:t>
            </a:r>
            <a:r>
              <a:rPr lang="ko-KR" altLang="en-US" dirty="0"/>
              <a:t> 시스템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3783E-F5D2-4407-8BC7-29457CAFF81A}"/>
              </a:ext>
            </a:extLst>
          </p:cNvPr>
          <p:cNvSpPr/>
          <p:nvPr/>
        </p:nvSpPr>
        <p:spPr>
          <a:xfrm>
            <a:off x="4700203" y="15125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FCE09E-B507-4E32-8C83-BC1BEEFA2FB3}"/>
              </a:ext>
            </a:extLst>
          </p:cNvPr>
          <p:cNvSpPr/>
          <p:nvPr/>
        </p:nvSpPr>
        <p:spPr>
          <a:xfrm>
            <a:off x="6429566" y="1353288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1C57D-DD12-4AA3-B998-D1389E1C9DEE}"/>
              </a:ext>
            </a:extLst>
          </p:cNvPr>
          <p:cNvSpPr/>
          <p:nvPr/>
        </p:nvSpPr>
        <p:spPr>
          <a:xfrm>
            <a:off x="7229666" y="1353288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2808F-AE1F-4441-9B2D-9B0242153ECD}"/>
              </a:ext>
            </a:extLst>
          </p:cNvPr>
          <p:cNvSpPr/>
          <p:nvPr/>
        </p:nvSpPr>
        <p:spPr>
          <a:xfrm>
            <a:off x="7559866" y="1510375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D86985-EE8D-4102-AC01-A6273B1D1FA5}"/>
              </a:ext>
            </a:extLst>
          </p:cNvPr>
          <p:cNvSpPr/>
          <p:nvPr/>
        </p:nvSpPr>
        <p:spPr>
          <a:xfrm>
            <a:off x="7727129" y="1854636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92C164-6BB6-41C3-9E4E-8345500EAD8D}"/>
              </a:ext>
            </a:extLst>
          </p:cNvPr>
          <p:cNvSpPr/>
          <p:nvPr/>
        </p:nvSpPr>
        <p:spPr>
          <a:xfrm>
            <a:off x="8070029" y="2946836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E65A87-FB8A-41A0-BAB0-92C2D94D2261}"/>
              </a:ext>
            </a:extLst>
          </p:cNvPr>
          <p:cNvSpPr/>
          <p:nvPr/>
        </p:nvSpPr>
        <p:spPr>
          <a:xfrm>
            <a:off x="7133594" y="5042336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57F61-2D48-49C4-BCC7-5994C4B1AD9C}"/>
              </a:ext>
            </a:extLst>
          </p:cNvPr>
          <p:cNvSpPr/>
          <p:nvPr/>
        </p:nvSpPr>
        <p:spPr>
          <a:xfrm>
            <a:off x="6456908" y="5227002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741C6E-2D52-472B-844D-8BF1B6EDE368}"/>
              </a:ext>
            </a:extLst>
          </p:cNvPr>
          <p:cNvSpPr/>
          <p:nvPr/>
        </p:nvSpPr>
        <p:spPr>
          <a:xfrm>
            <a:off x="3815308" y="2280602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0D336-F664-4660-B976-44652C370897}"/>
              </a:ext>
            </a:extLst>
          </p:cNvPr>
          <p:cNvSpPr/>
          <p:nvPr/>
        </p:nvSpPr>
        <p:spPr>
          <a:xfrm>
            <a:off x="3320008" y="2476003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5FF69-C8F8-4D80-96AD-2770393795CC}"/>
              </a:ext>
            </a:extLst>
          </p:cNvPr>
          <p:cNvSpPr/>
          <p:nvPr/>
        </p:nvSpPr>
        <p:spPr>
          <a:xfrm flipH="1" flipV="1">
            <a:off x="7380862" y="4826000"/>
            <a:ext cx="140903" cy="18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73E70-88CD-479C-8814-376A8AE1ACE7}"/>
              </a:ext>
            </a:extLst>
          </p:cNvPr>
          <p:cNvCxnSpPr/>
          <p:nvPr/>
        </p:nvCxnSpPr>
        <p:spPr>
          <a:xfrm flipH="1" flipV="1">
            <a:off x="4479925" y="1193800"/>
            <a:ext cx="469900" cy="48854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08779-7B3E-4012-8EFE-D6086F9C3A4E}"/>
              </a:ext>
            </a:extLst>
          </p:cNvPr>
          <p:cNvSpPr txBox="1"/>
          <p:nvPr/>
        </p:nvSpPr>
        <p:spPr>
          <a:xfrm>
            <a:off x="2656959" y="97997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발사 </a:t>
            </a:r>
            <a:r>
              <a:rPr lang="en-US" altLang="ko-KR" dirty="0"/>
              <a:t>mechanism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0B6211-3251-4402-B2CB-2F94BF6FB557}"/>
              </a:ext>
            </a:extLst>
          </p:cNvPr>
          <p:cNvCxnSpPr>
            <a:cxnSpLocks/>
          </p:cNvCxnSpPr>
          <p:nvPr/>
        </p:nvCxnSpPr>
        <p:spPr>
          <a:xfrm flipH="1" flipV="1">
            <a:off x="7355463" y="4892934"/>
            <a:ext cx="253857" cy="29374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5B226A-54E0-4E57-9A52-A84465D8C089}"/>
              </a:ext>
            </a:extLst>
          </p:cNvPr>
          <p:cNvSpPr txBox="1"/>
          <p:nvPr/>
        </p:nvSpPr>
        <p:spPr>
          <a:xfrm>
            <a:off x="6051980" y="73514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축 </a:t>
            </a:r>
            <a:r>
              <a:rPr lang="ko-KR" altLang="en-US" dirty="0" err="1"/>
              <a:t>짐벌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68835-E5C3-497A-A26C-F3B99D97D2A0}"/>
              </a:ext>
            </a:extLst>
          </p:cNvPr>
          <p:cNvSpPr txBox="1"/>
          <p:nvPr/>
        </p:nvSpPr>
        <p:spPr>
          <a:xfrm>
            <a:off x="7025042" y="111554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UWB</a:t>
            </a:r>
            <a:r>
              <a:rPr lang="ko-KR" altLang="en-US" dirty="0"/>
              <a:t>용 태그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039CC0-C765-4A88-83FD-10E3201A0A8F}"/>
              </a:ext>
            </a:extLst>
          </p:cNvPr>
          <p:cNvSpPr txBox="1"/>
          <p:nvPr/>
        </p:nvSpPr>
        <p:spPr>
          <a:xfrm>
            <a:off x="7528698" y="14092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발사체 공급 시스템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5027E-D138-4E1C-AFA0-104B7FB09A9C}"/>
              </a:ext>
            </a:extLst>
          </p:cNvPr>
          <p:cNvSpPr txBox="1"/>
          <p:nvPr/>
        </p:nvSpPr>
        <p:spPr>
          <a:xfrm>
            <a:off x="7665085" y="1759186"/>
            <a:ext cx="354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Referee </a:t>
            </a:r>
            <a:r>
              <a:rPr lang="ko-KR" altLang="en-US" dirty="0"/>
              <a:t>시스템 </a:t>
            </a:r>
            <a:r>
              <a:rPr lang="en-US" altLang="ko-KR" dirty="0"/>
              <a:t>– Light Indicator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7611B2-F9BD-4633-BD04-79801FB8F708}"/>
              </a:ext>
            </a:extLst>
          </p:cNvPr>
          <p:cNvSpPr txBox="1"/>
          <p:nvPr/>
        </p:nvSpPr>
        <p:spPr>
          <a:xfrm>
            <a:off x="7953333" y="2732303"/>
            <a:ext cx="276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Propulsion module(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F2C263-4288-4624-881B-C00F0E392C89}"/>
              </a:ext>
            </a:extLst>
          </p:cNvPr>
          <p:cNvSpPr txBox="1"/>
          <p:nvPr/>
        </p:nvSpPr>
        <p:spPr>
          <a:xfrm>
            <a:off x="7556280" y="5042336"/>
            <a:ext cx="42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Referee </a:t>
            </a:r>
            <a:r>
              <a:rPr lang="ko-KR" altLang="en-US" dirty="0"/>
              <a:t>시스템 </a:t>
            </a:r>
            <a:r>
              <a:rPr lang="en-US" altLang="ko-KR" dirty="0"/>
              <a:t>– main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1E9218-B965-4648-99FC-83F96C124720}"/>
              </a:ext>
            </a:extLst>
          </p:cNvPr>
          <p:cNvCxnSpPr>
            <a:cxnSpLocks/>
          </p:cNvCxnSpPr>
          <p:nvPr/>
        </p:nvCxnSpPr>
        <p:spPr>
          <a:xfrm flipH="1" flipV="1">
            <a:off x="7036080" y="5080129"/>
            <a:ext cx="520200" cy="61272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C15B48-11FB-43EB-A7F0-99251D03C39F}"/>
              </a:ext>
            </a:extLst>
          </p:cNvPr>
          <p:cNvSpPr txBox="1"/>
          <p:nvPr/>
        </p:nvSpPr>
        <p:spPr>
          <a:xfrm>
            <a:off x="7510916" y="5525555"/>
            <a:ext cx="42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Referee </a:t>
            </a:r>
            <a:r>
              <a:rPr lang="ko-KR" altLang="en-US" dirty="0"/>
              <a:t>시스템 </a:t>
            </a:r>
            <a:r>
              <a:rPr lang="en-US" altLang="ko-KR" dirty="0"/>
              <a:t>– Amor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8925A-65AA-4EB8-8C02-954A6B290ECF}"/>
              </a:ext>
            </a:extLst>
          </p:cNvPr>
          <p:cNvSpPr txBox="1"/>
          <p:nvPr/>
        </p:nvSpPr>
        <p:spPr>
          <a:xfrm>
            <a:off x="6123365" y="5386034"/>
            <a:ext cx="10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배터리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7413C-9049-4ABE-9956-3E9B2FD7E937}"/>
              </a:ext>
            </a:extLst>
          </p:cNvPr>
          <p:cNvSpPr txBox="1"/>
          <p:nvPr/>
        </p:nvSpPr>
        <p:spPr>
          <a:xfrm>
            <a:off x="3099319" y="2108139"/>
            <a:ext cx="10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8E633F-4059-4FD3-9907-D94EB184F68D}"/>
              </a:ext>
            </a:extLst>
          </p:cNvPr>
          <p:cNvSpPr txBox="1"/>
          <p:nvPr/>
        </p:nvSpPr>
        <p:spPr>
          <a:xfrm>
            <a:off x="2725211" y="2401325"/>
            <a:ext cx="10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LiDAR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F7996-1A53-4B53-9440-A88161A5AC53}"/>
              </a:ext>
            </a:extLst>
          </p:cNvPr>
          <p:cNvSpPr txBox="1"/>
          <p:nvPr/>
        </p:nvSpPr>
        <p:spPr>
          <a:xfrm>
            <a:off x="363537" y="228600"/>
            <a:ext cx="2335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4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21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A87A7D3-FFBD-4ABC-BC5E-80BA7BBB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05" y="1243507"/>
            <a:ext cx="6956389" cy="56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0B2F7-88F4-41FB-9325-2DCB81B3DE8B}"/>
              </a:ext>
            </a:extLst>
          </p:cNvPr>
          <p:cNvSpPr txBox="1"/>
          <p:nvPr/>
        </p:nvSpPr>
        <p:spPr>
          <a:xfrm>
            <a:off x="6115008" y="599827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r>
              <a:rPr lang="ko-KR" altLang="en-US" dirty="0"/>
              <a:t> </a:t>
            </a:r>
            <a:r>
              <a:rPr lang="en-US" altLang="ko-KR" dirty="0"/>
              <a:t>Hole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30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857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and Removing the Battery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7BD9906-6DF0-41BE-B892-6A30805D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763"/>
            <a:ext cx="6877597" cy="55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79A0E-5FA1-4840-A00A-96AF2E57BED4}"/>
              </a:ext>
            </a:extLst>
          </p:cNvPr>
          <p:cNvSpPr txBox="1"/>
          <p:nvPr/>
        </p:nvSpPr>
        <p:spPr>
          <a:xfrm>
            <a:off x="6877597" y="2690336"/>
            <a:ext cx="531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배터리 고정장치는 </a:t>
            </a:r>
            <a:r>
              <a:rPr lang="en-US" altLang="ko-KR" dirty="0"/>
              <a:t>gimbal </a:t>
            </a:r>
            <a:r>
              <a:rPr lang="ko-KR" altLang="en-US" dirty="0"/>
              <a:t>앞쪽</a:t>
            </a:r>
            <a:r>
              <a:rPr lang="en-US" altLang="ko-KR" dirty="0"/>
              <a:t>, </a:t>
            </a:r>
            <a:r>
              <a:rPr lang="ko-KR" altLang="en-US" dirty="0"/>
              <a:t>로봇 </a:t>
            </a:r>
            <a:r>
              <a:rPr lang="en-US" altLang="ko-KR" dirty="0"/>
              <a:t>chassis</a:t>
            </a:r>
            <a:r>
              <a:rPr lang="ko-KR" altLang="en-US" dirty="0"/>
              <a:t>의 중앙에 있다</a:t>
            </a:r>
            <a:r>
              <a:rPr lang="en-US" altLang="ko-KR" dirty="0"/>
              <a:t>. </a:t>
            </a:r>
            <a:r>
              <a:rPr lang="ko-KR" altLang="en-US" dirty="0"/>
              <a:t>로봇을 사용할 때</a:t>
            </a:r>
            <a:r>
              <a:rPr lang="en-US" altLang="ko-KR" dirty="0"/>
              <a:t>, </a:t>
            </a:r>
            <a:r>
              <a:rPr lang="ko-KR" altLang="en-US" dirty="0"/>
              <a:t>배터리를 배터리 고정장치에 수직으로 설치해라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그림은 설치 위치를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06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663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Powering On/Off the Robot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79A0E-5FA1-4840-A00A-96AF2E57BED4}"/>
              </a:ext>
            </a:extLst>
          </p:cNvPr>
          <p:cNvSpPr txBox="1"/>
          <p:nvPr/>
        </p:nvSpPr>
        <p:spPr>
          <a:xfrm>
            <a:off x="363537" y="1455094"/>
            <a:ext cx="11603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배터리</a:t>
            </a:r>
            <a:r>
              <a:rPr lang="en-US" altLang="ko-KR" dirty="0"/>
              <a:t> </a:t>
            </a:r>
            <a:r>
              <a:rPr lang="ko-KR" altLang="en-US" dirty="0"/>
              <a:t>고정장치에 배터리를 설치한 후</a:t>
            </a:r>
            <a:r>
              <a:rPr lang="en-US" altLang="ko-KR" dirty="0"/>
              <a:t>, </a:t>
            </a:r>
            <a:r>
              <a:rPr lang="ko-KR" altLang="en-US" dirty="0"/>
              <a:t>배터리의 전원을 켜고</a:t>
            </a:r>
            <a:r>
              <a:rPr lang="en-US" altLang="ko-KR" dirty="0"/>
              <a:t> </a:t>
            </a:r>
            <a:r>
              <a:rPr lang="ko-KR" altLang="en-US" dirty="0"/>
              <a:t>로봇의 전원을 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전원 버튼은 배터리 고정장치와 후면 </a:t>
            </a:r>
            <a:r>
              <a:rPr lang="en-US" altLang="ko-KR" dirty="0"/>
              <a:t>Armor </a:t>
            </a:r>
            <a:r>
              <a:rPr lang="ko-KR" altLang="en-US" dirty="0"/>
              <a:t>사이의 배터리 고정장치 위에 위치한다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전원을 켜면</a:t>
            </a:r>
            <a:r>
              <a:rPr lang="en-US" altLang="ko-KR" dirty="0"/>
              <a:t>, Referee System</a:t>
            </a:r>
            <a:r>
              <a:rPr lang="ko-KR" altLang="en-US" dirty="0"/>
              <a:t>의 </a:t>
            </a:r>
            <a:r>
              <a:rPr lang="en-US" altLang="ko-KR" dirty="0"/>
              <a:t>Main Controller</a:t>
            </a:r>
            <a:r>
              <a:rPr lang="ko-KR" altLang="en-US" dirty="0"/>
              <a:t>의 </a:t>
            </a:r>
            <a:r>
              <a:rPr lang="en-US" altLang="ko-KR" dirty="0"/>
              <a:t>Light Indicator</a:t>
            </a:r>
            <a:r>
              <a:rPr lang="ko-KR" altLang="en-US" dirty="0"/>
              <a:t>에 </a:t>
            </a:r>
            <a:r>
              <a:rPr lang="en-US" altLang="ko-KR" dirty="0"/>
              <a:t>HP</a:t>
            </a:r>
            <a:r>
              <a:rPr lang="ko-KR" altLang="en-US" dirty="0"/>
              <a:t>를 </a:t>
            </a:r>
            <a:r>
              <a:rPr lang="en-US" altLang="ko-KR" dirty="0"/>
              <a:t>0~90</a:t>
            </a:r>
            <a:r>
              <a:rPr lang="ko-KR" altLang="en-US" dirty="0"/>
              <a:t>으로 올리며 초기화된다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초기화가 완료되면</a:t>
            </a:r>
            <a:r>
              <a:rPr lang="en-US" altLang="ko-KR" dirty="0"/>
              <a:t>, HP</a:t>
            </a:r>
            <a:r>
              <a:rPr lang="ko-KR" altLang="en-US" dirty="0"/>
              <a:t>는 </a:t>
            </a:r>
            <a:r>
              <a:rPr lang="en-US" altLang="ko-KR" dirty="0"/>
              <a:t>100</a:t>
            </a:r>
            <a:r>
              <a:rPr lang="ko-KR" altLang="en-US" dirty="0"/>
              <a:t>으로 오르며 초기화 중에는 컨트롤러를 사용할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218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Mode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79A0E-5FA1-4840-A00A-96AF2E57BED4}"/>
              </a:ext>
            </a:extLst>
          </p:cNvPr>
          <p:cNvSpPr txBox="1"/>
          <p:nvPr/>
        </p:nvSpPr>
        <p:spPr>
          <a:xfrm>
            <a:off x="363537" y="1455094"/>
            <a:ext cx="11603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로봇은 두가지 </a:t>
            </a:r>
            <a:r>
              <a:rPr lang="en-US" altLang="ko-KR" dirty="0"/>
              <a:t>user operation mode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Manual : </a:t>
            </a:r>
            <a:r>
              <a:rPr lang="ko-KR" altLang="en-US" dirty="0"/>
              <a:t>로봇을 컨트롤러로 작동시킨다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Automatic : </a:t>
            </a:r>
            <a:r>
              <a:rPr lang="ko-KR" altLang="en-US" dirty="0" err="1"/>
              <a:t>온보드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가 </a:t>
            </a:r>
            <a:r>
              <a:rPr lang="en-US" altLang="ko-KR" dirty="0"/>
              <a:t>data</a:t>
            </a:r>
            <a:r>
              <a:rPr lang="ko-KR" altLang="en-US" dirty="0"/>
              <a:t>를 받고</a:t>
            </a:r>
            <a:r>
              <a:rPr lang="en-US" altLang="ko-KR" dirty="0"/>
              <a:t>, Development Board Type A</a:t>
            </a:r>
            <a:r>
              <a:rPr lang="ko-KR" altLang="en-US" dirty="0"/>
              <a:t>와 </a:t>
            </a:r>
            <a:r>
              <a:rPr lang="en-US" altLang="ko-KR" dirty="0"/>
              <a:t>USB HUB</a:t>
            </a:r>
            <a:r>
              <a:rPr lang="ko-KR" altLang="en-US" dirty="0"/>
              <a:t>를 통해 로봇을 자동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44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Mode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79A0E-5FA1-4840-A00A-96AF2E57BED4}"/>
              </a:ext>
            </a:extLst>
          </p:cNvPr>
          <p:cNvSpPr txBox="1"/>
          <p:nvPr/>
        </p:nvSpPr>
        <p:spPr>
          <a:xfrm>
            <a:off x="363537" y="1455094"/>
            <a:ext cx="11603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로봇은 두가지 </a:t>
            </a:r>
            <a:r>
              <a:rPr lang="en-US" altLang="ko-KR" dirty="0"/>
              <a:t>user operation mode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Manual : </a:t>
            </a:r>
            <a:r>
              <a:rPr lang="ko-KR" altLang="en-US" dirty="0"/>
              <a:t>로봇을 컨트롤러로 작동시킨다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-</a:t>
            </a:r>
            <a:r>
              <a:rPr lang="ko-KR" altLang="en-US" dirty="0"/>
              <a:t>로봇을 작동시키기 위해 컨트롤러를 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-</a:t>
            </a:r>
            <a:r>
              <a:rPr lang="ko-KR" altLang="en-US" dirty="0"/>
              <a:t>컨트롤러가 꺼지면 로봇은 잠기게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Automatic : </a:t>
            </a:r>
            <a:r>
              <a:rPr lang="ko-KR" altLang="en-US" dirty="0" err="1"/>
              <a:t>온보드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가 </a:t>
            </a:r>
            <a:r>
              <a:rPr lang="en-US" altLang="ko-KR" dirty="0"/>
              <a:t>data</a:t>
            </a:r>
            <a:r>
              <a:rPr lang="ko-KR" altLang="en-US" dirty="0"/>
              <a:t>를 받고</a:t>
            </a:r>
            <a:r>
              <a:rPr lang="en-US" altLang="ko-KR" dirty="0"/>
              <a:t>, Development Board Type A</a:t>
            </a:r>
            <a:r>
              <a:rPr lang="ko-KR" altLang="en-US" dirty="0"/>
              <a:t>와 </a:t>
            </a:r>
            <a:r>
              <a:rPr lang="en-US" altLang="ko-KR" dirty="0"/>
              <a:t>USB HUB</a:t>
            </a:r>
            <a:r>
              <a:rPr lang="ko-KR" altLang="en-US" dirty="0"/>
              <a:t>를 통해 로봇을 자동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115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535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DBA214-B920-4A41-8932-2D7ACE72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876300"/>
            <a:ext cx="6229350" cy="5981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67C4BB-368F-4422-BE59-F274AA4C6A4E}"/>
              </a:ext>
            </a:extLst>
          </p:cNvPr>
          <p:cNvSpPr/>
          <p:nvPr/>
        </p:nvSpPr>
        <p:spPr>
          <a:xfrm>
            <a:off x="6459497" y="1507958"/>
            <a:ext cx="2668462" cy="2133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600" dirty="0"/>
              <a:t>스위치 </a:t>
            </a:r>
            <a:r>
              <a:rPr lang="en-US" altLang="ko-KR" sz="1600" dirty="0"/>
              <a:t>S1</a:t>
            </a:r>
            <a:r>
              <a:rPr lang="ko-KR" altLang="en-US" sz="1600" dirty="0"/>
              <a:t>은 모드 제어 스위치이다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Position-3 : </a:t>
            </a:r>
            <a:r>
              <a:rPr lang="ko-KR" altLang="en-US" sz="1600" dirty="0"/>
              <a:t>자동 작동 모드</a:t>
            </a:r>
            <a:endParaRPr lang="en-US" altLang="ko-KR" sz="1600" dirty="0"/>
          </a:p>
          <a:p>
            <a:pPr algn="just"/>
            <a:r>
              <a:rPr lang="en-US" altLang="ko-KR" sz="1600" dirty="0"/>
              <a:t>Position-1 : chassis</a:t>
            </a:r>
            <a:r>
              <a:rPr lang="ko-KR" altLang="en-US" sz="1600" dirty="0"/>
              <a:t>가 </a:t>
            </a:r>
            <a:r>
              <a:rPr lang="en-US" altLang="ko-KR" sz="1600" dirty="0"/>
              <a:t>Yaw-axis</a:t>
            </a:r>
            <a:r>
              <a:rPr lang="ko-KR" altLang="en-US" sz="1600" dirty="0"/>
              <a:t>와 함께 회전</a:t>
            </a:r>
            <a:endParaRPr lang="en-US" altLang="ko-KR" sz="1600" dirty="0"/>
          </a:p>
          <a:p>
            <a:pPr algn="just"/>
            <a:r>
              <a:rPr lang="en-US" altLang="ko-KR" sz="1600" dirty="0"/>
              <a:t>Position-2 : Yaw-axis</a:t>
            </a:r>
            <a:r>
              <a:rPr lang="ko-KR" altLang="en-US" sz="1600" dirty="0"/>
              <a:t>가 </a:t>
            </a:r>
            <a:r>
              <a:rPr lang="en-US" altLang="ko-KR" sz="1600" dirty="0"/>
              <a:t>chassis</a:t>
            </a:r>
            <a:r>
              <a:rPr lang="ko-KR" altLang="en-US" sz="1600" dirty="0"/>
              <a:t>와 함께 회전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7971C9-9F8C-4492-8C44-4C2D468E657C}"/>
              </a:ext>
            </a:extLst>
          </p:cNvPr>
          <p:cNvSpPr/>
          <p:nvPr/>
        </p:nvSpPr>
        <p:spPr>
          <a:xfrm>
            <a:off x="6459497" y="3962400"/>
            <a:ext cx="2668462" cy="28384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600" dirty="0"/>
              <a:t>스위치 </a:t>
            </a:r>
            <a:r>
              <a:rPr lang="en-US" altLang="ko-KR" sz="1600" dirty="0"/>
              <a:t>S2</a:t>
            </a:r>
            <a:r>
              <a:rPr lang="ko-KR" altLang="en-US" sz="1600" dirty="0"/>
              <a:t>는 제어 상태를 변경한다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Position-2 ~</a:t>
            </a:r>
            <a:r>
              <a:rPr lang="ko-KR" altLang="en-US" sz="1600" dirty="0"/>
              <a:t> </a:t>
            </a:r>
            <a:r>
              <a:rPr lang="en-US" altLang="ko-KR" sz="1600" dirty="0"/>
              <a:t>Position-1</a:t>
            </a:r>
          </a:p>
          <a:p>
            <a:pPr algn="just"/>
            <a:r>
              <a:rPr lang="en-US" altLang="ko-KR" sz="1600" dirty="0"/>
              <a:t>: </a:t>
            </a:r>
            <a:r>
              <a:rPr lang="ko-KR" altLang="en-US" sz="1600" dirty="0"/>
              <a:t>발사장치의 바퀴 사용 또는 사용하지 않음</a:t>
            </a:r>
            <a:endParaRPr lang="en-US" altLang="ko-KR" sz="1600" dirty="0"/>
          </a:p>
          <a:p>
            <a:pPr algn="just"/>
            <a:r>
              <a:rPr lang="en-US" altLang="ko-KR" sz="1600" dirty="0"/>
              <a:t>Position-2 ~ Position-3</a:t>
            </a:r>
          </a:p>
          <a:p>
            <a:pPr algn="just"/>
            <a:r>
              <a:rPr lang="en-US" altLang="ko-KR" sz="1600" dirty="0"/>
              <a:t>2</a:t>
            </a:r>
            <a:r>
              <a:rPr lang="ko-KR" altLang="en-US" sz="1600" dirty="0"/>
              <a:t>에서 </a:t>
            </a:r>
            <a:r>
              <a:rPr lang="en-US" altLang="ko-KR" sz="1600" dirty="0"/>
              <a:t>3</a:t>
            </a:r>
            <a:r>
              <a:rPr lang="ko-KR" altLang="en-US" sz="1600" dirty="0"/>
              <a:t>로 한번 갔다 오면</a:t>
            </a:r>
            <a:endParaRPr lang="en-US" altLang="ko-KR" sz="1600" dirty="0"/>
          </a:p>
          <a:p>
            <a:pPr algn="just"/>
            <a:r>
              <a:rPr lang="en-US" altLang="ko-KR" sz="1600" dirty="0"/>
              <a:t>: 1</a:t>
            </a:r>
            <a:r>
              <a:rPr lang="ko-KR" altLang="en-US" sz="1600" dirty="0"/>
              <a:t>번 발사</a:t>
            </a:r>
            <a:endParaRPr lang="en-US" altLang="ko-KR" sz="1600" dirty="0"/>
          </a:p>
          <a:p>
            <a:pPr algn="just"/>
            <a:r>
              <a:rPr lang="en-US" altLang="ko-KR" sz="1600" dirty="0"/>
              <a:t>3</a:t>
            </a:r>
            <a:r>
              <a:rPr lang="ko-KR" altLang="en-US" sz="1600" dirty="0"/>
              <a:t>에 계속 위치</a:t>
            </a:r>
            <a:endParaRPr lang="en-US" altLang="ko-KR" sz="1600" dirty="0"/>
          </a:p>
          <a:p>
            <a:pPr algn="just"/>
            <a:r>
              <a:rPr lang="en-US" altLang="ko-KR" sz="1600" dirty="0"/>
              <a:t>: </a:t>
            </a:r>
            <a:r>
              <a:rPr lang="ko-KR" altLang="en-US" sz="1600" dirty="0"/>
              <a:t>연사</a:t>
            </a:r>
          </a:p>
        </p:txBody>
      </p:sp>
    </p:spTree>
    <p:extLst>
      <p:ext uri="{BB962C8B-B14F-4D97-AF65-F5344CB8AC3E}">
        <p14:creationId xmlns:p14="http://schemas.microsoft.com/office/powerpoint/2010/main" val="295924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B3A3F3-97D6-43D2-A4E4-574F0F7C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55" y="1104900"/>
            <a:ext cx="7710097" cy="575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535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67C4BB-368F-4422-BE59-F274AA4C6A4E}"/>
                  </a:ext>
                </a:extLst>
              </p:cNvPr>
              <p:cNvSpPr/>
              <p:nvPr/>
            </p:nvSpPr>
            <p:spPr>
              <a:xfrm>
                <a:off x="6347202" y="1556084"/>
                <a:ext cx="3229933" cy="24223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1600" dirty="0"/>
                  <a:t>스틱을 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아래로 움직여서</a:t>
                </a:r>
                <a:endParaRPr lang="en-US" altLang="ko-KR" sz="1600" dirty="0"/>
              </a:p>
              <a:p>
                <a:pPr algn="just"/>
                <a:r>
                  <a:rPr lang="ko-KR" altLang="en-US" sz="1600" dirty="0" err="1"/>
                  <a:t>짐벌을</a:t>
                </a:r>
                <a:r>
                  <a:rPr lang="ko-KR" altLang="en-US" sz="1600" dirty="0"/>
                  <a:t> 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아래로 기울일 수 있다</a:t>
                </a:r>
                <a:r>
                  <a:rPr lang="en-US" altLang="ko-KR" sz="1600" dirty="0"/>
                  <a:t>.</a:t>
                </a:r>
              </a:p>
              <a:p>
                <a:pPr algn="just"/>
                <a:endParaRPr lang="en-US" altLang="ko-KR" sz="1600" dirty="0"/>
              </a:p>
              <a:p>
                <a:pPr algn="just"/>
                <a:r>
                  <a:rPr lang="ko-KR" altLang="en-US" sz="1600" dirty="0" err="1"/>
                  <a:t>짐벌의</a:t>
                </a:r>
                <a:r>
                  <a:rPr lang="ko-KR" altLang="en-US" sz="1600" dirty="0"/>
                  <a:t> 회전 범위는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algn="just"/>
                <a:r>
                  <a:rPr lang="ko-KR" altLang="en-US" sz="1600" dirty="0"/>
                  <a:t> 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67C4BB-368F-4422-BE59-F274AA4C6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02" y="1556084"/>
                <a:ext cx="3229933" cy="2422358"/>
              </a:xfrm>
              <a:prstGeom prst="rect">
                <a:avLst/>
              </a:prstGeom>
              <a:blipFill>
                <a:blip r:embed="rId3"/>
                <a:stretch>
                  <a:fillRect l="-943" r="-26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7971C9-9F8C-4492-8C44-4C2D468E657C}"/>
              </a:ext>
            </a:extLst>
          </p:cNvPr>
          <p:cNvSpPr/>
          <p:nvPr/>
        </p:nvSpPr>
        <p:spPr>
          <a:xfrm>
            <a:off x="6299075" y="4139838"/>
            <a:ext cx="3278061" cy="2702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S1</a:t>
            </a:r>
            <a:r>
              <a:rPr lang="ko-KR" altLang="en-US" sz="1600" dirty="0"/>
              <a:t>을 사용하여 회전 모드를 설정한다</a:t>
            </a:r>
            <a:r>
              <a:rPr lang="en-US" altLang="ko-KR" sz="1600" dirty="0"/>
              <a:t>.</a:t>
            </a:r>
          </a:p>
          <a:p>
            <a:pPr algn="just"/>
            <a:r>
              <a:rPr lang="ko-KR" altLang="en-US" sz="1600" dirty="0"/>
              <a:t>스틱을 왼쪽으로 움직이면</a:t>
            </a:r>
            <a:r>
              <a:rPr lang="en-US" altLang="ko-KR" sz="1600" dirty="0"/>
              <a:t>, </a:t>
            </a:r>
            <a:r>
              <a:rPr lang="ko-KR" altLang="en-US" sz="1600" dirty="0"/>
              <a:t>반시계방향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오른쪽으로 움직이면</a:t>
            </a:r>
            <a:r>
              <a:rPr lang="en-US" altLang="ko-KR" sz="1600" dirty="0"/>
              <a:t>, </a:t>
            </a:r>
            <a:r>
              <a:rPr lang="ko-KR" altLang="en-US" sz="1600" dirty="0"/>
              <a:t>시계방향으로 회전한다</a:t>
            </a:r>
            <a:r>
              <a:rPr lang="en-US" altLang="ko-KR" sz="1600" dirty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스틱을 중심으로부터 많이 움직일수록</a:t>
            </a:r>
            <a:r>
              <a:rPr lang="en-US" altLang="ko-KR" sz="1600" dirty="0"/>
              <a:t>, </a:t>
            </a:r>
            <a:r>
              <a:rPr lang="ko-KR" altLang="en-US" sz="1600" dirty="0"/>
              <a:t>회전 속도가 빨라진다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605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6D4C2B-DD5B-4ED4-B546-02CAE852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08" y="1103870"/>
            <a:ext cx="9833984" cy="5760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535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67C4BB-368F-4422-BE59-F274AA4C6A4E}"/>
              </a:ext>
            </a:extLst>
          </p:cNvPr>
          <p:cNvSpPr/>
          <p:nvPr/>
        </p:nvSpPr>
        <p:spPr>
          <a:xfrm>
            <a:off x="6681311" y="1180871"/>
            <a:ext cx="4066900" cy="2702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600" dirty="0"/>
              <a:t>스틱을 앞으로 밀어 앞으로 이동하고</a:t>
            </a:r>
            <a:r>
              <a:rPr lang="en-US" altLang="ko-KR" sz="1600" dirty="0"/>
              <a:t>,</a:t>
            </a:r>
          </a:p>
          <a:p>
            <a:pPr algn="just"/>
            <a:r>
              <a:rPr lang="ko-KR" altLang="en-US" sz="1600" dirty="0"/>
              <a:t>뒤로 밀어 뒤로 이동한다</a:t>
            </a:r>
            <a:r>
              <a:rPr lang="en-US" altLang="ko-KR" sz="1600" dirty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스틱을 중심으로부터 많이 움직일수록</a:t>
            </a:r>
            <a:r>
              <a:rPr lang="en-US" altLang="ko-KR" sz="1600" dirty="0"/>
              <a:t>, </a:t>
            </a:r>
          </a:p>
          <a:p>
            <a:pPr algn="just"/>
            <a:r>
              <a:rPr lang="ko-KR" altLang="en-US" sz="1600" dirty="0"/>
              <a:t>로봇의 이동 속도가 빨라진다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74E003-5554-4758-858D-5CE1B7CE627D}"/>
              </a:ext>
            </a:extLst>
          </p:cNvPr>
          <p:cNvSpPr/>
          <p:nvPr/>
        </p:nvSpPr>
        <p:spPr>
          <a:xfrm>
            <a:off x="6681311" y="4363453"/>
            <a:ext cx="4066900" cy="23261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600" dirty="0"/>
              <a:t>스틱을 오른쪽으로 밀어 오른쪽으로 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왼쪽으로 밀어 왼쪽으로 이동한다</a:t>
            </a:r>
            <a:r>
              <a:rPr lang="en-US" altLang="ko-KR" sz="1600" dirty="0"/>
              <a:t>.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스틱을 중심으로부터 많이 움직일수록</a:t>
            </a:r>
            <a:r>
              <a:rPr lang="en-US" altLang="ko-KR" sz="1600" dirty="0"/>
              <a:t>, </a:t>
            </a:r>
          </a:p>
          <a:p>
            <a:pPr algn="just"/>
            <a:r>
              <a:rPr lang="ko-KR" altLang="en-US" sz="1600" dirty="0"/>
              <a:t>로봇의 이동 속도가 빨라진다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973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4816-11EC-4A9F-BA8B-3761F8C3080D}"/>
              </a:ext>
            </a:extLst>
          </p:cNvPr>
          <p:cNvSpPr/>
          <p:nvPr/>
        </p:nvSpPr>
        <p:spPr>
          <a:xfrm>
            <a:off x="6542213" y="5998277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B1757-B304-4648-BD87-51C36B3D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7" y="936486"/>
            <a:ext cx="6019800" cy="5921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999C0-C4A2-4AF5-B4CE-6B7AD520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33" y="936486"/>
            <a:ext cx="5590123" cy="3378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6870E-83CD-4077-A252-2307C9900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33" y="4299284"/>
            <a:ext cx="5590123" cy="4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5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FC6EE4-8BAA-4BC4-83EC-C76AF75CE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" b="52447"/>
          <a:stretch/>
        </p:blipFill>
        <p:spPr bwMode="auto">
          <a:xfrm>
            <a:off x="2923381" y="833877"/>
            <a:ext cx="6345237" cy="51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130A75-BFB3-40EB-B03E-65419F0DBADA}"/>
              </a:ext>
            </a:extLst>
          </p:cNvPr>
          <p:cNvSpPr/>
          <p:nvPr/>
        </p:nvSpPr>
        <p:spPr>
          <a:xfrm>
            <a:off x="4916103" y="12458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CE2272-9807-44F0-ABEC-0715862BA1A5}"/>
              </a:ext>
            </a:extLst>
          </p:cNvPr>
          <p:cNvSpPr/>
          <p:nvPr/>
        </p:nvSpPr>
        <p:spPr>
          <a:xfrm>
            <a:off x="8218103" y="12585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6945A-CC0A-438D-9BDF-E6232FE355BA}"/>
              </a:ext>
            </a:extLst>
          </p:cNvPr>
          <p:cNvSpPr txBox="1"/>
          <p:nvPr/>
        </p:nvSpPr>
        <p:spPr>
          <a:xfrm>
            <a:off x="4208282" y="1019655"/>
            <a:ext cx="1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Maniford2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3F4DE-80D4-457A-9EB5-E11438DD33BF}"/>
              </a:ext>
            </a:extLst>
          </p:cNvPr>
          <p:cNvSpPr txBox="1"/>
          <p:nvPr/>
        </p:nvSpPr>
        <p:spPr>
          <a:xfrm>
            <a:off x="8189149" y="1204321"/>
            <a:ext cx="35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Referee </a:t>
            </a:r>
            <a:r>
              <a:rPr lang="ko-KR" altLang="en-US" dirty="0"/>
              <a:t>시스템 </a:t>
            </a:r>
            <a:r>
              <a:rPr lang="en-US" altLang="ko-KR" dirty="0"/>
              <a:t>– Power Module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46E37-66E8-4A9D-9102-ED80F569F2C9}"/>
              </a:ext>
            </a:extLst>
          </p:cNvPr>
          <p:cNvSpPr txBox="1"/>
          <p:nvPr/>
        </p:nvSpPr>
        <p:spPr>
          <a:xfrm>
            <a:off x="363537" y="228600"/>
            <a:ext cx="2335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204951-2280-4F2C-82DE-D5DBCBA2A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3"/>
          <a:stretch/>
        </p:blipFill>
        <p:spPr bwMode="auto">
          <a:xfrm>
            <a:off x="3405584" y="1014628"/>
            <a:ext cx="5380831" cy="48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E5C414-FBEF-4141-A7A0-2FDBF5E3E0E2}"/>
              </a:ext>
            </a:extLst>
          </p:cNvPr>
          <p:cNvSpPr/>
          <p:nvPr/>
        </p:nvSpPr>
        <p:spPr>
          <a:xfrm>
            <a:off x="5386003" y="11569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DAC4A1-0636-4DAE-9F44-48CE82726ED4}"/>
              </a:ext>
            </a:extLst>
          </p:cNvPr>
          <p:cNvSpPr/>
          <p:nvPr/>
        </p:nvSpPr>
        <p:spPr>
          <a:xfrm>
            <a:off x="6616702" y="11569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691457-B462-4099-B1D2-B8DD99448EBE}"/>
              </a:ext>
            </a:extLst>
          </p:cNvPr>
          <p:cNvSpPr/>
          <p:nvPr/>
        </p:nvSpPr>
        <p:spPr>
          <a:xfrm>
            <a:off x="5202456" y="537335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AC25FE-3097-4B03-9518-826F775CB924}"/>
              </a:ext>
            </a:extLst>
          </p:cNvPr>
          <p:cNvSpPr/>
          <p:nvPr/>
        </p:nvSpPr>
        <p:spPr>
          <a:xfrm>
            <a:off x="6479409" y="5427587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28B09-4DB4-4B9F-A680-883DADC2D8BA}"/>
              </a:ext>
            </a:extLst>
          </p:cNvPr>
          <p:cNvSpPr/>
          <p:nvPr/>
        </p:nvSpPr>
        <p:spPr>
          <a:xfrm>
            <a:off x="8440178" y="533067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346ECD-BA9D-42CB-BEEF-9F4FB5590A50}"/>
              </a:ext>
            </a:extLst>
          </p:cNvPr>
          <p:cNvSpPr/>
          <p:nvPr/>
        </p:nvSpPr>
        <p:spPr>
          <a:xfrm>
            <a:off x="8345529" y="4543274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44146-EE00-4E86-A564-E479EC6938FE}"/>
              </a:ext>
            </a:extLst>
          </p:cNvPr>
          <p:cNvSpPr txBox="1"/>
          <p:nvPr/>
        </p:nvSpPr>
        <p:spPr>
          <a:xfrm>
            <a:off x="4584246" y="5464540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Maniford2</a:t>
            </a:r>
          </a:p>
          <a:p>
            <a:r>
              <a:rPr lang="en-US" altLang="ko-KR" dirty="0"/>
              <a:t>Power HUB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42B09-966C-445C-9FF3-694324E6846E}"/>
              </a:ext>
            </a:extLst>
          </p:cNvPr>
          <p:cNvSpPr txBox="1"/>
          <p:nvPr/>
        </p:nvSpPr>
        <p:spPr>
          <a:xfrm>
            <a:off x="5401989" y="6064406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Development Board Type-A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15FFBA5-A486-4939-BFE8-6EA29BAFBE89}"/>
              </a:ext>
            </a:extLst>
          </p:cNvPr>
          <p:cNvCxnSpPr>
            <a:cxnSpLocks/>
          </p:cNvCxnSpPr>
          <p:nvPr/>
        </p:nvCxnSpPr>
        <p:spPr>
          <a:xfrm flipH="1" flipV="1">
            <a:off x="6415910" y="5401041"/>
            <a:ext cx="137292" cy="5744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FE90E-093C-432D-886A-B2B952BE0863}"/>
              </a:ext>
            </a:extLst>
          </p:cNvPr>
          <p:cNvSpPr txBox="1"/>
          <p:nvPr/>
        </p:nvSpPr>
        <p:spPr>
          <a:xfrm>
            <a:off x="8411378" y="5268321"/>
            <a:ext cx="248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Referee </a:t>
            </a:r>
            <a:r>
              <a:rPr lang="ko-KR" altLang="en-US" dirty="0"/>
              <a:t>시스템 </a:t>
            </a:r>
            <a:r>
              <a:rPr lang="en-US" altLang="ko-KR" dirty="0"/>
              <a:t>- RFID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FB306-B45B-4481-AB7F-C2DE4A0D374D}"/>
              </a:ext>
            </a:extLst>
          </p:cNvPr>
          <p:cNvSpPr txBox="1"/>
          <p:nvPr/>
        </p:nvSpPr>
        <p:spPr>
          <a:xfrm>
            <a:off x="4755105" y="859188"/>
            <a:ext cx="1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Maniford2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D31FA-5AE7-48D4-A5B6-8811FC10F6D5}"/>
              </a:ext>
            </a:extLst>
          </p:cNvPr>
          <p:cNvSpPr txBox="1"/>
          <p:nvPr/>
        </p:nvSpPr>
        <p:spPr>
          <a:xfrm>
            <a:off x="6037808" y="677100"/>
            <a:ext cx="128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Maniford2</a:t>
            </a:r>
          </a:p>
          <a:p>
            <a:r>
              <a:rPr lang="en-US" altLang="ko-KR" dirty="0"/>
              <a:t>USB HUB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7172F-BA7D-4A6B-B8F0-6785541E047B}"/>
              </a:ext>
            </a:extLst>
          </p:cNvPr>
          <p:cNvSpPr txBox="1"/>
          <p:nvPr/>
        </p:nvSpPr>
        <p:spPr>
          <a:xfrm>
            <a:off x="8345529" y="4429254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Gigabit Switch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E7E58-59A9-4736-B869-FFE25783077B}"/>
              </a:ext>
            </a:extLst>
          </p:cNvPr>
          <p:cNvSpPr txBox="1"/>
          <p:nvPr/>
        </p:nvSpPr>
        <p:spPr>
          <a:xfrm>
            <a:off x="363537" y="228600"/>
            <a:ext cx="2335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7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7BD719E-F48D-4694-89C5-4B7367BF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1295524"/>
            <a:ext cx="4970463" cy="38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B1708-FEB5-4E1D-9E57-73A3A4E2A6A1}"/>
              </a:ext>
            </a:extLst>
          </p:cNvPr>
          <p:cNvSpPr txBox="1"/>
          <p:nvPr/>
        </p:nvSpPr>
        <p:spPr>
          <a:xfrm>
            <a:off x="5930900" y="1990854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Chassis</a:t>
            </a:r>
            <a:r>
              <a:rPr lang="ko-KR" altLang="en-US" dirty="0"/>
              <a:t>는 전방향성 </a:t>
            </a:r>
            <a:r>
              <a:rPr lang="en-US" altLang="ko-KR" dirty="0" err="1"/>
              <a:t>mecanum</a:t>
            </a:r>
            <a:r>
              <a:rPr lang="en-US" altLang="ko-KR" dirty="0"/>
              <a:t> wheel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4275-84E5-4095-8D9A-3B7C0211BBF2}"/>
              </a:ext>
            </a:extLst>
          </p:cNvPr>
          <p:cNvSpPr txBox="1"/>
          <p:nvPr/>
        </p:nvSpPr>
        <p:spPr>
          <a:xfrm>
            <a:off x="5077924" y="2785506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</a:t>
            </a:r>
            <a:r>
              <a:rPr lang="en-US" altLang="ko-KR" dirty="0"/>
              <a:t>, </a:t>
            </a:r>
            <a:r>
              <a:rPr lang="ko-KR" altLang="en-US" dirty="0"/>
              <a:t>뒤</a:t>
            </a:r>
            <a:r>
              <a:rPr lang="en-US" altLang="ko-KR" dirty="0"/>
              <a:t>, </a:t>
            </a:r>
            <a:r>
              <a:rPr lang="ko-KR" altLang="en-US" dirty="0"/>
              <a:t>비스듬히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 </a:t>
            </a:r>
            <a:r>
              <a:rPr lang="ko-KR" altLang="en-US" dirty="0"/>
              <a:t>그리고 이들을 조합한 모션을 가능하게 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F7EB3E-9857-4162-A0D2-94EB31A0B16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34002" y="1565534"/>
            <a:ext cx="596898" cy="60998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C5BDDD-DF44-4382-9127-55746A325D86}"/>
              </a:ext>
            </a:extLst>
          </p:cNvPr>
          <p:cNvSpPr txBox="1"/>
          <p:nvPr/>
        </p:nvSpPr>
        <p:spPr>
          <a:xfrm>
            <a:off x="2094463" y="5608233"/>
            <a:ext cx="761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바퀴에는 </a:t>
            </a:r>
            <a:r>
              <a:rPr lang="en-US" altLang="ko-KR" dirty="0" err="1"/>
              <a:t>RoboMaster</a:t>
            </a:r>
            <a:r>
              <a:rPr lang="en-US" altLang="ko-KR" dirty="0"/>
              <a:t> 3508 Gear Motor</a:t>
            </a:r>
            <a:r>
              <a:rPr lang="ko-KR" altLang="en-US" dirty="0"/>
              <a:t>를 사용하며</a:t>
            </a:r>
            <a:r>
              <a:rPr lang="en-US" altLang="ko-KR" dirty="0"/>
              <a:t>, C620 ESC</a:t>
            </a:r>
            <a:r>
              <a:rPr lang="ko-KR" altLang="en-US" dirty="0"/>
              <a:t>로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-Information</a:t>
            </a:r>
            <a:r>
              <a:rPr lang="ko-KR" altLang="en-US" dirty="0"/>
              <a:t> </a:t>
            </a:r>
            <a:r>
              <a:rPr lang="en-US" altLang="ko-KR" dirty="0"/>
              <a:t>Kit </a:t>
            </a:r>
            <a:r>
              <a:rPr lang="ko-KR" altLang="en-US" dirty="0"/>
              <a:t>속의 </a:t>
            </a:r>
            <a:r>
              <a:rPr lang="en-US" altLang="ko-KR" dirty="0"/>
              <a:t>Motor</a:t>
            </a:r>
            <a:r>
              <a:rPr lang="ko-KR" altLang="en-US" dirty="0"/>
              <a:t>와 </a:t>
            </a:r>
            <a:r>
              <a:rPr lang="en-US" altLang="ko-KR" dirty="0"/>
              <a:t>ESC Manual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186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Chassis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BB4730A-63BD-4A43-B794-15FAFDB8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8" y="1060450"/>
            <a:ext cx="5256566" cy="400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B1708-FEB5-4E1D-9E57-73A3A4E2A6A1}"/>
              </a:ext>
            </a:extLst>
          </p:cNvPr>
          <p:cNvSpPr txBox="1"/>
          <p:nvPr/>
        </p:nvSpPr>
        <p:spPr>
          <a:xfrm>
            <a:off x="6329544" y="2549654"/>
            <a:ext cx="479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Mounting hole</a:t>
            </a:r>
            <a:r>
              <a:rPr lang="ko-KR" altLang="en-US" dirty="0"/>
              <a:t>은 </a:t>
            </a:r>
            <a:r>
              <a:rPr lang="en-US" altLang="ko-KR" dirty="0"/>
              <a:t>Gimbal</a:t>
            </a:r>
            <a:r>
              <a:rPr lang="ko-KR" altLang="en-US" dirty="0"/>
              <a:t>의 </a:t>
            </a:r>
            <a:r>
              <a:rPr lang="en-US" altLang="ko-KR" dirty="0"/>
              <a:t>yaw axis</a:t>
            </a:r>
            <a:r>
              <a:rPr lang="ko-KR" altLang="en-US" dirty="0"/>
              <a:t>에 장착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45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Installation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4275-84E5-4095-8D9A-3B7C0211BBF2}"/>
              </a:ext>
            </a:extLst>
          </p:cNvPr>
          <p:cNvSpPr txBox="1"/>
          <p:nvPr/>
        </p:nvSpPr>
        <p:spPr>
          <a:xfrm>
            <a:off x="2749635" y="5734050"/>
            <a:ext cx="669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그림의 치수를 참조하여 </a:t>
            </a:r>
            <a:r>
              <a:rPr lang="en-US" altLang="ko-KR" dirty="0"/>
              <a:t>mounting bracket</a:t>
            </a:r>
            <a:r>
              <a:rPr lang="ko-KR" altLang="en-US" dirty="0"/>
              <a:t>을 디자인할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38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45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Installation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35F95-4B6D-4222-9967-BC12CDF0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72" y="1532106"/>
            <a:ext cx="5310985" cy="38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F67545E-CB42-4BA8-866B-ECB24BF487B3}"/>
              </a:ext>
            </a:extLst>
          </p:cNvPr>
          <p:cNvSpPr/>
          <p:nvPr/>
        </p:nvSpPr>
        <p:spPr>
          <a:xfrm>
            <a:off x="6668703" y="1532106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2ED12-C633-4E04-8FD1-1FD5E039E83A}"/>
              </a:ext>
            </a:extLst>
          </p:cNvPr>
          <p:cNvSpPr/>
          <p:nvPr/>
        </p:nvSpPr>
        <p:spPr>
          <a:xfrm>
            <a:off x="3358172" y="2611606"/>
            <a:ext cx="189297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E154E-117C-415E-AB21-AB4CB1753496}"/>
              </a:ext>
            </a:extLst>
          </p:cNvPr>
          <p:cNvSpPr txBox="1"/>
          <p:nvPr/>
        </p:nvSpPr>
        <p:spPr>
          <a:xfrm>
            <a:off x="5423811" y="1255107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Side </a:t>
            </a:r>
            <a:r>
              <a:rPr lang="ko-KR" altLang="en-US" dirty="0"/>
              <a:t>센서 결합용 구멍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55099-21AF-4730-84B8-EFF57DC65589}"/>
              </a:ext>
            </a:extLst>
          </p:cNvPr>
          <p:cNvSpPr txBox="1"/>
          <p:nvPr/>
        </p:nvSpPr>
        <p:spPr>
          <a:xfrm>
            <a:off x="1083085" y="2519273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 </a:t>
            </a:r>
            <a:r>
              <a:rPr lang="ko-KR" altLang="en-US" dirty="0"/>
              <a:t>센서 결합용 구멍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8D91B-445C-48B0-AF5D-72D14F346872}"/>
              </a:ext>
            </a:extLst>
          </p:cNvPr>
          <p:cNvSpPr txBox="1"/>
          <p:nvPr/>
        </p:nvSpPr>
        <p:spPr>
          <a:xfrm>
            <a:off x="2749635" y="5734050"/>
            <a:ext cx="669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그림의 치수를 참조하여 </a:t>
            </a:r>
            <a:r>
              <a:rPr lang="en-US" altLang="ko-KR" dirty="0"/>
              <a:t>mounting bracket</a:t>
            </a:r>
            <a:r>
              <a:rPr lang="ko-KR" altLang="en-US" dirty="0"/>
              <a:t>을 디자인할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79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406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Two-Axis Gimbal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C23B30-A863-438B-8C6E-58DB3370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81" y="892175"/>
            <a:ext cx="4745038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23D5E-DEBD-478B-80AA-07E6A59F6BAE}"/>
              </a:ext>
            </a:extLst>
          </p:cNvPr>
          <p:cNvSpPr/>
          <p:nvPr/>
        </p:nvSpPr>
        <p:spPr>
          <a:xfrm>
            <a:off x="6541703" y="1409700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AF2974-C767-4DD5-ABA7-822567E93D3B}"/>
              </a:ext>
            </a:extLst>
          </p:cNvPr>
          <p:cNvSpPr/>
          <p:nvPr/>
        </p:nvSpPr>
        <p:spPr>
          <a:xfrm>
            <a:off x="6541702" y="1716772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878856-1970-47C5-A2C5-428E4845177E}"/>
              </a:ext>
            </a:extLst>
          </p:cNvPr>
          <p:cNvSpPr/>
          <p:nvPr/>
        </p:nvSpPr>
        <p:spPr>
          <a:xfrm>
            <a:off x="2847181" y="2735714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D2894-0E71-44F2-B01E-38A27657F762}"/>
              </a:ext>
            </a:extLst>
          </p:cNvPr>
          <p:cNvSpPr/>
          <p:nvPr/>
        </p:nvSpPr>
        <p:spPr>
          <a:xfrm>
            <a:off x="2847181" y="3269114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F52FED-7068-4F62-8324-C05F2BDC437C}"/>
              </a:ext>
            </a:extLst>
          </p:cNvPr>
          <p:cNvSpPr/>
          <p:nvPr/>
        </p:nvSpPr>
        <p:spPr>
          <a:xfrm>
            <a:off x="2847181" y="3657739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57022B-E732-45F3-9001-AEAA5451204C}"/>
              </a:ext>
            </a:extLst>
          </p:cNvPr>
          <p:cNvSpPr/>
          <p:nvPr/>
        </p:nvSpPr>
        <p:spPr>
          <a:xfrm>
            <a:off x="2847181" y="4186689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8002D-353A-422F-B47B-011CD50724B4}"/>
              </a:ext>
            </a:extLst>
          </p:cNvPr>
          <p:cNvSpPr txBox="1"/>
          <p:nvPr/>
        </p:nvSpPr>
        <p:spPr>
          <a:xfrm>
            <a:off x="1400585" y="2681397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Yaw-axis Motor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CF6F7-220D-4B0B-AD56-95FB3A9A434F}"/>
                  </a:ext>
                </a:extLst>
              </p:cNvPr>
              <p:cNvSpPr txBox="1"/>
              <p:nvPr/>
            </p:nvSpPr>
            <p:spPr>
              <a:xfrm>
                <a:off x="1489485" y="3079854"/>
                <a:ext cx="16464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Yaw-axis Limit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92.5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FCF6F7-220D-4B0B-AD56-95FB3A9A4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85" y="3079854"/>
                <a:ext cx="1646413" cy="646331"/>
              </a:xfrm>
              <a:prstGeom prst="rect">
                <a:avLst/>
              </a:prstGeom>
              <a:blipFill>
                <a:blip r:embed="rId3"/>
                <a:stretch>
                  <a:fillRect l="-2963" t="-4717" r="-2222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AD3F0D-2A05-4AA1-9BC0-64D2FE8EDDEE}"/>
                  </a:ext>
                </a:extLst>
              </p:cNvPr>
              <p:cNvSpPr txBox="1"/>
              <p:nvPr/>
            </p:nvSpPr>
            <p:spPr>
              <a:xfrm>
                <a:off x="6541701" y="1086534"/>
                <a:ext cx="17571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Pitch-axis Limit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AD3F0D-2A05-4AA1-9BC0-64D2FE8ED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01" y="1086534"/>
                <a:ext cx="1757148" cy="646331"/>
              </a:xfrm>
              <a:prstGeom prst="rect">
                <a:avLst/>
              </a:prstGeom>
              <a:blipFill>
                <a:blip r:embed="rId4"/>
                <a:stretch>
                  <a:fillRect l="-2778" t="-4717" r="-2083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95FF9C0-F5C6-4BC8-BE27-1C50F038213D}"/>
              </a:ext>
            </a:extLst>
          </p:cNvPr>
          <p:cNvSpPr txBox="1"/>
          <p:nvPr/>
        </p:nvSpPr>
        <p:spPr>
          <a:xfrm>
            <a:off x="6511693" y="1704458"/>
            <a:ext cx="189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Pitch-axis Motor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7E8A4-5EFC-4B52-8F6C-792C783FE20F}"/>
              </a:ext>
            </a:extLst>
          </p:cNvPr>
          <p:cNvSpPr txBox="1"/>
          <p:nvPr/>
        </p:nvSpPr>
        <p:spPr>
          <a:xfrm>
            <a:off x="692949" y="3680135"/>
            <a:ext cx="253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Chassis-Gimbal </a:t>
            </a:r>
            <a:r>
              <a:rPr lang="ko-KR" altLang="en-US" dirty="0" err="1"/>
              <a:t>연결부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EBBFA-38B6-4DCD-B2E6-73A2242B5188}"/>
              </a:ext>
            </a:extLst>
          </p:cNvPr>
          <p:cNvSpPr txBox="1"/>
          <p:nvPr/>
        </p:nvSpPr>
        <p:spPr>
          <a:xfrm>
            <a:off x="661152" y="4155559"/>
            <a:ext cx="253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Chassis-Gimbal </a:t>
            </a:r>
            <a:r>
              <a:rPr lang="ko-KR" altLang="en-US" dirty="0" err="1"/>
              <a:t>연결부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9A9093-1D85-4271-B840-D28A4ED08F8D}"/>
              </a:ext>
            </a:extLst>
          </p:cNvPr>
          <p:cNvSpPr txBox="1"/>
          <p:nvPr/>
        </p:nvSpPr>
        <p:spPr>
          <a:xfrm>
            <a:off x="1097930" y="5227985"/>
            <a:ext cx="1014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Gimbal</a:t>
            </a:r>
            <a:r>
              <a:rPr lang="ko-KR" altLang="en-US" dirty="0"/>
              <a:t>과 </a:t>
            </a:r>
            <a:r>
              <a:rPr lang="en-US" altLang="ko-KR" dirty="0"/>
              <a:t>chassis </a:t>
            </a:r>
            <a:r>
              <a:rPr lang="ko-KR" altLang="en-US" dirty="0"/>
              <a:t>사이에는 </a:t>
            </a:r>
            <a:r>
              <a:rPr lang="en-US" altLang="ko-KR" dirty="0"/>
              <a:t>3</a:t>
            </a:r>
            <a:r>
              <a:rPr lang="ko-KR" altLang="en-US" dirty="0"/>
              <a:t>개의 연결케이블이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XT-30 Power cable : Referee System-Power Management Module</a:t>
            </a:r>
            <a:r>
              <a:rPr lang="ko-KR" altLang="en-US" dirty="0"/>
              <a:t>의 </a:t>
            </a:r>
            <a:r>
              <a:rPr lang="en-US" altLang="ko-KR" dirty="0"/>
              <a:t>XT30 </a:t>
            </a:r>
            <a:r>
              <a:rPr lang="ko-KR" altLang="en-US" dirty="0"/>
              <a:t>인터페이스에 연결</a:t>
            </a:r>
            <a:endParaRPr lang="en-US" altLang="ko-KR" dirty="0"/>
          </a:p>
          <a:p>
            <a:r>
              <a:rPr lang="en-US" altLang="ko-KR" dirty="0"/>
              <a:t>2. 4-pin CAN2 cable : chassis</a:t>
            </a:r>
            <a:r>
              <a:rPr lang="ko-KR" altLang="en-US" dirty="0"/>
              <a:t>의 </a:t>
            </a:r>
            <a:r>
              <a:rPr lang="en-US" altLang="ko-KR" dirty="0"/>
              <a:t>Development Board type-A</a:t>
            </a:r>
            <a:r>
              <a:rPr lang="ko-KR" altLang="en-US" dirty="0"/>
              <a:t>의 </a:t>
            </a:r>
            <a:r>
              <a:rPr lang="en-US" altLang="ko-KR" dirty="0"/>
              <a:t>CAN2 </a:t>
            </a:r>
            <a:r>
              <a:rPr lang="ko-KR" altLang="en-US" dirty="0"/>
              <a:t>인터페이스에 연결</a:t>
            </a:r>
            <a:endParaRPr lang="en-US" altLang="ko-KR" dirty="0"/>
          </a:p>
          <a:p>
            <a:r>
              <a:rPr lang="en-US" altLang="ko-KR" dirty="0"/>
              <a:t>3. Aerial line : Referee System-Power Management Module</a:t>
            </a:r>
            <a:r>
              <a:rPr lang="ko-KR" altLang="en-US" dirty="0"/>
              <a:t>의 </a:t>
            </a:r>
            <a:r>
              <a:rPr lang="en-US" altLang="ko-KR" dirty="0"/>
              <a:t>Aerial line </a:t>
            </a:r>
            <a:r>
              <a:rPr lang="ko-KR" altLang="en-US" dirty="0"/>
              <a:t>인터페이스에 연결</a:t>
            </a:r>
            <a:endParaRPr lang="en-US" altLang="ko-KR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078CA2-1E18-45BE-8372-F301B0D99CD6}"/>
              </a:ext>
            </a:extLst>
          </p:cNvPr>
          <p:cNvCxnSpPr>
            <a:cxnSpLocks/>
          </p:cNvCxnSpPr>
          <p:nvPr/>
        </p:nvCxnSpPr>
        <p:spPr>
          <a:xfrm flipH="1" flipV="1">
            <a:off x="7647488" y="2672427"/>
            <a:ext cx="353413" cy="20026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7C5193-B1F5-4EB4-9E70-D2B03495BB04}"/>
              </a:ext>
            </a:extLst>
          </p:cNvPr>
          <p:cNvSpPr txBox="1"/>
          <p:nvPr/>
        </p:nvSpPr>
        <p:spPr>
          <a:xfrm>
            <a:off x="8056170" y="2681397"/>
            <a:ext cx="345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DC power supply</a:t>
            </a:r>
            <a:r>
              <a:rPr lang="ko-KR" altLang="en-US" dirty="0"/>
              <a:t>로 구동</a:t>
            </a:r>
            <a:endParaRPr lang="en-US" altLang="ko-KR" dirty="0"/>
          </a:p>
          <a:p>
            <a:r>
              <a:rPr lang="en-US" altLang="ko-KR" dirty="0" err="1"/>
              <a:t>RoboMaster</a:t>
            </a:r>
            <a:r>
              <a:rPr lang="ko-KR" altLang="en-US" dirty="0"/>
              <a:t> </a:t>
            </a:r>
            <a:r>
              <a:rPr lang="en-US" altLang="ko-KR" dirty="0"/>
              <a:t>GM6020 Brushless</a:t>
            </a:r>
          </a:p>
          <a:p>
            <a:r>
              <a:rPr lang="en-US" altLang="ko-KR" dirty="0"/>
              <a:t>Gear Motor</a:t>
            </a:r>
          </a:p>
          <a:p>
            <a:r>
              <a:rPr lang="en-US" altLang="ko-KR" dirty="0"/>
              <a:t>ESC</a:t>
            </a:r>
            <a:r>
              <a:rPr lang="ko-KR" altLang="en-US" dirty="0"/>
              <a:t>는 모터의 뒤쪽에 연결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8E54A-D3BA-4FA0-8D19-253540A7A427}"/>
              </a:ext>
            </a:extLst>
          </p:cNvPr>
          <p:cNvSpPr txBox="1"/>
          <p:nvPr/>
        </p:nvSpPr>
        <p:spPr>
          <a:xfrm>
            <a:off x="3245062" y="6463268"/>
            <a:ext cx="480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-Information</a:t>
            </a:r>
            <a:r>
              <a:rPr lang="ko-KR" altLang="en-US" dirty="0"/>
              <a:t> </a:t>
            </a:r>
            <a:r>
              <a:rPr lang="en-US" altLang="ko-KR" dirty="0"/>
              <a:t>Kit </a:t>
            </a:r>
            <a:r>
              <a:rPr lang="ko-KR" altLang="en-US" dirty="0"/>
              <a:t>속의 </a:t>
            </a:r>
            <a:r>
              <a:rPr lang="en-US" altLang="ko-KR" dirty="0"/>
              <a:t>Motor Manual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E79C0-2A50-4EDF-9F84-48DD00BFC88F}"/>
              </a:ext>
            </a:extLst>
          </p:cNvPr>
          <p:cNvSpPr txBox="1"/>
          <p:nvPr/>
        </p:nvSpPr>
        <p:spPr>
          <a:xfrm>
            <a:off x="363537" y="228600"/>
            <a:ext cx="6612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Projectile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Supplying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52757F-66FA-40EF-9C7F-FCA11A63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268412"/>
            <a:ext cx="5680075" cy="40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173F5-E2F2-4A54-8537-C42A98ACC133}"/>
              </a:ext>
            </a:extLst>
          </p:cNvPr>
          <p:cNvSpPr/>
          <p:nvPr/>
        </p:nvSpPr>
        <p:spPr>
          <a:xfrm>
            <a:off x="3253581" y="4297814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18F862-6A76-44D3-B84B-50DF794CF304}"/>
              </a:ext>
            </a:extLst>
          </p:cNvPr>
          <p:cNvSpPr/>
          <p:nvPr/>
        </p:nvSpPr>
        <p:spPr>
          <a:xfrm>
            <a:off x="8206581" y="2844800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D62680-BBD5-441F-A668-728BA59A1F98}"/>
              </a:ext>
            </a:extLst>
          </p:cNvPr>
          <p:cNvSpPr/>
          <p:nvPr/>
        </p:nvSpPr>
        <p:spPr>
          <a:xfrm>
            <a:off x="8206581" y="3768258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1E86B3-E05F-4E11-8524-36CDCC31255A}"/>
              </a:ext>
            </a:extLst>
          </p:cNvPr>
          <p:cNvSpPr/>
          <p:nvPr/>
        </p:nvSpPr>
        <p:spPr>
          <a:xfrm>
            <a:off x="8221060" y="4265581"/>
            <a:ext cx="278197" cy="3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EFD94-5ECB-4534-9768-2816DE71B836}"/>
              </a:ext>
            </a:extLst>
          </p:cNvPr>
          <p:cNvSpPr txBox="1"/>
          <p:nvPr/>
        </p:nvSpPr>
        <p:spPr>
          <a:xfrm>
            <a:off x="1513065" y="4265581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Projectile Pipeline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초기 장전 후</a:t>
            </a:r>
            <a:r>
              <a:rPr lang="en-US" altLang="ko-KR" dirty="0"/>
              <a:t>, </a:t>
            </a:r>
            <a:r>
              <a:rPr lang="ko-KR" altLang="en-US" dirty="0"/>
              <a:t>발사체가 </a:t>
            </a:r>
            <a:endParaRPr lang="en-US" altLang="ko-KR" dirty="0"/>
          </a:p>
          <a:p>
            <a:r>
              <a:rPr lang="en-US" altLang="ko-KR" dirty="0"/>
              <a:t>Pipeline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채울 때까지</a:t>
            </a:r>
            <a:endParaRPr lang="en-US" altLang="ko-KR" dirty="0"/>
          </a:p>
          <a:p>
            <a:r>
              <a:rPr lang="ko-KR" altLang="en-US" dirty="0"/>
              <a:t>기다려야 함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10DF50-F1BE-451B-9C86-022E1DB73960}"/>
              </a:ext>
            </a:extLst>
          </p:cNvPr>
          <p:cNvSpPr txBox="1"/>
          <p:nvPr/>
        </p:nvSpPr>
        <p:spPr>
          <a:xfrm>
            <a:off x="8206581" y="2850385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Projectile </a:t>
            </a:r>
            <a:r>
              <a:rPr lang="ko-KR" altLang="en-US" dirty="0"/>
              <a:t>저장소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200</a:t>
            </a:r>
            <a:r>
              <a:rPr lang="ko-KR" altLang="en-US" dirty="0"/>
              <a:t>개의 발사체 저장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EEC54-ECD5-4557-85EF-489A1815F4F1}"/>
              </a:ext>
            </a:extLst>
          </p:cNvPr>
          <p:cNvSpPr txBox="1"/>
          <p:nvPr/>
        </p:nvSpPr>
        <p:spPr>
          <a:xfrm>
            <a:off x="8206581" y="3737128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Loading Mechanism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6131FA-9D04-4C91-9ACA-1745F07A8984}"/>
              </a:ext>
            </a:extLst>
          </p:cNvPr>
          <p:cNvSpPr txBox="1"/>
          <p:nvPr/>
        </p:nvSpPr>
        <p:spPr>
          <a:xfrm>
            <a:off x="8221060" y="4254539"/>
            <a:ext cx="2846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Loading Motor</a:t>
            </a:r>
          </a:p>
          <a:p>
            <a:r>
              <a:rPr lang="en-US" altLang="ko-KR" dirty="0"/>
              <a:t>: </a:t>
            </a:r>
            <a:r>
              <a:rPr lang="en-US" altLang="ko-KR" dirty="0" err="1"/>
              <a:t>RoboMaster</a:t>
            </a:r>
            <a:r>
              <a:rPr lang="en-US" altLang="ko-KR" dirty="0"/>
              <a:t> M2006 P36</a:t>
            </a:r>
          </a:p>
          <a:p>
            <a:r>
              <a:rPr lang="en-US" altLang="ko-KR" dirty="0"/>
              <a:t>Brushless DC Motor </a:t>
            </a:r>
          </a:p>
          <a:p>
            <a:r>
              <a:rPr lang="en-US" altLang="ko-KR" dirty="0"/>
              <a:t>&amp; speed Controller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1D943B-590A-4FAA-B772-D143F2F566A3}"/>
              </a:ext>
            </a:extLst>
          </p:cNvPr>
          <p:cNvSpPr txBox="1"/>
          <p:nvPr/>
        </p:nvSpPr>
        <p:spPr>
          <a:xfrm>
            <a:off x="3610265" y="5964375"/>
            <a:ext cx="454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-Information</a:t>
            </a:r>
            <a:r>
              <a:rPr lang="ko-KR" altLang="en-US" dirty="0"/>
              <a:t> </a:t>
            </a:r>
            <a:r>
              <a:rPr lang="en-US" altLang="ko-KR" dirty="0"/>
              <a:t>Kit </a:t>
            </a:r>
            <a:r>
              <a:rPr lang="ko-KR" altLang="en-US" dirty="0"/>
              <a:t>속의 </a:t>
            </a:r>
            <a:r>
              <a:rPr lang="en-US" altLang="ko-KR" dirty="0"/>
              <a:t>ESC Manual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82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1181</Words>
  <Application>Microsoft Office PowerPoint</Application>
  <PresentationFormat>와이드스크린</PresentationFormat>
  <Paragraphs>235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Robot User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</dc:creator>
  <cp:lastModifiedBy>Hyuk</cp:lastModifiedBy>
  <cp:revision>21</cp:revision>
  <dcterms:created xsi:type="dcterms:W3CDTF">2019-01-31T08:50:57Z</dcterms:created>
  <dcterms:modified xsi:type="dcterms:W3CDTF">2019-01-31T19:45:50Z</dcterms:modified>
</cp:coreProperties>
</file>