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1" r:id="rId4"/>
    <p:sldId id="267" r:id="rId5"/>
    <p:sldId id="282" r:id="rId6"/>
    <p:sldId id="287" r:id="rId7"/>
    <p:sldId id="280" r:id="rId8"/>
    <p:sldId id="288" r:id="rId9"/>
    <p:sldId id="284" r:id="rId10"/>
    <p:sldId id="285" r:id="rId11"/>
    <p:sldId id="286" r:id="rId12"/>
    <p:sldId id="289" r:id="rId13"/>
    <p:sldId id="279" r:id="rId14"/>
    <p:sldId id="261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1" autoAdjust="0"/>
  </p:normalViewPr>
  <p:slideViewPr>
    <p:cSldViewPr showGuides="1">
      <p:cViewPr varScale="1">
        <p:scale>
          <a:sx n="78" d="100"/>
          <a:sy n="78" d="100"/>
        </p:scale>
        <p:origin x="878" y="5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t>12/15/2017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2017/12/15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49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5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7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1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3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8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3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4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7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EB0EE653-1DEF-4EEA-913E-D27948AAC27F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E366-C321-4A66-A489-497CFBCC1B21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π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F582-10F6-4109-99B1-8A9A293B578B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6641-92F4-44B1-8333-FB341D021480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E9AEFA9F-4DA2-484B-90CF-915BE298F884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BEE-28C9-4A5E-9734-1F4B2B816141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6F9E-14E8-4E8C-859A-A08F83D5CA76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D3BD-3DE2-4F54-9634-85BCE1DE17E2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883-A3A9-41C3-9230-C3C716CB84FC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0CB5-1D4D-4C02-9E9B-11199BCA79DB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2D-9E95-436F-AD30-85A7EF10A3A0}" type="datetime1">
              <a:rPr lang="zh-CN" altLang="en-US" smtClean="0"/>
              <a:t>2017/12/15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π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D3E3648-AE1F-41C0-BB94-69F0A9BC219C}" type="datetime1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82044" y="1412776"/>
            <a:ext cx="8329031" cy="912885"/>
          </a:xfrm>
        </p:spPr>
        <p:txBody>
          <a:bodyPr/>
          <a:lstStyle/>
          <a:p>
            <a:r>
              <a:rPr lang="en-US" altLang="zh-CN" sz="3200" dirty="0"/>
              <a:t>Read and modify INP</a:t>
            </a:r>
            <a:endParaRPr lang="zh-CN" sz="1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200471-2E22-4BB6-AF67-4EF3AD93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DEB680F-FFFB-4D53-A5A4-67B13DC12F97}"/>
              </a:ext>
            </a:extLst>
          </p:cNvPr>
          <p:cNvSpPr/>
          <p:nvPr/>
        </p:nvSpPr>
        <p:spPr>
          <a:xfrm>
            <a:off x="2422004" y="715878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*Restart, write, frequency=0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AB8D18-79B3-45DC-8CC5-645DB5CEB06C}"/>
              </a:ext>
            </a:extLst>
          </p:cNvPr>
          <p:cNvSpPr/>
          <p:nvPr/>
        </p:nvSpPr>
        <p:spPr>
          <a:xfrm>
            <a:off x="2422004" y="2775874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*Output, field, variable=PRESELECT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357F9C-3B41-4AA3-A77D-A9C66362F008}"/>
              </a:ext>
            </a:extLst>
          </p:cNvPr>
          <p:cNvSpPr/>
          <p:nvPr/>
        </p:nvSpPr>
        <p:spPr>
          <a:xfrm>
            <a:off x="2422004" y="4210296"/>
            <a:ext cx="6092825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*Output, history, variable=PRESELECT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39E184-5D6C-4C39-931F-DEF5C0CBF5DD}"/>
              </a:ext>
            </a:extLst>
          </p:cNvPr>
          <p:cNvSpPr/>
          <p:nvPr/>
        </p:nvSpPr>
        <p:spPr>
          <a:xfrm>
            <a:off x="2422004" y="122862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不输出用于重启动分析的数据。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ABAQUS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求解计算时，如果模型包含多个分析步，可以根据需要将整个分析步分解为不同的阶段，即在模型中先定义一部分分析步，提交分析，得到计算结果后，再定义重启动分析，在已有结果的基础上完成其余分析步的计算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D1F8BA-3E0F-4E83-A275-51696865E4E0}"/>
              </a:ext>
            </a:extLst>
          </p:cNvPr>
          <p:cNvSpPr/>
          <p:nvPr/>
        </p:nvSpPr>
        <p:spPr>
          <a:xfrm>
            <a:off x="2540175" y="3458954"/>
            <a:ext cx="444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Abaqus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默认的场变量写入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ODB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  <a:r>
              <a:rPr lang="zh-CN" altLang="zh-CN" kern="100" dirty="0"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AF632C-F569-45B4-B062-F25B2755EF60}"/>
              </a:ext>
            </a:extLst>
          </p:cNvPr>
          <p:cNvSpPr/>
          <p:nvPr/>
        </p:nvSpPr>
        <p:spPr>
          <a:xfrm>
            <a:off x="2546867" y="4952703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Abaqus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默认的历史变量写入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ODB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955F99-92FC-4494-982B-D582465E3F30}"/>
              </a:ext>
            </a:extLst>
          </p:cNvPr>
          <p:cNvSpPr/>
          <p:nvPr/>
        </p:nvSpPr>
        <p:spPr>
          <a:xfrm>
            <a:off x="2546867" y="5695814"/>
            <a:ext cx="1382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*End Step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98547B-6E2F-49A1-A713-6F76805F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39E184-5D6C-4C39-931F-DEF5C0CBF5DD}"/>
              </a:ext>
            </a:extLst>
          </p:cNvPr>
          <p:cNvSpPr/>
          <p:nvPr/>
        </p:nvSpPr>
        <p:spPr>
          <a:xfrm>
            <a:off x="2502564" y="148478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节点、单元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节点或单元集合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材料、界面属性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分析步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边界条件、载荷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98547B-6E2F-49A1-A713-6F76805F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3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629916" y="908720"/>
            <a:ext cx="9782801" cy="48245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n-NO" altLang="zh-CN" sz="2900" dirty="0"/>
              <a:t>*Node, NSET=Nall</a:t>
            </a:r>
          </a:p>
          <a:p>
            <a:pPr marL="0" indent="0">
              <a:buNone/>
            </a:pPr>
            <a:r>
              <a:rPr lang="nn-NO" altLang="zh-CN" sz="2900" dirty="0"/>
              <a:t>      1,          60.,          20.,          20.</a:t>
            </a:r>
          </a:p>
          <a:p>
            <a:pPr marL="0" indent="0">
              <a:buNone/>
            </a:pPr>
            <a:r>
              <a:rPr lang="nn-NO" altLang="zh-CN" sz="2900" dirty="0"/>
              <a:t>            ......</a:t>
            </a:r>
            <a:br>
              <a:rPr lang="nn-NO" altLang="zh-CN" sz="2900" dirty="0"/>
            </a:br>
            <a:r>
              <a:rPr lang="nn-NO" altLang="zh-CN" sz="2900" dirty="0"/>
              <a:t>       64,           0.,           0.,           0.</a:t>
            </a:r>
          </a:p>
          <a:p>
            <a:pPr marL="0" indent="0">
              <a:buNone/>
            </a:pPr>
            <a:r>
              <a:rPr lang="en-US" altLang="zh-CN" sz="2900" dirty="0"/>
              <a:t>*Element, type=C3D8</a:t>
            </a:r>
          </a:p>
          <a:p>
            <a:pPr marL="0" indent="0">
              <a:buNone/>
            </a:pPr>
            <a:r>
              <a:rPr lang="en-US" altLang="zh-CN" sz="2900" dirty="0"/>
              <a:t>       1, 17, 18, 22, 21,  1,  2,  6,  5</a:t>
            </a:r>
          </a:p>
          <a:p>
            <a:pPr marL="0" indent="0">
              <a:buNone/>
            </a:pPr>
            <a:r>
              <a:rPr lang="en-US" altLang="zh-CN" sz="2900" dirty="0"/>
              <a:t>              ……</a:t>
            </a:r>
          </a:p>
          <a:p>
            <a:pPr marL="0" indent="0">
              <a:buNone/>
            </a:pPr>
            <a:r>
              <a:rPr lang="en-US" altLang="zh-CN" sz="2900" dirty="0"/>
              <a:t>      27, 59, 60, 64, 63, 43, 44, 48, 47</a:t>
            </a:r>
          </a:p>
          <a:p>
            <a:pPr marL="0" indent="0">
              <a:buNone/>
            </a:pPr>
            <a:r>
              <a:rPr lang="en-US" altLang="zh-CN" sz="2900" dirty="0"/>
              <a:t>*ELSET, ELSET=</a:t>
            </a:r>
            <a:r>
              <a:rPr lang="en-US" altLang="zh-CN" sz="2900" dirty="0" err="1"/>
              <a:t>SE,generate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900" dirty="0"/>
              <a:t>1, 27, 1</a:t>
            </a:r>
          </a:p>
          <a:p>
            <a:pPr marL="0" indent="0">
              <a:buNone/>
            </a:pPr>
            <a:r>
              <a:rPr lang="en-US" altLang="zh-CN" sz="2900" dirty="0"/>
              <a:t>*NSET, NSET=F1</a:t>
            </a:r>
            <a:r>
              <a:rPr lang="zh-CN" altLang="en-US" sz="2900" dirty="0"/>
              <a:t>，</a:t>
            </a:r>
            <a:r>
              <a:rPr lang="en-US" altLang="zh-CN" sz="2900" dirty="0"/>
              <a:t>generate</a:t>
            </a:r>
          </a:p>
          <a:p>
            <a:pPr marL="0" indent="0">
              <a:buNone/>
            </a:pPr>
            <a:r>
              <a:rPr lang="en-US" altLang="zh-CN" sz="2900" dirty="0"/>
              <a:t>47</a:t>
            </a:r>
            <a:r>
              <a:rPr lang="zh-CN" altLang="en-US" sz="2900" dirty="0"/>
              <a:t>，</a:t>
            </a:r>
            <a:r>
              <a:rPr lang="en-US" altLang="zh-CN" sz="2900" dirty="0"/>
              <a:t>64</a:t>
            </a:r>
            <a:r>
              <a:rPr lang="zh-CN" altLang="en-US" sz="2900" dirty="0"/>
              <a:t>，</a:t>
            </a:r>
            <a:r>
              <a:rPr lang="en-US" altLang="zh-CN" sz="2900" dirty="0"/>
              <a:t>1</a:t>
            </a:r>
          </a:p>
          <a:p>
            <a:pPr marL="0" indent="0">
              <a:buNone/>
            </a:pPr>
            <a:r>
              <a:rPr lang="en-US" altLang="zh-CN" sz="2900" dirty="0"/>
              <a:t>*NSET, NSET=B1, generate</a:t>
            </a:r>
          </a:p>
          <a:p>
            <a:pPr marL="0" indent="0">
              <a:buNone/>
            </a:pPr>
            <a:r>
              <a:rPr lang="en-US" altLang="zh-CN" sz="2900" dirty="0"/>
              <a:t>4,   64,   4</a:t>
            </a:r>
            <a:endParaRPr lang="zh-CN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041343-C801-4A4F-9B9D-D376E940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749273"/>
            <a:ext cx="3625464" cy="2737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3346A8-87B0-41E3-8FFE-3A8409E5D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90" y="3518743"/>
            <a:ext cx="3802713" cy="294848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DE7D06-00B4-42CF-9CCF-B9C7C144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529051-ECA2-4BA0-8645-25A0D49475E3}"/>
              </a:ext>
            </a:extLst>
          </p:cNvPr>
          <p:cNvSpPr/>
          <p:nvPr/>
        </p:nvSpPr>
        <p:spPr>
          <a:xfrm>
            <a:off x="1629916" y="349260"/>
            <a:ext cx="6092825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*MATERIAL, NAME=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SolidMaterial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*ELASTIC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210000, 0.300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*SOLID SECTION, ELSET=SE, MATERIAL=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SolidMaterial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*STEP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*STATIC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*BOUNDARY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B1, 1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B1, 2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B1, 3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*CLOAD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F1,  2,   100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*NODE FILE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*EL FILE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S, E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*NODE PRINT , NSET=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Nall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*EL PRINT , ELSET=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Eall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*END STEP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C9FD0-132E-4EAA-8CE7-C145584AF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37" y="1981605"/>
            <a:ext cx="5282208" cy="410519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204C75-4572-4907-9A1B-F82D828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529051-ECA2-4BA0-8645-25A0D49475E3}"/>
              </a:ext>
            </a:extLst>
          </p:cNvPr>
          <p:cNvSpPr/>
          <p:nvPr/>
        </p:nvSpPr>
        <p:spPr>
          <a:xfrm>
            <a:off x="2061965" y="1700808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ABAQUS</a:t>
            </a:r>
            <a:r>
              <a:rPr lang="zh-CN" altLang="en-US" dirty="0"/>
              <a:t>和</a:t>
            </a:r>
            <a:r>
              <a:rPr lang="en-US" altLang="zh-CN" dirty="0" err="1"/>
              <a:t>Calculix</a:t>
            </a:r>
            <a:r>
              <a:rPr lang="zh-CN" altLang="en-US" dirty="0"/>
              <a:t>，均要求</a:t>
            </a:r>
            <a:r>
              <a:rPr lang="en-US" altLang="zh-CN" dirty="0" err="1"/>
              <a:t>inp</a:t>
            </a:r>
            <a:r>
              <a:rPr lang="zh-CN" altLang="en-US" dirty="0"/>
              <a:t>格式的模型文件。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DB7D2F-8794-4AE9-8C92-2CFF2576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56" y="548680"/>
            <a:ext cx="48387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758838-C26C-425C-978B-938E1F59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9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629916" y="764704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*Heading</a:t>
            </a:r>
          </a:p>
          <a:p>
            <a:pPr marL="0" indent="0">
              <a:buNone/>
            </a:pPr>
            <a:r>
              <a:rPr lang="en-US" altLang="zh-CN" sz="2000" dirty="0"/>
              <a:t>*Preprint, echo=NO, model=NO, history=NO, contact=NO</a:t>
            </a:r>
            <a:endParaRPr lang="zh-CN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F58522-1850-4659-AF95-4F633DAD7BBB}"/>
              </a:ext>
            </a:extLst>
          </p:cNvPr>
          <p:cNvSpPr/>
          <p:nvPr/>
        </p:nvSpPr>
        <p:spPr>
          <a:xfrm>
            <a:off x="1989955" y="1631989"/>
            <a:ext cx="8928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##Preprint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可设置在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*.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中记录的内容。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上述为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ABAQUS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默认，内容为：在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文件中不记录对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文件的处理过程，以及详细的模型和历史数据。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5B0319-ED2C-4427-92EF-35BA2CF60E82}"/>
              </a:ext>
            </a:extLst>
          </p:cNvPr>
          <p:cNvSpPr/>
          <p:nvPr/>
        </p:nvSpPr>
        <p:spPr>
          <a:xfrm>
            <a:off x="1992366" y="5439580"/>
            <a:ext cx="5136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的标准格式：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*Part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name=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部件名称。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55B5CD-188B-4784-961C-07059223A397}"/>
              </a:ext>
            </a:extLst>
          </p:cNvPr>
          <p:cNvSpPr/>
          <p:nvPr/>
        </p:nvSpPr>
        <p:spPr>
          <a:xfrm>
            <a:off x="1625963" y="3130403"/>
            <a:ext cx="6092825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Part, name=Part-1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*Node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1,          30.,          30.,          30.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……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64,           0.,           0.,           0.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7FBF7-5FCB-41AB-A31D-F0BA8282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629916" y="764704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*Element, type=C3D8R</a:t>
            </a:r>
          </a:p>
          <a:p>
            <a:pPr marL="0" indent="0">
              <a:buNone/>
            </a:pPr>
            <a:r>
              <a:rPr lang="en-US" altLang="zh-CN" sz="2000" dirty="0"/>
              <a:t>    1,      17,     18,     22,     21,     1,      2,      6,     5</a:t>
            </a:r>
          </a:p>
          <a:p>
            <a:pPr marL="0" indent="0">
              <a:buNone/>
            </a:pPr>
            <a:r>
              <a:rPr lang="en-US" altLang="zh-CN" sz="2000" dirty="0"/>
              <a:t>          ……</a:t>
            </a:r>
          </a:p>
          <a:p>
            <a:pPr marL="0" indent="0">
              <a:buNone/>
            </a:pPr>
            <a:r>
              <a:rPr lang="en-US" altLang="zh-CN" sz="2000" dirty="0"/>
              <a:t>    27,     59,     60,     64,     63,      43,   44,   48,    47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D6225E-FBA5-46A0-BD76-A55C99428AE0}"/>
              </a:ext>
            </a:extLst>
          </p:cNvPr>
          <p:cNvSpPr/>
          <p:nvPr/>
        </p:nvSpPr>
        <p:spPr>
          <a:xfrm>
            <a:off x="1773932" y="3050704"/>
            <a:ext cx="9937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单元的定义方法：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*Element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type=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单元类型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单元类型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C3D8R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表示实体单元，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表示三维单元，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节点单元，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表示缩减积分单元。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Hex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S4R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四节点壳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CAX4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：全积分、线性、轴对称实体单元。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C3D10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：十节点实体单元。（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单元）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112F14-A86F-4F4C-A400-02550AC1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AA6FF-377A-401D-876B-BAF01820D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74" y="4205044"/>
            <a:ext cx="3169148" cy="23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CEF5E77-4ED1-4B4E-A4D5-6345C48A86BE}"/>
              </a:ext>
            </a:extLst>
          </p:cNvPr>
          <p:cNvSpPr/>
          <p:nvPr/>
        </p:nvSpPr>
        <p:spPr>
          <a:xfrm>
            <a:off x="1701924" y="692696"/>
            <a:ext cx="6092825" cy="8258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da-DK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*Elset, elset=Set-1, generate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da-DK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1,  45,   1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F27D5B-FE05-4949-82AF-487163F71A73}"/>
              </a:ext>
            </a:extLst>
          </p:cNvPr>
          <p:cNvSpPr/>
          <p:nvPr/>
        </p:nvSpPr>
        <p:spPr>
          <a:xfrm>
            <a:off x="2205980" y="1816969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引入集合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一般来定义截面属性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，或模型的载荷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，边界条件，接触或约束等。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7B90A5-D0FE-4A74-A61B-3F5E75C36860}"/>
              </a:ext>
            </a:extLst>
          </p:cNvPr>
          <p:cNvSpPr/>
          <p:nvPr/>
        </p:nvSpPr>
        <p:spPr>
          <a:xfrm>
            <a:off x="7786836" y="692696"/>
            <a:ext cx="6092825" cy="8258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da-DK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*Elset, elset=Set-1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da-DK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1, 2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3, 4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da-DK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45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B68C4D-14A3-4861-8795-C7ECE7426677}"/>
              </a:ext>
            </a:extLst>
          </p:cNvPr>
          <p:cNvSpPr/>
          <p:nvPr/>
        </p:nvSpPr>
        <p:spPr>
          <a:xfrm>
            <a:off x="2277988" y="3911845"/>
            <a:ext cx="9389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截面属性的基本表示方法为：*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Solid Section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单元集合名称，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Material=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材料名称，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材料名称不超过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个字符，必须以字母开头。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D23B03-8483-4FAB-B9CA-842F0006D6D3}"/>
              </a:ext>
            </a:extLst>
          </p:cNvPr>
          <p:cNvSpPr/>
          <p:nvPr/>
        </p:nvSpPr>
        <p:spPr>
          <a:xfrm>
            <a:off x="1761090" y="2725849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*Solid Section,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elset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=Set-1, material=Material-1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*End Part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E88DD1-7B9D-45C2-843D-F22BE4A35D3E}"/>
              </a:ext>
            </a:extLst>
          </p:cNvPr>
          <p:cNvSpPr/>
          <p:nvPr/>
        </p:nvSpPr>
        <p:spPr>
          <a:xfrm>
            <a:off x="2638028" y="5051675"/>
            <a:ext cx="6205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*S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ection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=Set-1, material=Material-1</a:t>
            </a:r>
            <a:endParaRPr lang="zh-CN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A167E7-319B-480A-BB40-2DC9C651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7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D6225E-FBA5-46A0-BD76-A55C99428AE0}"/>
              </a:ext>
            </a:extLst>
          </p:cNvPr>
          <p:cNvSpPr/>
          <p:nvPr/>
        </p:nvSpPr>
        <p:spPr>
          <a:xfrm>
            <a:off x="2216795" y="2498954"/>
            <a:ext cx="9206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##Part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Instace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Assembly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5C48F0-057B-49BA-A467-3679784697A1}"/>
              </a:ext>
            </a:extLst>
          </p:cNvPr>
          <p:cNvSpPr/>
          <p:nvPr/>
        </p:nvSpPr>
        <p:spPr>
          <a:xfrm>
            <a:off x="1917948" y="764704"/>
            <a:ext cx="6092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*Assembly, name=Assembly</a:t>
            </a: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*Instance, name=PART-1-1, part=PART-1</a:t>
            </a: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*End Instance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*End Assembly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2821BB-1346-42FF-B06F-24FF98F67CDC}"/>
              </a:ext>
            </a:extLst>
          </p:cNvPr>
          <p:cNvSpPr/>
          <p:nvPr/>
        </p:nvSpPr>
        <p:spPr>
          <a:xfrm>
            <a:off x="1917948" y="3594098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Elset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elset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=_Surf-1_S6, instance=Part-1-1, generate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1,  43,   3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*Surface, type=element, name=Surf-1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_Surf-1_S6, S6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F69677-E5DC-419E-9CA8-ECAA194C22AE}"/>
              </a:ext>
            </a:extLst>
          </p:cNvPr>
          <p:cNvSpPr/>
          <p:nvPr/>
        </p:nvSpPr>
        <p:spPr>
          <a:xfrm>
            <a:off x="2061964" y="5289406"/>
            <a:ext cx="60928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Surface,type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=cutting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surface,name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=Surf-2</a:t>
            </a:r>
          </a:p>
          <a:p>
            <a:pPr algn="just"/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60.,50.,500.,0,0,1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BAD7F5-9CA6-4B22-AF3C-DEEFC3D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4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3E3C3A2-2570-4D5A-9ED8-C593644B8C43}"/>
              </a:ext>
            </a:extLst>
          </p:cNvPr>
          <p:cNvSpPr/>
          <p:nvPr/>
        </p:nvSpPr>
        <p:spPr>
          <a:xfrm>
            <a:off x="2133972" y="764704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*Material, name=Material-1</a:t>
            </a:r>
          </a:p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*Elastic</a:t>
            </a:r>
          </a:p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210000., 0.3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467ACC-B769-42DB-A4B5-08CBD62788BF}"/>
              </a:ext>
            </a:extLst>
          </p:cNvPr>
          <p:cNvSpPr/>
          <p:nvPr/>
        </p:nvSpPr>
        <p:spPr>
          <a:xfrm>
            <a:off x="2210431" y="1763426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定义材料属性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*Elastic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弹性模量，泊松比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*Plastic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屈服应力（列），塑性应变（列）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或*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Density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AB4484-DB04-4EFB-94C8-50709F11E836}"/>
              </a:ext>
            </a:extLst>
          </p:cNvPr>
          <p:cNvSpPr/>
          <p:nvPr/>
        </p:nvSpPr>
        <p:spPr>
          <a:xfrm>
            <a:off x="2205980" y="3573016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*Step, name=Step-1,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nlgeom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=NO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*Static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1., 1., 1e-05, 1.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282A0-B121-4271-89FC-FD1F12267053}"/>
              </a:ext>
            </a:extLst>
          </p:cNvPr>
          <p:cNvSpPr/>
          <p:nvPr/>
        </p:nvSpPr>
        <p:spPr>
          <a:xfrm>
            <a:off x="2277988" y="4725144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数据块的格式为（静力分析）：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*Step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Name=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分析部名称，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nlgeom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=NO(/OFF)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nlgeom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表示几何非线性，当模型存在较大位移或转动时设置为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*Static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初始增量步，分析时间，最小增量步，最大增量步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B59915-E128-4D5A-9AF5-7DD4600F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9A41EA0-96B1-4D35-A80A-490FB8B5A392}"/>
              </a:ext>
            </a:extLst>
          </p:cNvPr>
          <p:cNvSpPr/>
          <p:nvPr/>
        </p:nvSpPr>
        <p:spPr>
          <a:xfrm>
            <a:off x="2189424" y="980728"/>
            <a:ext cx="60928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*Boundary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Set-1, PINNED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B6FF18-3AD0-42DF-92E1-DEAD13D626C3}"/>
              </a:ext>
            </a:extLst>
          </p:cNvPr>
          <p:cNvSpPr/>
          <p:nvPr/>
        </p:nvSpPr>
        <p:spPr>
          <a:xfrm>
            <a:off x="2168417" y="2154659"/>
            <a:ext cx="924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Boundary Condition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数据块的格式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*Boundary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</a:p>
          <a:p>
            <a:pPr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节点编号或节点集合， 约定的边界条件类型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B7FF8D-6250-4D6D-AF66-2A47896AB4DB}"/>
              </a:ext>
            </a:extLst>
          </p:cNvPr>
          <p:cNvSpPr/>
          <p:nvPr/>
        </p:nvSpPr>
        <p:spPr>
          <a:xfrm>
            <a:off x="2349996" y="3429000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SET-1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,1</a:t>
            </a:r>
          </a:p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SET-1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</a:p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SET-1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E26231-AA90-403A-8BA4-FB6FEE58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4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629916" y="764704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5C48F0-057B-49BA-A467-3679784697A1}"/>
              </a:ext>
            </a:extLst>
          </p:cNvPr>
          <p:cNvSpPr/>
          <p:nvPr/>
        </p:nvSpPr>
        <p:spPr>
          <a:xfrm>
            <a:off x="1917948" y="764704"/>
            <a:ext cx="60928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Dsload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Surf-1, P, 100.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4967EF-952C-4109-B983-D7D6624E552C}"/>
              </a:ext>
            </a:extLst>
          </p:cNvPr>
          <p:cNvSpPr/>
          <p:nvPr/>
        </p:nvSpPr>
        <p:spPr>
          <a:xfrm>
            <a:off x="1884213" y="2132856"/>
            <a:ext cx="94947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定义载荷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数据块的格式：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集中载荷：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Cload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Concentrated Load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节点编号或节点集合，自由度编号，载荷值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定义在单元上的分布荷载：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Dload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Distributing Load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单元编号或单元集合，载荷类型的代码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定义在面上的分布载荷：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Dsload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Distributing Surface Load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面的名称，载荷类型的代码，载荷值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8A266E-F39C-4F59-BE3A-70A6D63A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具有 Pi 的数学演示文稿（宽屏）</Template>
  <TotalTime>0</TotalTime>
  <Words>940</Words>
  <Application>Microsoft Office PowerPoint</Application>
  <PresentationFormat>自定义</PresentationFormat>
  <Paragraphs>157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Euphemia</vt:lpstr>
      <vt:lpstr>Times New Roman</vt:lpstr>
      <vt:lpstr>Math_16x9</vt:lpstr>
      <vt:lpstr>Read and modify INP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2017-11-22T12:42:08Z</dcterms:created>
  <dcterms:modified xsi:type="dcterms:W3CDTF">2017-12-15T05:39:13Z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