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1"/>
  </p:notesMasterIdLst>
  <p:handoutMasterIdLst>
    <p:handoutMasterId r:id="rId12"/>
  </p:handoutMasterIdLst>
  <p:sldIdLst>
    <p:sldId id="660" r:id="rId2"/>
    <p:sldId id="623" r:id="rId3"/>
    <p:sldId id="622" r:id="rId4"/>
    <p:sldId id="655" r:id="rId5"/>
    <p:sldId id="638" r:id="rId6"/>
    <p:sldId id="656" r:id="rId7"/>
    <p:sldId id="659" r:id="rId8"/>
    <p:sldId id="657" r:id="rId9"/>
    <p:sldId id="658" r:id="rId10"/>
  </p:sldIdLst>
  <p:sldSz cx="12192000" cy="6858000"/>
  <p:notesSz cx="9723438" cy="6858000"/>
  <p:defaultTextStyle>
    <a:defPPr>
      <a:defRPr lang="en-US"/>
    </a:defPPr>
    <a:lvl1pPr algn="ctr" rtl="0" fontAlgn="base">
      <a:spcBef>
        <a:spcPct val="0"/>
      </a:spcBef>
      <a:spcAft>
        <a:spcPct val="0"/>
      </a:spcAft>
      <a:defRPr kern="1200">
        <a:solidFill>
          <a:schemeClr val="tx1"/>
        </a:solidFill>
        <a:latin typeface="Symbol" panose="05050102010706020507" pitchFamily="18" charset="2"/>
        <a:ea typeface="+mn-ea"/>
        <a:cs typeface="+mn-cs"/>
      </a:defRPr>
    </a:lvl1pPr>
    <a:lvl2pPr marL="457200" algn="ctr" rtl="0" fontAlgn="base">
      <a:spcBef>
        <a:spcPct val="0"/>
      </a:spcBef>
      <a:spcAft>
        <a:spcPct val="0"/>
      </a:spcAft>
      <a:defRPr kern="1200">
        <a:solidFill>
          <a:schemeClr val="tx1"/>
        </a:solidFill>
        <a:latin typeface="Symbol" panose="05050102010706020507" pitchFamily="18" charset="2"/>
        <a:ea typeface="+mn-ea"/>
        <a:cs typeface="+mn-cs"/>
      </a:defRPr>
    </a:lvl2pPr>
    <a:lvl3pPr marL="914400" algn="ctr" rtl="0" fontAlgn="base">
      <a:spcBef>
        <a:spcPct val="0"/>
      </a:spcBef>
      <a:spcAft>
        <a:spcPct val="0"/>
      </a:spcAft>
      <a:defRPr kern="1200">
        <a:solidFill>
          <a:schemeClr val="tx1"/>
        </a:solidFill>
        <a:latin typeface="Symbol" panose="05050102010706020507" pitchFamily="18" charset="2"/>
        <a:ea typeface="+mn-ea"/>
        <a:cs typeface="+mn-cs"/>
      </a:defRPr>
    </a:lvl3pPr>
    <a:lvl4pPr marL="1371600" algn="ctr" rtl="0" fontAlgn="base">
      <a:spcBef>
        <a:spcPct val="0"/>
      </a:spcBef>
      <a:spcAft>
        <a:spcPct val="0"/>
      </a:spcAft>
      <a:defRPr kern="1200">
        <a:solidFill>
          <a:schemeClr val="tx1"/>
        </a:solidFill>
        <a:latin typeface="Symbol" panose="05050102010706020507" pitchFamily="18" charset="2"/>
        <a:ea typeface="+mn-ea"/>
        <a:cs typeface="+mn-cs"/>
      </a:defRPr>
    </a:lvl4pPr>
    <a:lvl5pPr marL="1828800" algn="ctr" rtl="0" fontAlgn="base">
      <a:spcBef>
        <a:spcPct val="0"/>
      </a:spcBef>
      <a:spcAft>
        <a:spcPct val="0"/>
      </a:spcAft>
      <a:defRPr kern="1200">
        <a:solidFill>
          <a:schemeClr val="tx1"/>
        </a:solidFill>
        <a:latin typeface="Symbol" panose="05050102010706020507" pitchFamily="18" charset="2"/>
        <a:ea typeface="+mn-ea"/>
        <a:cs typeface="+mn-cs"/>
      </a:defRPr>
    </a:lvl5pPr>
    <a:lvl6pPr marL="2286000" algn="l" defTabSz="914400" rtl="0" eaLnBrk="1" latinLnBrk="0" hangingPunct="1">
      <a:defRPr kern="1200">
        <a:solidFill>
          <a:schemeClr val="tx1"/>
        </a:solidFill>
        <a:latin typeface="Symbol" panose="05050102010706020507" pitchFamily="18" charset="2"/>
        <a:ea typeface="+mn-ea"/>
        <a:cs typeface="+mn-cs"/>
      </a:defRPr>
    </a:lvl6pPr>
    <a:lvl7pPr marL="2743200" algn="l" defTabSz="914400" rtl="0" eaLnBrk="1" latinLnBrk="0" hangingPunct="1">
      <a:defRPr kern="1200">
        <a:solidFill>
          <a:schemeClr val="tx1"/>
        </a:solidFill>
        <a:latin typeface="Symbol" panose="05050102010706020507" pitchFamily="18" charset="2"/>
        <a:ea typeface="+mn-ea"/>
        <a:cs typeface="+mn-cs"/>
      </a:defRPr>
    </a:lvl7pPr>
    <a:lvl8pPr marL="3200400" algn="l" defTabSz="914400" rtl="0" eaLnBrk="1" latinLnBrk="0" hangingPunct="1">
      <a:defRPr kern="1200">
        <a:solidFill>
          <a:schemeClr val="tx1"/>
        </a:solidFill>
        <a:latin typeface="Symbol" panose="05050102010706020507" pitchFamily="18" charset="2"/>
        <a:ea typeface="+mn-ea"/>
        <a:cs typeface="+mn-cs"/>
      </a:defRPr>
    </a:lvl8pPr>
    <a:lvl9pPr marL="3657600" algn="l" defTabSz="914400" rtl="0" eaLnBrk="1" latinLnBrk="0" hangingPunct="1">
      <a:defRPr kern="1200">
        <a:solidFill>
          <a:schemeClr val="tx1"/>
        </a:solidFill>
        <a:latin typeface="Symbol" panose="05050102010706020507" pitchFamily="18" charset="2"/>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0C00"/>
    <a:srgbClr val="013329"/>
    <a:srgbClr val="100430"/>
    <a:srgbClr val="142015"/>
    <a:srgbClr val="5E3F02"/>
    <a:srgbClr val="A50021"/>
    <a:srgbClr val="FFFFFF"/>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72" d="100"/>
          <a:sy n="72" d="100"/>
        </p:scale>
        <p:origin x="-492" y="-90"/>
      </p:cViewPr>
      <p:guideLst>
        <p:guide orient="horz" pos="2160"/>
        <p:guide pos="384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defRPr>
            </a:lvl1pPr>
          </a:lstStyle>
          <a:p>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defRPr>
            </a:lvl1pPr>
          </a:lstStyle>
          <a:p>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4E06B895-CC45-432E-A9E7-B47F710356C4}" type="slidenum">
              <a:rPr lang="en-US" altLang="zh-CN"/>
              <a:pPr/>
              <a:t>‹#›</a:t>
            </a:fld>
            <a:endParaRPr lang="en-US" altLang="zh-CN"/>
          </a:p>
        </p:txBody>
      </p:sp>
    </p:spTree>
    <p:extLst>
      <p:ext uri="{BB962C8B-B14F-4D97-AF65-F5344CB8AC3E}">
        <p14:creationId xmlns:p14="http://schemas.microsoft.com/office/powerpoint/2010/main" xmlns="" val="246249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defRPr>
            </a:lvl1pPr>
          </a:lstStyle>
          <a:p>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2576513" y="514350"/>
            <a:ext cx="4572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defRPr>
            </a:lvl1pPr>
          </a:lstStyle>
          <a:p>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19DF959-78D2-429E-8DDD-D5C8DB6F8748}" type="slidenum">
              <a:rPr lang="en-US" altLang="zh-CN"/>
              <a:pPr/>
              <a:t>‹#›</a:t>
            </a:fld>
            <a:endParaRPr lang="en-US" altLang="zh-CN"/>
          </a:p>
        </p:txBody>
      </p:sp>
    </p:spTree>
    <p:extLst>
      <p:ext uri="{BB962C8B-B14F-4D97-AF65-F5344CB8AC3E}">
        <p14:creationId xmlns:p14="http://schemas.microsoft.com/office/powerpoint/2010/main" xmlns="" val="20447105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28822FEC-69CE-4E4E-B529-F94A54B554B6}" type="slidenum">
              <a:rPr lang="en-US" altLang="zh-CN" smtClean="0"/>
              <a:pPr/>
              <a:t>‹#›</a:t>
            </a:fld>
            <a:endParaRPr lang="en-US" altLang="zh-CN"/>
          </a:p>
        </p:txBody>
      </p:sp>
    </p:spTree>
    <p:extLst>
      <p:ext uri="{BB962C8B-B14F-4D97-AF65-F5344CB8AC3E}">
        <p14:creationId xmlns:p14="http://schemas.microsoft.com/office/powerpoint/2010/main" xmlns="" val="414658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36FC4BE-C202-4344-9AE3-3D0BACD44249}" type="slidenum">
              <a:rPr lang="en-US" altLang="zh-CN" smtClean="0"/>
              <a:pPr/>
              <a:t>‹#›</a:t>
            </a:fld>
            <a:endParaRPr lang="en-US" altLang="zh-CN"/>
          </a:p>
        </p:txBody>
      </p:sp>
    </p:spTree>
    <p:extLst>
      <p:ext uri="{BB962C8B-B14F-4D97-AF65-F5344CB8AC3E}">
        <p14:creationId xmlns:p14="http://schemas.microsoft.com/office/powerpoint/2010/main" xmlns="" val="306173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A336139-B45C-4EAB-8546-BF2D6B99E00D}" type="slidenum">
              <a:rPr lang="en-US" altLang="zh-CN" smtClean="0"/>
              <a:pPr/>
              <a:t>‹#›</a:t>
            </a:fld>
            <a:endParaRPr lang="en-US" altLang="zh-CN"/>
          </a:p>
        </p:txBody>
      </p:sp>
    </p:spTree>
    <p:extLst>
      <p:ext uri="{BB962C8B-B14F-4D97-AF65-F5344CB8AC3E}">
        <p14:creationId xmlns:p14="http://schemas.microsoft.com/office/powerpoint/2010/main" xmlns="" val="64067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33918" y="349251"/>
            <a:ext cx="10367433" cy="633413"/>
          </a:xfrm>
        </p:spPr>
        <p:txBody>
          <a:bodyPr/>
          <a:lstStyle/>
          <a:p>
            <a:r>
              <a:rPr lang="zh-CN" altLang="en-US"/>
              <a:t>单击此处编辑母版标题样式</a:t>
            </a:r>
          </a:p>
        </p:txBody>
      </p:sp>
      <p:sp>
        <p:nvSpPr>
          <p:cNvPr id="3" name="文本占位符 2"/>
          <p:cNvSpPr>
            <a:spLocks noGrp="1"/>
          </p:cNvSpPr>
          <p:nvPr>
            <p:ph type="body" sz="half" idx="1"/>
          </p:nvPr>
        </p:nvSpPr>
        <p:spPr>
          <a:xfrm>
            <a:off x="793751" y="1450975"/>
            <a:ext cx="5291667" cy="498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88618" y="1450975"/>
            <a:ext cx="5293783" cy="498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95817" y="6577014"/>
            <a:ext cx="2844800" cy="219075"/>
          </a:xfrm>
        </p:spPr>
        <p:txBody>
          <a:bodyPr/>
          <a:lstStyle>
            <a:lvl1pPr>
              <a:defRPr/>
            </a:lvl1pPr>
          </a:lstStyle>
          <a:p>
            <a:endParaRPr lang="en-US" altLang="zh-CN"/>
          </a:p>
        </p:txBody>
      </p:sp>
      <p:sp>
        <p:nvSpPr>
          <p:cNvPr id="6" name="页脚占位符 5"/>
          <p:cNvSpPr>
            <a:spLocks noGrp="1"/>
          </p:cNvSpPr>
          <p:nvPr>
            <p:ph type="ftr" sz="quarter" idx="11"/>
          </p:nvPr>
        </p:nvSpPr>
        <p:spPr>
          <a:xfrm>
            <a:off x="3621617" y="6565900"/>
            <a:ext cx="4866216" cy="280988"/>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974667" y="6569076"/>
            <a:ext cx="2844800" cy="214313"/>
          </a:xfrm>
        </p:spPr>
        <p:txBody>
          <a:bodyPr/>
          <a:lstStyle>
            <a:lvl1pPr>
              <a:defRPr/>
            </a:lvl1pPr>
          </a:lstStyle>
          <a:p>
            <a:fld id="{DB71B29A-3977-4109-97FF-B25CC2339234}" type="slidenum">
              <a:rPr lang="en-US" altLang="zh-CN"/>
              <a:pPr/>
              <a:t>‹#›</a:t>
            </a:fld>
            <a:endParaRPr lang="en-US" altLang="zh-CN"/>
          </a:p>
        </p:txBody>
      </p:sp>
    </p:spTree>
    <p:extLst>
      <p:ext uri="{BB962C8B-B14F-4D97-AF65-F5344CB8AC3E}">
        <p14:creationId xmlns:p14="http://schemas.microsoft.com/office/powerpoint/2010/main" xmlns="" val="85956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F185E2D-19B8-4426-9D48-2EF27CDD5714}" type="slidenum">
              <a:rPr lang="en-US" altLang="zh-CN" smtClean="0"/>
              <a:pPr/>
              <a:t>‹#›</a:t>
            </a:fld>
            <a:endParaRPr lang="en-US" altLang="zh-CN"/>
          </a:p>
        </p:txBody>
      </p:sp>
    </p:spTree>
    <p:extLst>
      <p:ext uri="{BB962C8B-B14F-4D97-AF65-F5344CB8AC3E}">
        <p14:creationId xmlns:p14="http://schemas.microsoft.com/office/powerpoint/2010/main" xmlns="" val="34288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331007A-B7F6-48A6-9EA5-F104955DF266}" type="slidenum">
              <a:rPr lang="en-US" altLang="zh-CN" smtClean="0"/>
              <a:pPr/>
              <a:t>‹#›</a:t>
            </a:fld>
            <a:endParaRPr lang="en-US" altLang="zh-CN"/>
          </a:p>
        </p:txBody>
      </p:sp>
    </p:spTree>
    <p:extLst>
      <p:ext uri="{BB962C8B-B14F-4D97-AF65-F5344CB8AC3E}">
        <p14:creationId xmlns:p14="http://schemas.microsoft.com/office/powerpoint/2010/main" xmlns="" val="27610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7A2EB7BD-A700-45A4-A6D5-CCD62C51A217}" type="slidenum">
              <a:rPr lang="en-US" altLang="zh-CN" smtClean="0"/>
              <a:pPr/>
              <a:t>‹#›</a:t>
            </a:fld>
            <a:endParaRPr lang="en-US" altLang="zh-CN"/>
          </a:p>
        </p:txBody>
      </p:sp>
    </p:spTree>
    <p:extLst>
      <p:ext uri="{BB962C8B-B14F-4D97-AF65-F5344CB8AC3E}">
        <p14:creationId xmlns:p14="http://schemas.microsoft.com/office/powerpoint/2010/main" xmlns="" val="38562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45BAB7F2-6F0E-495C-9C30-4BA3BDE9F71E}" type="slidenum">
              <a:rPr lang="en-US" altLang="zh-CN" smtClean="0"/>
              <a:pPr/>
              <a:t>‹#›</a:t>
            </a:fld>
            <a:endParaRPr lang="en-US" altLang="zh-CN"/>
          </a:p>
        </p:txBody>
      </p:sp>
    </p:spTree>
    <p:extLst>
      <p:ext uri="{BB962C8B-B14F-4D97-AF65-F5344CB8AC3E}">
        <p14:creationId xmlns:p14="http://schemas.microsoft.com/office/powerpoint/2010/main" xmlns="" val="280849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4CE75C9C-A9F7-423B-BEBD-8AEE364F21C9}" type="slidenum">
              <a:rPr lang="en-US" altLang="zh-CN" smtClean="0"/>
              <a:pPr/>
              <a:t>‹#›</a:t>
            </a:fld>
            <a:endParaRPr lang="en-US" altLang="zh-CN"/>
          </a:p>
        </p:txBody>
      </p:sp>
    </p:spTree>
    <p:extLst>
      <p:ext uri="{BB962C8B-B14F-4D97-AF65-F5344CB8AC3E}">
        <p14:creationId xmlns:p14="http://schemas.microsoft.com/office/powerpoint/2010/main" xmlns="" val="339577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DC950469-49F2-4745-BE4D-450919F34DA0}" type="slidenum">
              <a:rPr lang="en-US" altLang="zh-CN" smtClean="0"/>
              <a:pPr/>
              <a:t>‹#›</a:t>
            </a:fld>
            <a:endParaRPr lang="en-US" altLang="zh-CN"/>
          </a:p>
        </p:txBody>
      </p:sp>
    </p:spTree>
    <p:extLst>
      <p:ext uri="{BB962C8B-B14F-4D97-AF65-F5344CB8AC3E}">
        <p14:creationId xmlns:p14="http://schemas.microsoft.com/office/powerpoint/2010/main" xmlns="" val="186633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43821E7E-37F7-4155-B31F-DFF6FF8A7B13}" type="slidenum">
              <a:rPr lang="en-US" altLang="zh-CN" smtClean="0"/>
              <a:pPr/>
              <a:t>‹#›</a:t>
            </a:fld>
            <a:endParaRPr lang="en-US" altLang="zh-CN"/>
          </a:p>
        </p:txBody>
      </p:sp>
    </p:spTree>
    <p:extLst>
      <p:ext uri="{BB962C8B-B14F-4D97-AF65-F5344CB8AC3E}">
        <p14:creationId xmlns:p14="http://schemas.microsoft.com/office/powerpoint/2010/main" xmlns="" val="269401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19992085-663C-43BC-AC74-BD0150CB4363}" type="slidenum">
              <a:rPr lang="en-US" altLang="zh-CN" smtClean="0"/>
              <a:pPr/>
              <a:t>‹#›</a:t>
            </a:fld>
            <a:endParaRPr lang="en-US" altLang="zh-CN"/>
          </a:p>
        </p:txBody>
      </p:sp>
    </p:spTree>
    <p:extLst>
      <p:ext uri="{BB962C8B-B14F-4D97-AF65-F5344CB8AC3E}">
        <p14:creationId xmlns:p14="http://schemas.microsoft.com/office/powerpoint/2010/main" xmlns="" val="272352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4996B-FB33-4929-8531-878C1CAAFD9B}" type="slidenum">
              <a:rPr lang="en-US" altLang="zh-CN" smtClean="0"/>
              <a:pPr/>
              <a:t>‹#›</a:t>
            </a:fld>
            <a:endParaRPr lang="en-US" altLang="zh-CN"/>
          </a:p>
        </p:txBody>
      </p:sp>
    </p:spTree>
    <p:extLst>
      <p:ext uri="{BB962C8B-B14F-4D97-AF65-F5344CB8AC3E}">
        <p14:creationId xmlns:p14="http://schemas.microsoft.com/office/powerpoint/2010/main" xmlns="" val="35443503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447299EA-A341-494E-A03F-389C24FB3197}"/>
              </a:ext>
            </a:extLst>
          </p:cNvPr>
          <p:cNvSpPr/>
          <p:nvPr/>
        </p:nvSpPr>
        <p:spPr>
          <a:xfrm>
            <a:off x="1784839" y="2259514"/>
            <a:ext cx="8044962" cy="1077218"/>
          </a:xfrm>
          <a:prstGeom prst="rect">
            <a:avLst/>
          </a:prstGeom>
        </p:spPr>
        <p:txBody>
          <a:bodyPr wrap="square">
            <a:spAutoFit/>
          </a:bodyPr>
          <a:lstStyle/>
          <a:p>
            <a:pPr algn="l"/>
            <a:r>
              <a:rPr lang="zh-CN" altLang="en-US" sz="1600" dirty="0"/>
              <a:t>对于设计结构而言，潜在的结构损坏的可靠信息是过大的应力或应变，无效材料的可靠信息是低应力或应变。一个理想结构,其每一部分的应力应该接近于相同的安全水平。</a:t>
            </a:r>
            <a:endParaRPr lang="en-US" altLang="zh-CN" sz="1600" dirty="0"/>
          </a:p>
          <a:p>
            <a:pPr algn="l"/>
            <a:r>
              <a:rPr lang="zh-CN" altLang="en-US" sz="1600" dirty="0"/>
              <a:t>这个概念导得了基于局部应力水平的删除准则即将局部低应力材料删除，保留高应力材料，使经过优化后的结构应力水平分布更均匀。</a:t>
            </a:r>
          </a:p>
        </p:txBody>
      </p:sp>
      <p:sp>
        <p:nvSpPr>
          <p:cNvPr id="5" name="矩形 4">
            <a:extLst>
              <a:ext uri="{FF2B5EF4-FFF2-40B4-BE49-F238E27FC236}">
                <a16:creationId xmlns:a16="http://schemas.microsoft.com/office/drawing/2014/main" xmlns="" id="{A96A1A69-4CBC-41C1-9F64-115A71761876}"/>
              </a:ext>
            </a:extLst>
          </p:cNvPr>
          <p:cNvSpPr/>
          <p:nvPr/>
        </p:nvSpPr>
        <p:spPr>
          <a:xfrm>
            <a:off x="1784839" y="3965220"/>
            <a:ext cx="8106508" cy="1107996"/>
          </a:xfrm>
          <a:prstGeom prst="rect">
            <a:avLst/>
          </a:prstGeom>
        </p:spPr>
        <p:txBody>
          <a:bodyPr wrap="square">
            <a:spAutoFit/>
          </a:bodyPr>
          <a:lstStyle/>
          <a:p>
            <a:pPr algn="l"/>
            <a:r>
              <a:rPr lang="en-US" altLang="zh-CN" sz="1600" dirty="0">
                <a:latin typeface="Times New Roman" panose="02020603050405020304" pitchFamily="18" charset="0"/>
                <a:cs typeface="Times New Roman" panose="02020603050405020304" pitchFamily="18" charset="0"/>
              </a:rPr>
              <a:t>BESO</a:t>
            </a:r>
            <a:r>
              <a:rPr lang="zh-CN" altLang="en-US" sz="1600" dirty="0">
                <a:latin typeface="Times New Roman" panose="02020603050405020304" pitchFamily="18" charset="0"/>
                <a:cs typeface="Times New Roman" panose="02020603050405020304" pitchFamily="18" charset="0"/>
              </a:rPr>
              <a:t>源于</a:t>
            </a:r>
            <a:r>
              <a:rPr lang="en-US" altLang="zh-CN" sz="1600" dirty="0">
                <a:latin typeface="Times New Roman" panose="02020603050405020304" pitchFamily="18" charset="0"/>
                <a:cs typeface="Times New Roman" panose="02020603050405020304" pitchFamily="18" charset="0"/>
              </a:rPr>
              <a:t>ESO</a:t>
            </a:r>
            <a:r>
              <a:rPr lang="zh-CN" altLang="en-US" sz="1600" dirty="0">
                <a:latin typeface="Times New Roman" panose="02020603050405020304" pitchFamily="18" charset="0"/>
                <a:cs typeface="Times New Roman" panose="02020603050405020304" pitchFamily="18" charset="0"/>
              </a:rPr>
              <a:t>方法，传统</a:t>
            </a:r>
            <a:r>
              <a:rPr lang="en-US" altLang="zh-CN" sz="1600" dirty="0">
                <a:latin typeface="Times New Roman" panose="02020603050405020304" pitchFamily="18" charset="0"/>
                <a:cs typeface="Times New Roman" panose="02020603050405020304" pitchFamily="18" charset="0"/>
              </a:rPr>
              <a:t>ESO</a:t>
            </a:r>
            <a:r>
              <a:rPr lang="zh-CN" altLang="en-US" sz="1600" dirty="0">
                <a:latin typeface="Times New Roman" panose="02020603050405020304" pitchFamily="18" charset="0"/>
                <a:cs typeface="Times New Roman" panose="02020603050405020304" pitchFamily="18" charset="0"/>
              </a:rPr>
              <a:t>属于“硬杀”方法，仅考虑删除单元</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被删除了的单元在后继的迭代中不能恢复。这一策略影响了该方法的总体最优的可信度和计算效率</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而且一旦某一次迭代中删除过多结构会造成结构不稳定，影响后续的演化过程。</a:t>
            </a:r>
            <a:endParaRPr lang="en-US" altLang="zh-CN" sz="1600" dirty="0">
              <a:latin typeface="Times New Roman" panose="02020603050405020304" pitchFamily="18" charset="0"/>
              <a:cs typeface="Times New Roman" panose="02020603050405020304" pitchFamily="18" charset="0"/>
            </a:endParaRPr>
          </a:p>
          <a:p>
            <a:pPr algn="l"/>
            <a:r>
              <a:rPr lang="en-US" altLang="zh-CN" sz="1600" dirty="0">
                <a:latin typeface="Times New Roman" panose="02020603050405020304" pitchFamily="18" charset="0"/>
                <a:cs typeface="Times New Roman" panose="02020603050405020304" pitchFamily="18" charset="0"/>
              </a:rPr>
              <a:t>BESO</a:t>
            </a:r>
            <a:r>
              <a:rPr lang="zh-CN" altLang="en-US" sz="1600" dirty="0">
                <a:latin typeface="Times New Roman" panose="02020603050405020304" pitchFamily="18" charset="0"/>
                <a:cs typeface="Times New Roman" panose="02020603050405020304" pitchFamily="18" charset="0"/>
              </a:rPr>
              <a:t>采用“软杀”方法，即可以删除单元也可以添加单元。</a:t>
            </a:r>
          </a:p>
        </p:txBody>
      </p:sp>
      <p:sp>
        <p:nvSpPr>
          <p:cNvPr id="2" name="文本框 1">
            <a:extLst>
              <a:ext uri="{FF2B5EF4-FFF2-40B4-BE49-F238E27FC236}">
                <a16:creationId xmlns:a16="http://schemas.microsoft.com/office/drawing/2014/main" xmlns="" id="{D66A049A-0828-487D-A7C2-158D2D640FC0}"/>
              </a:ext>
            </a:extLst>
          </p:cNvPr>
          <p:cNvSpPr txBox="1"/>
          <p:nvPr/>
        </p:nvSpPr>
        <p:spPr>
          <a:xfrm>
            <a:off x="2949440" y="694593"/>
            <a:ext cx="5109092" cy="461665"/>
          </a:xfrm>
          <a:prstGeom prst="rect">
            <a:avLst/>
          </a:prstGeom>
          <a:noFill/>
        </p:spPr>
        <p:txBody>
          <a:bodyPr wrap="none" rtlCol="0">
            <a:spAutoFit/>
          </a:bodyPr>
          <a:lstStyle/>
          <a:p>
            <a:r>
              <a:rPr lang="en-US" altLang="zh-CN" sz="2400" b="1" dirty="0">
                <a:latin typeface="+mj-ea"/>
                <a:ea typeface="+mj-ea"/>
              </a:rPr>
              <a:t>BESO</a:t>
            </a:r>
            <a:r>
              <a:rPr lang="zh-CN" altLang="en-US" sz="2400" b="1" dirty="0">
                <a:latin typeface="+mj-ea"/>
                <a:ea typeface="+mj-ea"/>
              </a:rPr>
              <a:t>设计流程和优化结构的制造要求</a:t>
            </a:r>
          </a:p>
        </p:txBody>
      </p:sp>
      <p:sp>
        <p:nvSpPr>
          <p:cNvPr id="4" name="灯片编号占位符 3">
            <a:extLst>
              <a:ext uri="{FF2B5EF4-FFF2-40B4-BE49-F238E27FC236}">
                <a16:creationId xmlns:a16="http://schemas.microsoft.com/office/drawing/2014/main" xmlns="" id="{1D75DD99-BAA7-445D-AE2F-08AA98186B12}"/>
              </a:ext>
            </a:extLst>
          </p:cNvPr>
          <p:cNvSpPr>
            <a:spLocks noGrp="1"/>
          </p:cNvSpPr>
          <p:nvPr>
            <p:ph type="sldNum" sz="quarter" idx="12"/>
          </p:nvPr>
        </p:nvSpPr>
        <p:spPr/>
        <p:txBody>
          <a:bodyPr/>
          <a:lstStyle/>
          <a:p>
            <a:fld id="{DB71B29A-3977-4109-97FF-B25CC2339234}" type="slidenum">
              <a:rPr lang="en-US" altLang="zh-CN" smtClean="0"/>
              <a:pPr/>
              <a:t>1</a:t>
            </a:fld>
            <a:endParaRPr lang="en-US" altLang="zh-CN"/>
          </a:p>
        </p:txBody>
      </p:sp>
    </p:spTree>
    <p:extLst>
      <p:ext uri="{BB962C8B-B14F-4D97-AF65-F5344CB8AC3E}">
        <p14:creationId xmlns:p14="http://schemas.microsoft.com/office/powerpoint/2010/main" xmlns="" val="164786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8196" y="1431250"/>
            <a:ext cx="10547236" cy="830997"/>
          </a:xfrm>
          <a:prstGeom prst="rect">
            <a:avLst/>
          </a:prstGeom>
          <a:noFill/>
        </p:spPr>
        <p:txBody>
          <a:bodyPr wrap="square" rtlCol="0">
            <a:spAutoFit/>
          </a:bodyPr>
          <a:lstStyle/>
          <a:p>
            <a:pPr algn="l"/>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优化问题：</a:t>
            </a:r>
            <a:endParaRPr lang="en-US" altLang="zh-CN" sz="2400" b="1" dirty="0">
              <a:latin typeface="宋体" panose="02010600030101010101" pitchFamily="2" charset="-122"/>
              <a:ea typeface="宋体" panose="02010600030101010101" pitchFamily="2" charset="-122"/>
            </a:endParaRPr>
          </a:p>
          <a:p>
            <a:pPr algn="l"/>
            <a:r>
              <a:rPr lang="zh-CN" altLang="en-US" sz="2400" b="1" dirty="0">
                <a:latin typeface="宋体" panose="02010600030101010101" pitchFamily="2" charset="-122"/>
                <a:ea typeface="宋体" panose="02010600030101010101" pitchFamily="2" charset="-122"/>
              </a:rPr>
              <a:t>    考虑的拓扑优化问题是受体积约束的柔度最小化问题。</a:t>
            </a: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r="8980"/>
          <a:stretch/>
        </p:blipFill>
        <p:spPr>
          <a:xfrm>
            <a:off x="2598249" y="2751826"/>
            <a:ext cx="5895121" cy="1589946"/>
          </a:xfrm>
          <a:prstGeom prst="rect">
            <a:avLst/>
          </a:prstGeom>
        </p:spPr>
      </p:pic>
      <p:sp>
        <p:nvSpPr>
          <p:cNvPr id="3" name="灯片编号占位符 2">
            <a:extLst>
              <a:ext uri="{FF2B5EF4-FFF2-40B4-BE49-F238E27FC236}">
                <a16:creationId xmlns:a16="http://schemas.microsoft.com/office/drawing/2014/main" xmlns="" id="{9E5BB35D-44BC-48BA-A2AC-D1E33DAB57C8}"/>
              </a:ext>
            </a:extLst>
          </p:cNvPr>
          <p:cNvSpPr>
            <a:spLocks noGrp="1"/>
          </p:cNvSpPr>
          <p:nvPr>
            <p:ph type="sldNum" sz="quarter" idx="12"/>
          </p:nvPr>
        </p:nvSpPr>
        <p:spPr/>
        <p:txBody>
          <a:bodyPr/>
          <a:lstStyle/>
          <a:p>
            <a:fld id="{DB71B29A-3977-4109-97FF-B25CC2339234}" type="slidenum">
              <a:rPr lang="en-US" altLang="zh-CN" smtClean="0"/>
              <a:pPr/>
              <a:t>2</a:t>
            </a:fld>
            <a:endParaRPr lang="en-US" altLang="zh-CN"/>
          </a:p>
        </p:txBody>
      </p:sp>
    </p:spTree>
    <p:extLst>
      <p:ext uri="{BB962C8B-B14F-4D97-AF65-F5344CB8AC3E}">
        <p14:creationId xmlns:p14="http://schemas.microsoft.com/office/powerpoint/2010/main" xmlns="" val="16194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文本框 1"/>
              <p:cNvSpPr txBox="1"/>
              <p:nvPr/>
            </p:nvSpPr>
            <p:spPr>
              <a:xfrm>
                <a:off x="1264076" y="1312716"/>
                <a:ext cx="10228554" cy="830997"/>
              </a:xfrm>
              <a:prstGeom prst="rect">
                <a:avLst/>
              </a:prstGeom>
              <a:noFill/>
            </p:spPr>
            <p:txBody>
              <a:bodyPr wrap="square" rtlCol="0">
                <a:spAutoFit/>
              </a:bodyPr>
              <a:lstStyle/>
              <a:p>
                <a:pPr algn="l"/>
                <a:r>
                  <a:rPr lang="en-US" altLang="zh-CN" sz="2400" b="1" dirty="0">
                    <a:latin typeface="+mn-ea"/>
                  </a:rPr>
                  <a:t>2.</a:t>
                </a:r>
                <a:r>
                  <a:rPr lang="zh-CN" altLang="en-US" sz="2400" b="1" dirty="0">
                    <a:latin typeface="+mn-ea"/>
                  </a:rPr>
                  <a:t>灵敏度计算：</a:t>
                </a:r>
                <a:endParaRPr lang="en-US" altLang="zh-CN" sz="2400" b="1" dirty="0">
                  <a:latin typeface="+mn-ea"/>
                </a:endParaRPr>
              </a:p>
              <a:p>
                <a:pPr algn="l"/>
                <a:r>
                  <a:rPr lang="zh-CN" altLang="en-US" sz="2400" b="1" dirty="0">
                    <a:latin typeface="+mn-ea"/>
                  </a:rPr>
                  <a:t>    设计变量基于单元灵敏度</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𝜶</m:t>
                        </m:r>
                      </m:e>
                      <m:sub>
                        <m:r>
                          <a:rPr lang="en-US" altLang="zh-CN" sz="2400" b="1" i="1" smtClean="0">
                            <a:latin typeface="Cambria Math" panose="02040503050406030204" pitchFamily="18" charset="0"/>
                          </a:rPr>
                          <m:t>𝒆</m:t>
                        </m:r>
                      </m:sub>
                    </m:sSub>
                  </m:oMath>
                </a14:m>
                <a:r>
                  <a:rPr lang="zh-CN" altLang="en-US" sz="2400" b="1" dirty="0">
                    <a:latin typeface="+mn-ea"/>
                  </a:rPr>
                  <a:t>进行更新。</a:t>
                </a:r>
              </a:p>
            </p:txBody>
          </p:sp>
        </mc:Choice>
        <mc:Fallback>
          <p:sp>
            <p:nvSpPr>
              <p:cNvPr id="2" name="文本框 1"/>
              <p:cNvSpPr txBox="1">
                <a:spLocks noRot="1" noChangeAspect="1" noMove="1" noResize="1" noEditPoints="1" noAdjustHandles="1" noChangeArrowheads="1" noChangeShapeType="1" noTextEdit="1"/>
              </p:cNvSpPr>
              <p:nvPr/>
            </p:nvSpPr>
            <p:spPr>
              <a:xfrm>
                <a:off x="1264076" y="1312716"/>
                <a:ext cx="10228554" cy="830997"/>
              </a:xfrm>
              <a:prstGeom prst="rect">
                <a:avLst/>
              </a:prstGeom>
              <a:blipFill>
                <a:blip r:embed="rId2" cstate="print"/>
                <a:stretch>
                  <a:fillRect l="-894" t="-5839" b="-131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4" name="文本框 3">
                <a:extLst>
                  <a:ext uri="{FF2B5EF4-FFF2-40B4-BE49-F238E27FC236}">
                    <a16:creationId xmlns:a16="http://schemas.microsoft.com/office/drawing/2014/main" id="{63C62ACA-15D9-4D0A-AEC1-B935FB8D8EFB}"/>
                  </a:ext>
                </a:extLst>
              </p:cNvPr>
              <p:cNvSpPr txBox="1"/>
              <p:nvPr/>
            </p:nvSpPr>
            <p:spPr>
              <a:xfrm>
                <a:off x="2458903" y="4706029"/>
                <a:ext cx="5088316" cy="441468"/>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α</m:t>
                        </m:r>
                      </m:e>
                      <m:sub>
                        <m:r>
                          <m:rPr>
                            <m:sty m:val="p"/>
                          </m:rPr>
                          <a:rPr lang="en-US" altLang="zh-CN" i="1">
                            <a:latin typeface="Cambria Math" panose="02040503050406030204" pitchFamily="18" charset="0"/>
                          </a:rPr>
                          <m:t>e</m:t>
                        </m:r>
                      </m:sub>
                    </m:sSub>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m:rPr>
                            <m:sty m:val="p"/>
                          </m:rPr>
                          <a:rPr lang="en-US" altLang="zh-CN" i="1">
                            <a:latin typeface="Cambria Math" panose="02040503050406030204" pitchFamily="18" charset="0"/>
                          </a:rPr>
                          <m:t>C</m:t>
                        </m:r>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m:rPr>
                                <m:sty m:val="p"/>
                              </m:rPr>
                              <a:rPr lang="en-US" altLang="zh-CN" i="1">
                                <a:latin typeface="Cambria Math" panose="02040503050406030204" pitchFamily="18" charset="0"/>
                              </a:rPr>
                              <m:t>e</m:t>
                            </m:r>
                          </m:sub>
                        </m:sSub>
                      </m:den>
                    </m:f>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P</m:t>
                        </m:r>
                        <m:sSup>
                          <m:sSupPr>
                            <m:ctrlPr>
                              <a:rPr lang="en-US" altLang="zh-CN" i="1">
                                <a:latin typeface="Cambria Math" panose="02040503050406030204" pitchFamily="18" charset="0"/>
                                <a:cs typeface="Times New Roman" panose="02020603050405020304" pitchFamily="18" charset="0"/>
                              </a:rPr>
                            </m:ctrlPr>
                          </m:sSupPr>
                          <m:e>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X</m:t>
                                </m:r>
                              </m:e>
                              <m:sub>
                                <m:r>
                                  <m:rPr>
                                    <m:sty m:val="p"/>
                                  </m:rPr>
                                  <a:rPr lang="en-US" altLang="zh-CN" i="1">
                                    <a:latin typeface="Cambria Math" panose="02040503050406030204" pitchFamily="18" charset="0"/>
                                    <a:cs typeface="Times New Roman" panose="02020603050405020304" pitchFamily="18" charset="0"/>
                                  </a:rPr>
                                  <m:t>e</m:t>
                                </m:r>
                              </m:sub>
                            </m:sSub>
                          </m:e>
                          <m:sup>
                            <m:r>
                              <a:rPr lang="en-US" altLang="zh-CN" i="1">
                                <a:latin typeface="Cambria Math" panose="02040503050406030204" pitchFamily="18" charset="0"/>
                                <a:cs typeface="Times New Roman" panose="02020603050405020304" pitchFamily="18" charset="0"/>
                              </a:rPr>
                              <m:t>𝑃</m:t>
                            </m:r>
                            <m:r>
                              <a:rPr lang="en-US" altLang="zh-CN" i="1">
                                <a:latin typeface="Cambria Math" panose="02040503050406030204" pitchFamily="18" charset="0"/>
                                <a:cs typeface="Times New Roman" panose="02020603050405020304" pitchFamily="18" charset="0"/>
                              </a:rPr>
                              <m:t>−1</m:t>
                            </m:r>
                          </m:sup>
                        </m:sSup>
                        <m:r>
                          <m:rPr>
                            <m:nor/>
                          </m:rPr>
                          <a:rPr lang="en-US" altLang="zh-CN" dirty="0"/>
                          <m:t>)</m:t>
                        </m:r>
                        <m:r>
                          <a:rPr lang="en-US" altLang="zh-CN" i="1">
                            <a:latin typeface="Cambria Math" panose="02040503050406030204" pitchFamily="18" charset="0"/>
                          </a:rPr>
                          <m:t>𝑈</m:t>
                        </m:r>
                      </m:e>
                      <m:sup>
                        <m:r>
                          <a:rPr lang="en-US" altLang="zh-CN" i="1">
                            <a:latin typeface="Cambria Math" panose="02040503050406030204" pitchFamily="18" charset="0"/>
                          </a:rPr>
                          <m:t>𝑇</m:t>
                        </m:r>
                      </m:sup>
                    </m:sSup>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K</m:t>
                        </m:r>
                      </m:e>
                      <m:sub>
                        <m:r>
                          <m:rPr>
                            <m:sty m:val="p"/>
                          </m:rPr>
                          <a:rPr lang="en-US" altLang="zh-CN" i="1">
                            <a:latin typeface="Cambria Math" panose="02040503050406030204" pitchFamily="18" charset="0"/>
                            <a:cs typeface="Times New Roman" panose="02020603050405020304" pitchFamily="18" charset="0"/>
                          </a:rPr>
                          <m:t>e</m:t>
                        </m:r>
                      </m:sub>
                    </m:sSub>
                    <m:r>
                      <a:rPr lang="en-US" altLang="zh-CN" i="1">
                        <a:latin typeface="Cambria Math" panose="02040503050406030204" pitchFamily="18" charset="0"/>
                      </a:rPr>
                      <m:t>𝑈</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𝑒</m:t>
                                </m:r>
                              </m:sub>
                            </m:sSub>
                          </m:den>
                        </m:f>
                        <m:sSup>
                          <m:sSupPr>
                            <m:ctrlPr>
                              <a:rPr lang="en-US" altLang="zh-CN" i="1">
                                <a:latin typeface="Cambria Math" panose="02040503050406030204" pitchFamily="18" charset="0"/>
                                <a:cs typeface="Times New Roman" panose="02020603050405020304" pitchFamily="18" charset="0"/>
                              </a:rPr>
                            </m:ctrlPr>
                          </m:sSupPr>
                          <m:e>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X</m:t>
                                </m:r>
                              </m:e>
                              <m:sub>
                                <m:r>
                                  <m:rPr>
                                    <m:sty m:val="p"/>
                                  </m:rPr>
                                  <a:rPr lang="en-US" altLang="zh-CN" i="1">
                                    <a:latin typeface="Cambria Math" panose="02040503050406030204" pitchFamily="18" charset="0"/>
                                    <a:cs typeface="Times New Roman" panose="02020603050405020304" pitchFamily="18" charset="0"/>
                                  </a:rPr>
                                  <m:t>e</m:t>
                                </m:r>
                              </m:sub>
                            </m:sSub>
                          </m:e>
                          <m:sup>
                            <m:r>
                              <a:rPr lang="en-US" altLang="zh-CN" i="1">
                                <a:latin typeface="Cambria Math" panose="02040503050406030204" pitchFamily="18" charset="0"/>
                                <a:cs typeface="Times New Roman" panose="02020603050405020304" pitchFamily="18" charset="0"/>
                              </a:rPr>
                              <m:t>𝑃</m:t>
                            </m:r>
                          </m:sup>
                        </m:sSup>
                        <m:r>
                          <a:rPr lang="en-US" altLang="zh-CN" i="1">
                            <a:latin typeface="Cambria Math" panose="02040503050406030204" pitchFamily="18" charset="0"/>
                          </a:rPr>
                          <m:t>𝑈</m:t>
                        </m:r>
                      </m:e>
                      <m:sup>
                        <m:r>
                          <a:rPr lang="en-US" altLang="zh-CN" i="1">
                            <a:latin typeface="Cambria Math" panose="02040503050406030204" pitchFamily="18" charset="0"/>
                          </a:rPr>
                          <m:t>𝑇</m:t>
                        </m:r>
                      </m:sup>
                    </m:sSup>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K</m:t>
                        </m:r>
                      </m:e>
                      <m:sub>
                        <m:r>
                          <m:rPr>
                            <m:sty m:val="p"/>
                          </m:rPr>
                          <a:rPr lang="en-US" altLang="zh-CN" i="1">
                            <a:latin typeface="Cambria Math" panose="02040503050406030204" pitchFamily="18" charset="0"/>
                            <a:cs typeface="Times New Roman" panose="02020603050405020304" pitchFamily="18" charset="0"/>
                          </a:rPr>
                          <m:t>e</m:t>
                        </m:r>
                      </m:sub>
                    </m:sSub>
                    <m:r>
                      <a:rPr lang="en-US" altLang="zh-CN" i="1">
                        <a:latin typeface="Cambria Math" panose="02040503050406030204" pitchFamily="18" charset="0"/>
                      </a:rPr>
                      <m:t>𝑈</m:t>
                    </m:r>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𝑒</m:t>
                            </m:r>
                          </m:sub>
                        </m:sSub>
                      </m:den>
                    </m:f>
                    <m:r>
                      <a:rPr lang="en-US" altLang="zh-CN" i="1">
                        <a:latin typeface="Cambria Math" panose="02040503050406030204" pitchFamily="18" charset="0"/>
                      </a:rPr>
                      <m:t> </m:t>
                    </m:r>
                    <m:sSub>
                      <m:sSubPr>
                        <m:ctrlPr>
                          <a:rPr lang="en-US" altLang="zh-CN" i="1" dirty="0" smtClean="0">
                            <a:latin typeface="Cambria Math" panose="02040503050406030204" pitchFamily="18" charset="0"/>
                          </a:rPr>
                        </m:ctrlPr>
                      </m:sSubPr>
                      <m:e>
                        <m:r>
                          <m:rPr>
                            <m:nor/>
                          </m:rPr>
                          <a:rPr lang="en-US" altLang="zh-CN" dirty="0"/>
                          <m:t>E</m:t>
                        </m:r>
                      </m:e>
                      <m:sub>
                        <m:r>
                          <a:rPr lang="en-US" altLang="zh-CN" b="0" i="1" dirty="0" smtClean="0">
                            <a:latin typeface="Cambria Math" panose="02040503050406030204" pitchFamily="18" charset="0"/>
                          </a:rPr>
                          <m:t>𝑒</m:t>
                        </m:r>
                      </m:sub>
                    </m:sSub>
                  </m:oMath>
                </a14:m>
                <a:endParaRPr lang="zh-CN" altLang="en-US" dirty="0"/>
              </a:p>
            </p:txBody>
          </p:sp>
        </mc:Choice>
        <mc:Fallback>
          <p:sp>
            <p:nvSpPr>
              <p:cNvPr id="4" name="文本框 3">
                <a:extLst>
                  <a:ext uri="{FF2B5EF4-FFF2-40B4-BE49-F238E27FC236}">
                    <a16:creationId xmlns:a16="http://schemas.microsoft.com/office/drawing/2014/main" xmlns="" xmlns:a14="http://schemas.microsoft.com/office/drawing/2010/main" id="{63C62ACA-15D9-4D0A-AEC1-B935FB8D8EFB}"/>
                  </a:ext>
                </a:extLst>
              </p:cNvPr>
              <p:cNvSpPr txBox="1">
                <a:spLocks noRot="1" noChangeAspect="1" noMove="1" noResize="1" noEditPoints="1" noAdjustHandles="1" noChangeArrowheads="1" noChangeShapeType="1" noTextEdit="1"/>
              </p:cNvSpPr>
              <p:nvPr/>
            </p:nvSpPr>
            <p:spPr>
              <a:xfrm>
                <a:off x="2458903" y="4706029"/>
                <a:ext cx="5088316" cy="441468"/>
              </a:xfrm>
              <a:prstGeom prst="rect">
                <a:avLst/>
              </a:prstGeom>
              <a:blipFill>
                <a:blip r:embed="rId3" cstate="print"/>
                <a:stretch>
                  <a:fillRect t="-4167" b="-97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文本框 5">
                <a:extLst>
                  <a:ext uri="{FF2B5EF4-FFF2-40B4-BE49-F238E27FC236}">
                    <a16:creationId xmlns:a16="http://schemas.microsoft.com/office/drawing/2014/main" id="{1E319270-B6C5-414B-B22A-73913C2E236A}"/>
                  </a:ext>
                </a:extLst>
              </p:cNvPr>
              <p:cNvSpPr txBox="1"/>
              <p:nvPr/>
            </p:nvSpPr>
            <p:spPr>
              <a:xfrm>
                <a:off x="2458903" y="2770850"/>
                <a:ext cx="2226572" cy="295337"/>
              </a:xfrm>
              <a:prstGeom prst="rect">
                <a:avLst/>
              </a:prstGeom>
              <a:noFill/>
            </p:spPr>
            <p:txBody>
              <a:bodyPr wrap="none" lIns="0" tIns="0" rIns="0" bIns="0" rtlCol="0">
                <a:spAutoFit/>
              </a:bodyPr>
              <a:lstStyle/>
              <a:p>
                <a14:m>
                  <m:oMath xmlns:m="http://schemas.openxmlformats.org/officeDocument/2006/math">
                    <m:r>
                      <m:rPr>
                        <m:sty m:val="p"/>
                      </m:rPr>
                      <a:rPr lang="en-US" altLang="zh-CN" i="1" smtClean="0">
                        <a:latin typeface="Cambria Math" panose="02040503050406030204" pitchFamily="18" charset="0"/>
                      </a:rPr>
                      <m:t>F</m:t>
                    </m:r>
                  </m:oMath>
                </a14:m>
                <a:r>
                  <a:rPr lang="en-US" altLang="zh-CN" dirty="0">
                    <a:latin typeface="Times New Roman" panose="02020603050405020304" pitchFamily="18" charset="0"/>
                    <a:cs typeface="Times New Roman" panose="02020603050405020304" pitchFamily="18" charset="0"/>
                  </a:rPr>
                  <a:t>=KU=(</a:t>
                </a:r>
                <a14:m>
                  <m:oMath xmlns:m="http://schemas.openxmlformats.org/officeDocument/2006/math">
                    <m:nary>
                      <m:naryPr>
                        <m:chr m:val="∑"/>
                        <m:ctrlPr>
                          <a:rPr lang="zh-CN" altLang="en-US" i="1" smtClean="0">
                            <a:latin typeface="Cambria Math" panose="02040503050406030204" pitchFamily="18" charset="0"/>
                            <a:cs typeface="Times New Roman" panose="02020603050405020304" pitchFamily="18" charset="0"/>
                          </a:rPr>
                        </m:ctrlPr>
                      </m:naryPr>
                      <m:sub>
                        <m:r>
                          <m:rPr>
                            <m:sty m:val="p"/>
                            <m:brk m:alnAt="23"/>
                          </m:rPr>
                          <a:rPr lang="en-US" altLang="zh-CN" i="1">
                            <a:latin typeface="Cambria Math" panose="02040503050406030204" pitchFamily="18" charset="0"/>
                            <a:cs typeface="Times New Roman" panose="02020603050405020304" pitchFamily="18" charset="0"/>
                          </a:rPr>
                          <m:t>e</m:t>
                        </m:r>
                        <m:r>
                          <a:rPr lang="en-US"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m:rPr>
                            <m:sty m:val="p"/>
                          </m:rPr>
                          <a:rPr lang="en-US" altLang="zh-CN" i="1">
                            <a:latin typeface="Cambria Math" panose="02040503050406030204" pitchFamily="18" charset="0"/>
                            <a:cs typeface="Times New Roman" panose="02020603050405020304" pitchFamily="18" charset="0"/>
                          </a:rPr>
                          <m:t>N</m:t>
                        </m:r>
                      </m:sup>
                      <m:e>
                        <m:sSup>
                          <m:sSupPr>
                            <m:ctrlPr>
                              <a:rPr lang="en-US" altLang="zh-CN" i="1" smtClean="0">
                                <a:latin typeface="Cambria Math" panose="02040503050406030204" pitchFamily="18" charset="0"/>
                                <a:cs typeface="Times New Roman" panose="02020603050405020304" pitchFamily="18" charset="0"/>
                              </a:rPr>
                            </m:ctrlPr>
                          </m:sSupPr>
                          <m:e>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X</m:t>
                                </m:r>
                              </m:e>
                              <m:sub>
                                <m:r>
                                  <m:rPr>
                                    <m:sty m:val="p"/>
                                  </m:rPr>
                                  <a:rPr lang="en-US" altLang="zh-CN" i="1">
                                    <a:latin typeface="Cambria Math" panose="02040503050406030204" pitchFamily="18" charset="0"/>
                                    <a:cs typeface="Times New Roman" panose="02020603050405020304" pitchFamily="18" charset="0"/>
                                  </a:rPr>
                                  <m:t>e</m:t>
                                </m:r>
                              </m:sub>
                            </m:sSub>
                          </m:e>
                          <m:sup>
                            <m:r>
                              <a:rPr lang="en-US" altLang="zh-CN" b="0" i="1" smtClean="0">
                                <a:latin typeface="Cambria Math" panose="02040503050406030204" pitchFamily="18" charset="0"/>
                                <a:cs typeface="Times New Roman" panose="02020603050405020304" pitchFamily="18" charset="0"/>
                              </a:rPr>
                              <m:t>𝑃</m:t>
                            </m:r>
                          </m:sup>
                        </m:sSup>
                      </m:e>
                    </m:nary>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smtClean="0">
                            <a:latin typeface="Cambria Math" panose="02040503050406030204" pitchFamily="18" charset="0"/>
                            <a:cs typeface="Times New Roman" panose="02020603050405020304" pitchFamily="18" charset="0"/>
                          </a:rPr>
                          <m:t>K</m:t>
                        </m:r>
                      </m:e>
                      <m:sub>
                        <m:r>
                          <m:rPr>
                            <m:sty m:val="p"/>
                          </m:rPr>
                          <a:rPr lang="en-US" altLang="zh-CN" i="1">
                            <a:latin typeface="Cambria Math" panose="02040503050406030204" pitchFamily="18" charset="0"/>
                            <a:cs typeface="Times New Roman" panose="02020603050405020304" pitchFamily="18" charset="0"/>
                          </a:rPr>
                          <m:t>e</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𝑈</m:t>
                    </m:r>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xmlns="" xmlns:a14="http://schemas.microsoft.com/office/drawing/2010/main" id="{1E319270-B6C5-414B-B22A-73913C2E236A}"/>
                  </a:ext>
                </a:extLst>
              </p:cNvPr>
              <p:cNvSpPr txBox="1">
                <a:spLocks noRot="1" noChangeAspect="1" noMove="1" noResize="1" noEditPoints="1" noAdjustHandles="1" noChangeArrowheads="1" noChangeShapeType="1" noTextEdit="1"/>
              </p:cNvSpPr>
              <p:nvPr/>
            </p:nvSpPr>
            <p:spPr>
              <a:xfrm>
                <a:off x="2458903" y="2770850"/>
                <a:ext cx="2226572" cy="295337"/>
              </a:xfrm>
              <a:prstGeom prst="rect">
                <a:avLst/>
              </a:prstGeom>
              <a:blipFill>
                <a:blip r:embed="rId4" cstate="print"/>
                <a:stretch>
                  <a:fillRect l="-3279" t="-160417" r="-3005" b="-2520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7" name="文本框 6">
                <a:extLst>
                  <a:ext uri="{FF2B5EF4-FFF2-40B4-BE49-F238E27FC236}">
                    <a16:creationId xmlns:a16="http://schemas.microsoft.com/office/drawing/2014/main" id="{9DC024B9-9431-460B-BD2C-405D3FC1F266}"/>
                  </a:ext>
                </a:extLst>
              </p:cNvPr>
              <p:cNvSpPr txBox="1"/>
              <p:nvPr/>
            </p:nvSpPr>
            <p:spPr>
              <a:xfrm>
                <a:off x="2458903" y="3337068"/>
                <a:ext cx="3804631"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𝑈</m:t>
                      </m:r>
                      <m:r>
                        <a:rPr lang="en-US" altLang="zh-CN" b="0" i="0"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i="1">
                              <a:latin typeface="Cambria Math" panose="02040503050406030204" pitchFamily="18" charset="0"/>
                            </a:rPr>
                            <m:t>𝑇</m:t>
                          </m:r>
                        </m:sup>
                      </m:sSup>
                      <m:r>
                        <a:rPr lang="en-US" altLang="zh-CN" b="0" i="1" smtClean="0">
                          <a:latin typeface="Cambria Math" panose="02040503050406030204" pitchFamily="18" charset="0"/>
                        </a:rPr>
                        <m:t>𝐾</m:t>
                      </m:r>
                      <m:r>
                        <a:rPr lang="en-US" altLang="zh-CN" i="1">
                          <a:latin typeface="Cambria Math" panose="02040503050406030204" pitchFamily="18" charset="0"/>
                        </a:rPr>
                        <m:t>𝑈</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i="1">
                              <a:latin typeface="Cambria Math" panose="02040503050406030204" pitchFamily="18" charset="0"/>
                            </a:rPr>
                            <m:t>𝑇</m:t>
                          </m:r>
                        </m:sup>
                      </m:sSup>
                      <m:r>
                        <a:rPr lang="en-US" altLang="zh-CN" b="0" i="1" smtClean="0">
                          <a:latin typeface="Cambria Math" panose="02040503050406030204" pitchFamily="18" charset="0"/>
                        </a:rPr>
                        <m:t>(</m:t>
                      </m:r>
                      <m:nary>
                        <m:naryPr>
                          <m:chr m:val="∑"/>
                          <m:ctrlPr>
                            <a:rPr lang="zh-CN" altLang="en-US" i="1">
                              <a:latin typeface="Cambria Math" panose="02040503050406030204" pitchFamily="18" charset="0"/>
                              <a:cs typeface="Times New Roman" panose="02020603050405020304" pitchFamily="18" charset="0"/>
                            </a:rPr>
                          </m:ctrlPr>
                        </m:naryPr>
                        <m:sub>
                          <m:r>
                            <m:rPr>
                              <m:sty m:val="p"/>
                              <m:brk m:alnAt="23"/>
                            </m:rPr>
                            <a:rPr lang="en-US" altLang="zh-CN" i="1">
                              <a:latin typeface="Cambria Math" panose="02040503050406030204" pitchFamily="18" charset="0"/>
                              <a:cs typeface="Times New Roman" panose="02020603050405020304" pitchFamily="18" charset="0"/>
                            </a:rPr>
                            <m:t>e</m:t>
                          </m:r>
                          <m:r>
                            <a:rPr lang="en-US" altLang="zh-CN" i="1">
                              <a:latin typeface="Cambria Math" panose="02040503050406030204" pitchFamily="18" charset="0"/>
                              <a:cs typeface="Times New Roman" panose="02020603050405020304" pitchFamily="18" charset="0"/>
                            </a:rPr>
                            <m:t>=1</m:t>
                          </m:r>
                        </m:sub>
                        <m:sup>
                          <m:r>
                            <m:rPr>
                              <m:sty m:val="p"/>
                            </m:rPr>
                            <a:rPr lang="en-US" altLang="zh-CN" i="1">
                              <a:latin typeface="Cambria Math" panose="02040503050406030204" pitchFamily="18" charset="0"/>
                              <a:cs typeface="Times New Roman" panose="02020603050405020304" pitchFamily="18" charset="0"/>
                            </a:rPr>
                            <m:t>N</m:t>
                          </m:r>
                        </m:sup>
                        <m:e>
                          <m:sSup>
                            <m:sSupPr>
                              <m:ctrlPr>
                                <a:rPr lang="en-US" altLang="zh-CN" i="1">
                                  <a:latin typeface="Cambria Math" panose="02040503050406030204" pitchFamily="18" charset="0"/>
                                  <a:cs typeface="Times New Roman" panose="02020603050405020304" pitchFamily="18" charset="0"/>
                                </a:rPr>
                              </m:ctrlPr>
                            </m:sSupPr>
                            <m:e>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X</m:t>
                                  </m:r>
                                </m:e>
                                <m:sub>
                                  <m:r>
                                    <m:rPr>
                                      <m:sty m:val="p"/>
                                    </m:rPr>
                                    <a:rPr lang="en-US" altLang="zh-CN" i="1">
                                      <a:latin typeface="Cambria Math" panose="02040503050406030204" pitchFamily="18" charset="0"/>
                                      <a:cs typeface="Times New Roman" panose="02020603050405020304" pitchFamily="18" charset="0"/>
                                    </a:rPr>
                                    <m:t>e</m:t>
                                  </m:r>
                                </m:sub>
                              </m:sSub>
                            </m:e>
                            <m:sup>
                              <m:r>
                                <a:rPr lang="en-US" altLang="zh-CN" i="1">
                                  <a:latin typeface="Cambria Math" panose="02040503050406030204" pitchFamily="18" charset="0"/>
                                  <a:cs typeface="Times New Roman" panose="02020603050405020304" pitchFamily="18" charset="0"/>
                                </a:rPr>
                                <m:t>𝑃</m:t>
                              </m:r>
                            </m:sup>
                          </m:sSup>
                        </m:e>
                      </m:nary>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a:latin typeface="Cambria Math" panose="02040503050406030204" pitchFamily="18" charset="0"/>
                              <a:cs typeface="Times New Roman" panose="02020603050405020304" pitchFamily="18" charset="0"/>
                            </a:rPr>
                            <m:t>K</m:t>
                          </m:r>
                        </m:e>
                        <m:sub>
                          <m:r>
                            <m:rPr>
                              <m:sty m:val="p"/>
                            </m:rPr>
                            <a:rPr lang="en-US" altLang="zh-CN" i="1">
                              <a:latin typeface="Cambria Math" panose="02040503050406030204" pitchFamily="18" charset="0"/>
                              <a:cs typeface="Times New Roman" panose="02020603050405020304" pitchFamily="18" charset="0"/>
                            </a:rPr>
                            <m:t>e</m:t>
                          </m:r>
                        </m:sub>
                      </m:sSub>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rPr>
                        <m:t>𝑈</m:t>
                      </m:r>
                    </m:oMath>
                  </m:oMathPara>
                </a14:m>
                <a:endParaRPr lang="zh-CN" altLang="en-US" dirty="0"/>
              </a:p>
            </p:txBody>
          </p:sp>
        </mc:Choice>
        <mc:Fallback>
          <p:sp>
            <p:nvSpPr>
              <p:cNvPr id="7" name="文本框 6">
                <a:extLst>
                  <a:ext uri="{FF2B5EF4-FFF2-40B4-BE49-F238E27FC236}">
                    <a16:creationId xmlns:a16="http://schemas.microsoft.com/office/drawing/2014/main" xmlns="" xmlns:a14="http://schemas.microsoft.com/office/drawing/2010/main" id="{9DC024B9-9431-460B-BD2C-405D3FC1F266}"/>
                  </a:ext>
                </a:extLst>
              </p:cNvPr>
              <p:cNvSpPr txBox="1">
                <a:spLocks noRot="1" noChangeAspect="1" noMove="1" noResize="1" noEditPoints="1" noAdjustHandles="1" noChangeArrowheads="1" noChangeShapeType="1" noTextEdit="1"/>
              </p:cNvSpPr>
              <p:nvPr/>
            </p:nvSpPr>
            <p:spPr>
              <a:xfrm>
                <a:off x="2458903" y="3337068"/>
                <a:ext cx="3804631" cy="784510"/>
              </a:xfrm>
              <a:prstGeom prst="rect">
                <a:avLst/>
              </a:prstGeom>
              <a:blipFill>
                <a:blip r:embed="rId5" cstate="print"/>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xmlns="" id="{E8A8B091-26F7-4999-8BE0-5B11EEA63531}"/>
              </a:ext>
            </a:extLst>
          </p:cNvPr>
          <p:cNvSpPr>
            <a:spLocks noGrp="1"/>
          </p:cNvSpPr>
          <p:nvPr>
            <p:ph type="sldNum" sz="quarter" idx="12"/>
          </p:nvPr>
        </p:nvSpPr>
        <p:spPr/>
        <p:txBody>
          <a:bodyPr/>
          <a:lstStyle/>
          <a:p>
            <a:fld id="{DB71B29A-3977-4109-97FF-B25CC2339234}" type="slidenum">
              <a:rPr lang="en-US" altLang="zh-CN" smtClean="0"/>
              <a:pPr/>
              <a:t>3</a:t>
            </a:fld>
            <a:endParaRPr lang="en-US" altLang="zh-CN"/>
          </a:p>
        </p:txBody>
      </p:sp>
    </p:spTree>
    <p:extLst>
      <p:ext uri="{BB962C8B-B14F-4D97-AF65-F5344CB8AC3E}">
        <p14:creationId xmlns:p14="http://schemas.microsoft.com/office/powerpoint/2010/main" xmlns="" val="212003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文本框 2"/>
              <p:cNvSpPr txBox="1"/>
              <p:nvPr/>
            </p:nvSpPr>
            <p:spPr>
              <a:xfrm>
                <a:off x="1391669" y="956274"/>
                <a:ext cx="7057737" cy="1200329"/>
              </a:xfrm>
              <a:prstGeom prst="rect">
                <a:avLst/>
              </a:prstGeom>
              <a:noFill/>
            </p:spPr>
            <p:txBody>
              <a:bodyPr wrap="square" rtlCol="0">
                <a:spAutoFit/>
              </a:bodyPr>
              <a:lstStyle/>
              <a:p>
                <a:pPr algn="l"/>
                <a:r>
                  <a:rPr lang="en-US" altLang="zh-CN" sz="2400" b="1" dirty="0"/>
                  <a:t>3.</a:t>
                </a:r>
                <a:r>
                  <a:rPr lang="zh-CN" altLang="en-US" sz="2400" b="1" dirty="0"/>
                  <a:t>网格过滤：</a:t>
                </a:r>
                <a:endParaRPr lang="en-US" altLang="zh-CN" sz="2400" b="1" dirty="0"/>
              </a:p>
              <a:p>
                <a:pPr algn="l"/>
                <a:r>
                  <a:rPr lang="zh-CN" altLang="en-US" sz="2400" b="1" dirty="0"/>
                  <a:t>        为了防止结构的突变，避免棋盘格现象的出现，对</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𝜶</m:t>
                        </m:r>
                      </m:e>
                      <m:sub>
                        <m:r>
                          <a:rPr lang="en-US" altLang="zh-CN" sz="2400" b="1" i="1">
                            <a:latin typeface="Cambria Math" panose="02040503050406030204" pitchFamily="18" charset="0"/>
                          </a:rPr>
                          <m:t>𝒆</m:t>
                        </m:r>
                      </m:sub>
                    </m:sSub>
                  </m:oMath>
                </a14:m>
                <a:r>
                  <a:rPr lang="zh-CN" altLang="en-US" sz="2400" b="1" dirty="0"/>
                  <a:t>进行处理，使结构更加柔顺。</a:t>
                </a:r>
              </a:p>
            </p:txBody>
          </p:sp>
        </mc:Choice>
        <mc:Fallback>
          <p:sp>
            <p:nvSpPr>
              <p:cNvPr id="3" name="文本框 2"/>
              <p:cNvSpPr txBox="1">
                <a:spLocks noRot="1" noChangeAspect="1" noMove="1" noResize="1" noEditPoints="1" noAdjustHandles="1" noChangeArrowheads="1" noChangeShapeType="1" noTextEdit="1"/>
              </p:cNvSpPr>
              <p:nvPr/>
            </p:nvSpPr>
            <p:spPr>
              <a:xfrm>
                <a:off x="1391669" y="956274"/>
                <a:ext cx="7057737" cy="1200329"/>
              </a:xfrm>
              <a:prstGeom prst="rect">
                <a:avLst/>
              </a:prstGeom>
              <a:blipFill>
                <a:blip r:embed="rId2" cstate="print"/>
                <a:stretch>
                  <a:fillRect l="-1295" t="-5076" r="-3800" b="-91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4" name="文本框 3">
                <a:extLst>
                  <a:ext uri="{FF2B5EF4-FFF2-40B4-BE49-F238E27FC236}">
                    <a16:creationId xmlns:a16="http://schemas.microsoft.com/office/drawing/2014/main" id="{1A2C8054-B82F-4821-A713-D88A8485C9C0}"/>
                  </a:ext>
                </a:extLst>
              </p:cNvPr>
              <p:cNvSpPr txBox="1"/>
              <p:nvPr/>
            </p:nvSpPr>
            <p:spPr>
              <a:xfrm>
                <a:off x="4144579" y="2824860"/>
                <a:ext cx="1725279" cy="6477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α</m:t>
                          </m:r>
                        </m:e>
                        <m:sub>
                          <m:r>
                            <m:rPr>
                              <m:sty m:val="p"/>
                            </m:rPr>
                            <a:rPr lang="en-US" altLang="zh-CN" i="1">
                              <a:latin typeface="Cambria Math" panose="02040503050406030204" pitchFamily="18" charset="0"/>
                            </a:rPr>
                            <m:t>e</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𝑒𝑗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α</m:t>
                                  </m:r>
                                </m:e>
                                <m:sub>
                                  <m:r>
                                    <a:rPr lang="en-US" altLang="zh-CN" b="0" i="1" smtClean="0">
                                      <a:latin typeface="Cambria Math" panose="02040503050406030204" pitchFamily="18" charset="0"/>
                                    </a:rPr>
                                    <m:t>𝑗</m:t>
                                  </m:r>
                                </m:sub>
                              </m:sSub>
                            </m:e>
                          </m:nary>
                        </m:num>
                        <m:den>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r>
                                <a:rPr lang="en-US" altLang="zh-CN" i="1">
                                  <a:latin typeface="Cambria Math" panose="02040503050406030204" pitchFamily="18" charset="0"/>
                                </a:rPr>
                                <m:t>𝑤</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𝑒𝑗</m:t>
                                  </m:r>
                                </m:sub>
                              </m:sSub>
                              <m:r>
                                <a:rPr lang="en-US" altLang="zh-CN" i="1">
                                  <a:latin typeface="Cambria Math" panose="02040503050406030204" pitchFamily="18" charset="0"/>
                                </a:rPr>
                                <m:t>)</m:t>
                              </m:r>
                              <m:r>
                                <a:rPr lang="en-US" altLang="zh-CN" i="1" smtClean="0">
                                  <a:latin typeface="Cambria Math" panose="02040503050406030204" pitchFamily="18" charset="0"/>
                                </a:rPr>
                                <m:t> </m:t>
                              </m:r>
                            </m:e>
                          </m:nary>
                        </m:den>
                      </m:f>
                    </m:oMath>
                  </m:oMathPara>
                </a14:m>
                <a:endParaRPr lang="zh-CN" altLang="en-US" dirty="0"/>
              </a:p>
            </p:txBody>
          </p:sp>
        </mc:Choice>
        <mc:Fallback>
          <p:sp>
            <p:nvSpPr>
              <p:cNvPr id="4" name="文本框 3">
                <a:extLst>
                  <a:ext uri="{FF2B5EF4-FFF2-40B4-BE49-F238E27FC236}">
                    <a16:creationId xmlns:a16="http://schemas.microsoft.com/office/drawing/2014/main" xmlns="" xmlns:a14="http://schemas.microsoft.com/office/drawing/2010/main" id="{1A2C8054-B82F-4821-A713-D88A8485C9C0}"/>
                  </a:ext>
                </a:extLst>
              </p:cNvPr>
              <p:cNvSpPr txBox="1">
                <a:spLocks noRot="1" noChangeAspect="1" noMove="1" noResize="1" noEditPoints="1" noAdjustHandles="1" noChangeArrowheads="1" noChangeShapeType="1" noTextEdit="1"/>
              </p:cNvSpPr>
              <p:nvPr/>
            </p:nvSpPr>
            <p:spPr>
              <a:xfrm>
                <a:off x="4144579" y="2824860"/>
                <a:ext cx="1725279" cy="647741"/>
              </a:xfrm>
              <a:prstGeom prst="rect">
                <a:avLst/>
              </a:prstGeom>
              <a:blipFill>
                <a:blip r:embed="rId3"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矩形 5">
                <a:extLst>
                  <a:ext uri="{FF2B5EF4-FFF2-40B4-BE49-F238E27FC236}">
                    <a16:creationId xmlns:a16="http://schemas.microsoft.com/office/drawing/2014/main" id="{BE1AC61E-45F0-4EDD-8306-CC43F958B082}"/>
                  </a:ext>
                </a:extLst>
              </p:cNvPr>
              <p:cNvSpPr/>
              <p:nvPr/>
            </p:nvSpPr>
            <p:spPr>
              <a:xfrm>
                <a:off x="4144579" y="3969885"/>
                <a:ext cx="2658998" cy="391646"/>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𝑤</m:t>
                    </m:r>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𝑒𝑗</m:t>
                        </m:r>
                      </m:sub>
                    </m:sSub>
                    <m:r>
                      <a:rPr lang="en-US" altLang="zh-CN" i="1">
                        <a:latin typeface="Cambria Math" panose="02040503050406030204" pitchFamily="18" charset="0"/>
                      </a:rPr>
                      <m:t>)</m:t>
                    </m:r>
                  </m:oMath>
                </a14:m>
                <a:r>
                  <a:rPr lang="en-US" altLang="zh-CN" dirty="0"/>
                  <a:t>=</a:t>
                </a:r>
                <a:r>
                  <a:rPr lang="en-US" altLang="zh-CN" dirty="0">
                    <a:latin typeface="Times New Roman" panose="02020603050405020304" pitchFamily="18" charset="0"/>
                    <a:cs typeface="Times New Roman" panose="02020603050405020304" pitchFamily="18" charset="0"/>
                  </a:rPr>
                  <a:t>max(0,</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𝑚𝑖𝑛</m:t>
                        </m:r>
                      </m:sub>
                    </m:sSub>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𝑒𝑗</m:t>
                        </m:r>
                      </m:sub>
                    </m:sSub>
                    <m:r>
                      <a:rPr lang="en-US" altLang="zh-CN" b="0" i="1" smtClean="0">
                        <a:latin typeface="Cambria Math" panose="02040503050406030204" pitchFamily="18" charset="0"/>
                        <a:cs typeface="Times New Roman" panose="02020603050405020304" pitchFamily="18" charset="0"/>
                      </a:rPr>
                      <m:t>)</m:t>
                    </m:r>
                  </m:oMath>
                </a14:m>
                <a:endParaRPr lang="zh-CN" altLang="en-US" dirty="0"/>
              </a:p>
            </p:txBody>
          </p:sp>
        </mc:Choice>
        <mc:Fallback>
          <p:sp>
            <p:nvSpPr>
              <p:cNvPr id="6" name="矩形 5">
                <a:extLst>
                  <a:ext uri="{FF2B5EF4-FFF2-40B4-BE49-F238E27FC236}">
                    <a16:creationId xmlns:a16="http://schemas.microsoft.com/office/drawing/2014/main" xmlns="" xmlns:a14="http://schemas.microsoft.com/office/drawing/2010/main" id="{BE1AC61E-45F0-4EDD-8306-CC43F958B082}"/>
                  </a:ext>
                </a:extLst>
              </p:cNvPr>
              <p:cNvSpPr>
                <a:spLocks noRot="1" noChangeAspect="1" noMove="1" noResize="1" noEditPoints="1" noAdjustHandles="1" noChangeArrowheads="1" noChangeShapeType="1" noTextEdit="1"/>
              </p:cNvSpPr>
              <p:nvPr/>
            </p:nvSpPr>
            <p:spPr>
              <a:xfrm>
                <a:off x="4144579" y="3969885"/>
                <a:ext cx="2658998" cy="391646"/>
              </a:xfrm>
              <a:prstGeom prst="rect">
                <a:avLst/>
              </a:prstGeom>
              <a:blipFill>
                <a:blip r:embed="rId4" cstate="print"/>
                <a:stretch>
                  <a:fillRect t="-9375" r="-688" b="-1875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xmlns="" id="{4DE2F9CC-7ADE-4C1A-B1CC-ADF1E37968EE}"/>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3464"/>
          <a:stretch/>
        </p:blipFill>
        <p:spPr>
          <a:xfrm>
            <a:off x="8032375" y="2441573"/>
            <a:ext cx="3146613" cy="1414314"/>
          </a:xfrm>
          <a:prstGeom prst="rect">
            <a:avLst/>
          </a:prstGeom>
        </p:spPr>
      </p:pic>
      <p:sp>
        <p:nvSpPr>
          <p:cNvPr id="2" name="灯片编号占位符 1">
            <a:extLst>
              <a:ext uri="{FF2B5EF4-FFF2-40B4-BE49-F238E27FC236}">
                <a16:creationId xmlns:a16="http://schemas.microsoft.com/office/drawing/2014/main" xmlns="" id="{104CD4DD-17FF-416B-AE6C-663C204EA59E}"/>
              </a:ext>
            </a:extLst>
          </p:cNvPr>
          <p:cNvSpPr>
            <a:spLocks noGrp="1"/>
          </p:cNvSpPr>
          <p:nvPr>
            <p:ph type="sldNum" sz="quarter" idx="12"/>
          </p:nvPr>
        </p:nvSpPr>
        <p:spPr/>
        <p:txBody>
          <a:bodyPr/>
          <a:lstStyle/>
          <a:p>
            <a:fld id="{DB71B29A-3977-4109-97FF-B25CC2339234}" type="slidenum">
              <a:rPr lang="en-US" altLang="zh-CN" smtClean="0"/>
              <a:pPr/>
              <a:t>4</a:t>
            </a:fld>
            <a:endParaRPr lang="en-US" altLang="zh-CN"/>
          </a:p>
        </p:txBody>
      </p:sp>
    </p:spTree>
    <p:extLst>
      <p:ext uri="{BB962C8B-B14F-4D97-AF65-F5344CB8AC3E}">
        <p14:creationId xmlns:p14="http://schemas.microsoft.com/office/powerpoint/2010/main" xmlns="" val="417501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7133" y="621473"/>
            <a:ext cx="10246843" cy="461665"/>
          </a:xfrm>
          <a:prstGeom prst="rect">
            <a:avLst/>
          </a:prstGeom>
        </p:spPr>
        <p:txBody>
          <a:bodyPr wrap="square">
            <a:spAutoFit/>
          </a:bodyPr>
          <a:lstStyle/>
          <a:p>
            <a:pPr algn="l"/>
            <a:r>
              <a:rPr lang="zh-CN" altLang="en-US" sz="2400" b="1" dirty="0">
                <a:latin typeface="+mn-ea"/>
              </a:rPr>
              <a:t>    </a:t>
            </a:r>
            <a:r>
              <a:rPr lang="en-US" altLang="zh-CN" sz="2400" b="1" dirty="0">
                <a:latin typeface="+mn-ea"/>
              </a:rPr>
              <a:t>4.BESO</a:t>
            </a:r>
            <a:r>
              <a:rPr lang="zh-CN" altLang="en-US" sz="2400" b="1" dirty="0">
                <a:latin typeface="+mn-ea"/>
              </a:rPr>
              <a:t>设计变量（单元相对密度）的更新：</a:t>
            </a:r>
            <a:endParaRPr lang="en-US" altLang="zh-CN" sz="2400" b="1" dirty="0">
              <a:latin typeface="+mn-ea"/>
            </a:endParaRPr>
          </a:p>
        </p:txBody>
      </p:sp>
      <p:cxnSp>
        <p:nvCxnSpPr>
          <p:cNvPr id="5" name="直接连接符 4"/>
          <p:cNvCxnSpPr/>
          <p:nvPr/>
        </p:nvCxnSpPr>
        <p:spPr>
          <a:xfrm flipV="1">
            <a:off x="7350998" y="3408274"/>
            <a:ext cx="2558240" cy="24493"/>
          </a:xfrm>
          <a:prstGeom prst="line">
            <a:avLst/>
          </a:prstGeom>
          <a:ln w="19050"/>
        </p:spPr>
        <p:style>
          <a:lnRef idx="1">
            <a:schemeClr val="dk1"/>
          </a:lnRef>
          <a:fillRef idx="0">
            <a:schemeClr val="dk1"/>
          </a:fillRef>
          <a:effectRef idx="0">
            <a:schemeClr val="dk1"/>
          </a:effectRef>
          <a:fontRef idx="minor">
            <a:schemeClr val="tx1"/>
          </a:fontRef>
        </p:style>
      </p:cxnSp>
      <p:sp>
        <p:nvSpPr>
          <p:cNvPr id="11" name="乘号 10"/>
          <p:cNvSpPr/>
          <p:nvPr/>
        </p:nvSpPr>
        <p:spPr>
          <a:xfrm>
            <a:off x="7284323" y="3250460"/>
            <a:ext cx="133350" cy="3482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乘号 11"/>
          <p:cNvSpPr/>
          <p:nvPr/>
        </p:nvSpPr>
        <p:spPr>
          <a:xfrm>
            <a:off x="9842563" y="3234132"/>
            <a:ext cx="133350" cy="3482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乘号 12"/>
          <p:cNvSpPr/>
          <p:nvPr/>
        </p:nvSpPr>
        <p:spPr>
          <a:xfrm>
            <a:off x="8563443" y="3246378"/>
            <a:ext cx="133350" cy="3482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168897" y="2966321"/>
            <a:ext cx="36420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lo</a:t>
            </a:r>
            <a:endParaRPr lang="zh-CN" altLang="en-US"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9727136" y="2960517"/>
            <a:ext cx="3642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hi</a:t>
            </a:r>
            <a:endParaRPr lang="zh-CN" altLang="en-US"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8448016" y="2945911"/>
            <a:ext cx="364202"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th</a:t>
            </a:r>
            <a:endParaRPr lang="zh-CN" altLang="en-US"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8453882" y="3604342"/>
            <a:ext cx="36420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lo</a:t>
            </a:r>
            <a:endParaRPr lang="zh-CN" altLang="en-US"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9727137" y="3613807"/>
            <a:ext cx="36420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hi</a:t>
            </a:r>
            <a:endParaRPr lang="zh-CN" altLang="en-US"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9090509" y="3604342"/>
            <a:ext cx="364202"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th</a:t>
            </a:r>
            <a:endParaRPr lang="zh-CN" altLang="en-US" dirty="0">
              <a:latin typeface="Times New Roman" panose="02020603050405020304" pitchFamily="18" charset="0"/>
              <a:cs typeface="Times New Roman" panose="02020603050405020304" pitchFamily="18" charset="0"/>
            </a:endParaRPr>
          </a:p>
        </p:txBody>
      </p:sp>
      <p:sp>
        <p:nvSpPr>
          <p:cNvPr id="20" name="乘号 19"/>
          <p:cNvSpPr/>
          <p:nvPr/>
        </p:nvSpPr>
        <p:spPr>
          <a:xfrm>
            <a:off x="9205935" y="3234131"/>
            <a:ext cx="133350" cy="34828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文字&#10;&#10;已生成高可信度的说明">
            <a:extLst>
              <a:ext uri="{FF2B5EF4-FFF2-40B4-BE49-F238E27FC236}">
                <a16:creationId xmlns:a16="http://schemas.microsoft.com/office/drawing/2014/main" xmlns="" id="{E1C39871-5839-414D-B2DE-AC1C8E4DB76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8152" y="1613088"/>
            <a:ext cx="5686713" cy="4596633"/>
          </a:xfrm>
          <a:prstGeom prst="rect">
            <a:avLst/>
          </a:prstGeom>
        </p:spPr>
      </p:pic>
      <p:sp>
        <p:nvSpPr>
          <p:cNvPr id="2" name="灯片编号占位符 1">
            <a:extLst>
              <a:ext uri="{FF2B5EF4-FFF2-40B4-BE49-F238E27FC236}">
                <a16:creationId xmlns:a16="http://schemas.microsoft.com/office/drawing/2014/main" xmlns="" id="{7275214E-AA86-469F-AFE8-40586567BB7D}"/>
              </a:ext>
            </a:extLst>
          </p:cNvPr>
          <p:cNvSpPr>
            <a:spLocks noGrp="1"/>
          </p:cNvSpPr>
          <p:nvPr>
            <p:ph type="sldNum" sz="quarter" idx="12"/>
          </p:nvPr>
        </p:nvSpPr>
        <p:spPr/>
        <p:txBody>
          <a:bodyPr/>
          <a:lstStyle/>
          <a:p>
            <a:fld id="{DB71B29A-3977-4109-97FF-B25CC2339234}" type="slidenum">
              <a:rPr lang="en-US" altLang="zh-CN" smtClean="0"/>
              <a:pPr/>
              <a:t>5</a:t>
            </a:fld>
            <a:endParaRPr lang="en-US" altLang="zh-CN"/>
          </a:p>
        </p:txBody>
      </p:sp>
    </p:spTree>
    <p:extLst>
      <p:ext uri="{BB962C8B-B14F-4D97-AF65-F5344CB8AC3E}">
        <p14:creationId xmlns:p14="http://schemas.microsoft.com/office/powerpoint/2010/main" xmlns="" val="29161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P spid="17" grpId="0"/>
      <p:bldP spid="18" grpId="0"/>
      <p:bldP spid="1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66208" y="983423"/>
            <a:ext cx="10246843" cy="461665"/>
          </a:xfrm>
          <a:prstGeom prst="rect">
            <a:avLst/>
          </a:prstGeom>
        </p:spPr>
        <p:txBody>
          <a:bodyPr wrap="square">
            <a:spAutoFit/>
          </a:bodyPr>
          <a:lstStyle/>
          <a:p>
            <a:pPr algn="l"/>
            <a:r>
              <a:rPr lang="en-US" altLang="zh-CN" sz="2400" b="1" dirty="0">
                <a:latin typeface="+mn-ea"/>
              </a:rPr>
              <a:t>5.BESO</a:t>
            </a:r>
            <a:r>
              <a:rPr lang="zh-CN" altLang="en-US" sz="2400" b="1" dirty="0">
                <a:latin typeface="+mn-ea"/>
              </a:rPr>
              <a:t>总流程：</a:t>
            </a:r>
            <a:endParaRPr lang="en-US" altLang="zh-CN" sz="2400" b="1" dirty="0">
              <a:latin typeface="+mn-ea"/>
            </a:endParaRPr>
          </a:p>
        </p:txBody>
      </p:sp>
      <p:grpSp>
        <p:nvGrpSpPr>
          <p:cNvPr id="21" name="组合 5">
            <a:extLst>
              <a:ext uri="{FF2B5EF4-FFF2-40B4-BE49-F238E27FC236}">
                <a16:creationId xmlns:a16="http://schemas.microsoft.com/office/drawing/2014/main" xmlns="" id="{8A6E952B-4E11-4EC5-A3D0-F0A4E4E4CAA0}"/>
              </a:ext>
            </a:extLst>
          </p:cNvPr>
          <p:cNvGrpSpPr>
            <a:grpSpLocks/>
          </p:cNvGrpSpPr>
          <p:nvPr/>
        </p:nvGrpSpPr>
        <p:grpSpPr bwMode="auto">
          <a:xfrm>
            <a:off x="696879" y="2235200"/>
            <a:ext cx="1586465" cy="850900"/>
            <a:chOff x="1417590" y="2774795"/>
            <a:chExt cx="1035143" cy="321680"/>
          </a:xfrm>
        </p:grpSpPr>
        <p:sp>
          <p:nvSpPr>
            <p:cNvPr id="22" name="矩形 3">
              <a:extLst>
                <a:ext uri="{FF2B5EF4-FFF2-40B4-BE49-F238E27FC236}">
                  <a16:creationId xmlns:a16="http://schemas.microsoft.com/office/drawing/2014/main" xmlns="" id="{AC626777-C403-46AB-A309-26F7EE595E4C}"/>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3" name="文本框 4">
              <a:extLst>
                <a:ext uri="{FF2B5EF4-FFF2-40B4-BE49-F238E27FC236}">
                  <a16:creationId xmlns:a16="http://schemas.microsoft.com/office/drawing/2014/main" xmlns="" id="{B438A4AC-DB95-40A9-9661-896D8A1F359C}"/>
                </a:ext>
              </a:extLst>
            </p:cNvPr>
            <p:cNvSpPr txBox="1">
              <a:spLocks noChangeArrowheads="1"/>
            </p:cNvSpPr>
            <p:nvPr/>
          </p:nvSpPr>
          <p:spPr bwMode="auto">
            <a:xfrm>
              <a:off x="1417590" y="2774795"/>
              <a:ext cx="1035143" cy="267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输入模型</a:t>
              </a:r>
            </a:p>
          </p:txBody>
        </p:sp>
      </p:grpSp>
      <p:cxnSp>
        <p:nvCxnSpPr>
          <p:cNvPr id="27" name="直接箭头连接符 2">
            <a:extLst>
              <a:ext uri="{FF2B5EF4-FFF2-40B4-BE49-F238E27FC236}">
                <a16:creationId xmlns:a16="http://schemas.microsoft.com/office/drawing/2014/main" xmlns="" id="{545EC397-D352-4C0A-AC16-69621A561CE3}"/>
              </a:ext>
            </a:extLst>
          </p:cNvPr>
          <p:cNvCxnSpPr>
            <a:cxnSpLocks/>
          </p:cNvCxnSpPr>
          <p:nvPr/>
        </p:nvCxnSpPr>
        <p:spPr bwMode="auto">
          <a:xfrm>
            <a:off x="2283344" y="2643188"/>
            <a:ext cx="336031" cy="0"/>
          </a:xfrm>
          <a:prstGeom prst="straightConnector1">
            <a:avLst/>
          </a:prstGeom>
          <a:ln>
            <a:headEnd/>
            <a:tailEnd type="triangle" w="med" len="me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直接箭头连接符 46">
            <a:extLst>
              <a:ext uri="{FF2B5EF4-FFF2-40B4-BE49-F238E27FC236}">
                <a16:creationId xmlns:a16="http://schemas.microsoft.com/office/drawing/2014/main" xmlns="" id="{6821DC45-7103-4EC6-BAE4-B384EDDBC50F}"/>
              </a:ext>
            </a:extLst>
          </p:cNvPr>
          <p:cNvCxnSpPr>
            <a:cxnSpLocks/>
          </p:cNvCxnSpPr>
          <p:nvPr/>
        </p:nvCxnSpPr>
        <p:spPr bwMode="auto">
          <a:xfrm>
            <a:off x="4348463" y="2660650"/>
            <a:ext cx="360864" cy="93"/>
          </a:xfrm>
          <a:prstGeom prst="straightConnector1">
            <a:avLst/>
          </a:prstGeom>
          <a:ln>
            <a:headEnd/>
            <a:tailEnd type="triangle" w="med" len="me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pSp>
        <p:nvGrpSpPr>
          <p:cNvPr id="49" name="组合 5">
            <a:extLst>
              <a:ext uri="{FF2B5EF4-FFF2-40B4-BE49-F238E27FC236}">
                <a16:creationId xmlns:a16="http://schemas.microsoft.com/office/drawing/2014/main" xmlns="" id="{6AB143D6-B0A6-4859-B3BB-619AD50C0888}"/>
              </a:ext>
            </a:extLst>
          </p:cNvPr>
          <p:cNvGrpSpPr>
            <a:grpSpLocks/>
          </p:cNvGrpSpPr>
          <p:nvPr/>
        </p:nvGrpSpPr>
        <p:grpSpPr bwMode="auto">
          <a:xfrm>
            <a:off x="2764630" y="2193973"/>
            <a:ext cx="1586465" cy="850900"/>
            <a:chOff x="1417590" y="2774795"/>
            <a:chExt cx="1035143" cy="321680"/>
          </a:xfrm>
        </p:grpSpPr>
        <p:sp>
          <p:nvSpPr>
            <p:cNvPr id="50" name="矩形 3">
              <a:extLst>
                <a:ext uri="{FF2B5EF4-FFF2-40B4-BE49-F238E27FC236}">
                  <a16:creationId xmlns:a16="http://schemas.microsoft.com/office/drawing/2014/main" xmlns="" id="{07571736-EA72-4439-B9D5-7F4043638A76}"/>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 name="文本框 4">
              <a:extLst>
                <a:ext uri="{FF2B5EF4-FFF2-40B4-BE49-F238E27FC236}">
                  <a16:creationId xmlns:a16="http://schemas.microsoft.com/office/drawing/2014/main" xmlns="" id="{69795325-4892-4099-A2D1-138E073D3C8C}"/>
                </a:ext>
              </a:extLst>
            </p:cNvPr>
            <p:cNvSpPr txBox="1">
              <a:spLocks noChangeArrowheads="1"/>
            </p:cNvSpPr>
            <p:nvPr/>
          </p:nvSpPr>
          <p:spPr bwMode="auto">
            <a:xfrm>
              <a:off x="1417590" y="2774795"/>
              <a:ext cx="1035143" cy="267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en-US" altLang="zh-CN" sz="2000" dirty="0"/>
                <a:t>FEA</a:t>
              </a:r>
              <a:endParaRPr lang="zh-CN" altLang="en-US" sz="2000" dirty="0"/>
            </a:p>
          </p:txBody>
        </p:sp>
      </p:grpSp>
      <p:grpSp>
        <p:nvGrpSpPr>
          <p:cNvPr id="52" name="组合 5">
            <a:extLst>
              <a:ext uri="{FF2B5EF4-FFF2-40B4-BE49-F238E27FC236}">
                <a16:creationId xmlns:a16="http://schemas.microsoft.com/office/drawing/2014/main" xmlns="" id="{83E6ABEA-FBF5-46A9-80F6-EC1783D2E465}"/>
              </a:ext>
            </a:extLst>
          </p:cNvPr>
          <p:cNvGrpSpPr>
            <a:grpSpLocks/>
          </p:cNvGrpSpPr>
          <p:nvPr/>
        </p:nvGrpSpPr>
        <p:grpSpPr bwMode="auto">
          <a:xfrm>
            <a:off x="654797" y="3610592"/>
            <a:ext cx="1586465" cy="2104405"/>
            <a:chOff x="1390132" y="2791670"/>
            <a:chExt cx="1035143" cy="304805"/>
          </a:xfrm>
        </p:grpSpPr>
        <p:sp>
          <p:nvSpPr>
            <p:cNvPr id="53" name="矩形 3">
              <a:extLst>
                <a:ext uri="{FF2B5EF4-FFF2-40B4-BE49-F238E27FC236}">
                  <a16:creationId xmlns:a16="http://schemas.microsoft.com/office/drawing/2014/main" xmlns="" id="{4908BC4E-FDF7-4747-811A-28DE586A742B}"/>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4" name="文本框 4">
              <a:extLst>
                <a:ext uri="{FF2B5EF4-FFF2-40B4-BE49-F238E27FC236}">
                  <a16:creationId xmlns:a16="http://schemas.microsoft.com/office/drawing/2014/main" xmlns="" id="{ACA031E8-1ECD-44D7-B98A-385EB69FDC75}"/>
                </a:ext>
              </a:extLst>
            </p:cNvPr>
            <p:cNvSpPr txBox="1">
              <a:spLocks noChangeArrowheads="1"/>
            </p:cNvSpPr>
            <p:nvPr/>
          </p:nvSpPr>
          <p:spPr bwMode="auto">
            <a:xfrm>
              <a:off x="1390132" y="2834118"/>
              <a:ext cx="1035143" cy="147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划分网格的有限元模型</a:t>
              </a:r>
            </a:p>
          </p:txBody>
        </p:sp>
      </p:grpSp>
      <p:grpSp>
        <p:nvGrpSpPr>
          <p:cNvPr id="55" name="组合 5">
            <a:extLst>
              <a:ext uri="{FF2B5EF4-FFF2-40B4-BE49-F238E27FC236}">
                <a16:creationId xmlns:a16="http://schemas.microsoft.com/office/drawing/2014/main" xmlns="" id="{2E10CF24-BB13-43AB-8C82-EF3EB64FA473}"/>
              </a:ext>
            </a:extLst>
          </p:cNvPr>
          <p:cNvGrpSpPr>
            <a:grpSpLocks/>
          </p:cNvGrpSpPr>
          <p:nvPr/>
        </p:nvGrpSpPr>
        <p:grpSpPr bwMode="auto">
          <a:xfrm>
            <a:off x="2710914" y="3610591"/>
            <a:ext cx="1586465" cy="2104405"/>
            <a:chOff x="1390132" y="2791670"/>
            <a:chExt cx="1035143" cy="304805"/>
          </a:xfrm>
        </p:grpSpPr>
        <p:sp>
          <p:nvSpPr>
            <p:cNvPr id="56" name="矩形 3">
              <a:extLst>
                <a:ext uri="{FF2B5EF4-FFF2-40B4-BE49-F238E27FC236}">
                  <a16:creationId xmlns:a16="http://schemas.microsoft.com/office/drawing/2014/main" xmlns="" id="{F0A09A9E-37A5-4B3D-AEFA-61AC5F13D143}"/>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7" name="文本框 4">
              <a:extLst>
                <a:ext uri="{FF2B5EF4-FFF2-40B4-BE49-F238E27FC236}">
                  <a16:creationId xmlns:a16="http://schemas.microsoft.com/office/drawing/2014/main" xmlns="" id="{5B16037A-2128-4C8A-B4E7-79946AB701CA}"/>
                </a:ext>
              </a:extLst>
            </p:cNvPr>
            <p:cNvSpPr txBox="1">
              <a:spLocks noChangeArrowheads="1"/>
            </p:cNvSpPr>
            <p:nvPr/>
          </p:nvSpPr>
          <p:spPr bwMode="auto">
            <a:xfrm>
              <a:off x="1390132" y="2834118"/>
              <a:ext cx="1035143" cy="191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计算单元的应变能，灵敏度</a:t>
              </a:r>
            </a:p>
          </p:txBody>
        </p:sp>
      </p:grpSp>
      <p:grpSp>
        <p:nvGrpSpPr>
          <p:cNvPr id="58" name="组合 5">
            <a:extLst>
              <a:ext uri="{FF2B5EF4-FFF2-40B4-BE49-F238E27FC236}">
                <a16:creationId xmlns:a16="http://schemas.microsoft.com/office/drawing/2014/main" xmlns="" id="{FBB799EA-404B-4211-B0D7-9133C041DDEF}"/>
              </a:ext>
            </a:extLst>
          </p:cNvPr>
          <p:cNvGrpSpPr>
            <a:grpSpLocks/>
          </p:cNvGrpSpPr>
          <p:nvPr/>
        </p:nvGrpSpPr>
        <p:grpSpPr bwMode="auto">
          <a:xfrm>
            <a:off x="4748217" y="2216291"/>
            <a:ext cx="1586465" cy="850900"/>
            <a:chOff x="1417590" y="2774795"/>
            <a:chExt cx="1035143" cy="321680"/>
          </a:xfrm>
        </p:grpSpPr>
        <p:sp>
          <p:nvSpPr>
            <p:cNvPr id="59" name="矩形 3">
              <a:extLst>
                <a:ext uri="{FF2B5EF4-FFF2-40B4-BE49-F238E27FC236}">
                  <a16:creationId xmlns:a16="http://schemas.microsoft.com/office/drawing/2014/main" xmlns="" id="{E709248B-50BB-4430-8DA7-2293EE3BB377}"/>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0" name="文本框 4">
              <a:extLst>
                <a:ext uri="{FF2B5EF4-FFF2-40B4-BE49-F238E27FC236}">
                  <a16:creationId xmlns:a16="http://schemas.microsoft.com/office/drawing/2014/main" xmlns="" id="{50D50DCD-61CE-45B8-AF20-AE9633874092}"/>
                </a:ext>
              </a:extLst>
            </p:cNvPr>
            <p:cNvSpPr txBox="1">
              <a:spLocks noChangeArrowheads="1"/>
            </p:cNvSpPr>
            <p:nvPr/>
          </p:nvSpPr>
          <p:spPr bwMode="auto">
            <a:xfrm>
              <a:off x="1417590" y="2774795"/>
              <a:ext cx="1035143" cy="267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灵敏度过滤</a:t>
              </a:r>
            </a:p>
          </p:txBody>
        </p:sp>
      </p:grpSp>
      <p:grpSp>
        <p:nvGrpSpPr>
          <p:cNvPr id="61" name="组合 5">
            <a:extLst>
              <a:ext uri="{FF2B5EF4-FFF2-40B4-BE49-F238E27FC236}">
                <a16:creationId xmlns:a16="http://schemas.microsoft.com/office/drawing/2014/main" xmlns="" id="{ABE3314D-6D2F-4B92-832B-58E9A0D5BCA7}"/>
              </a:ext>
            </a:extLst>
          </p:cNvPr>
          <p:cNvGrpSpPr>
            <a:grpSpLocks/>
          </p:cNvGrpSpPr>
          <p:nvPr/>
        </p:nvGrpSpPr>
        <p:grpSpPr bwMode="auto">
          <a:xfrm>
            <a:off x="4748216" y="3565203"/>
            <a:ext cx="1586465" cy="2104405"/>
            <a:chOff x="1390132" y="2791670"/>
            <a:chExt cx="1035143" cy="304805"/>
          </a:xfrm>
        </p:grpSpPr>
        <p:sp>
          <p:nvSpPr>
            <p:cNvPr id="62" name="矩形 3">
              <a:extLst>
                <a:ext uri="{FF2B5EF4-FFF2-40B4-BE49-F238E27FC236}">
                  <a16:creationId xmlns:a16="http://schemas.microsoft.com/office/drawing/2014/main" xmlns="" id="{9A8468E4-4AAA-464C-9BA6-D864FE7E4B6A}"/>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3" name="文本框 4">
              <a:extLst>
                <a:ext uri="{FF2B5EF4-FFF2-40B4-BE49-F238E27FC236}">
                  <a16:creationId xmlns:a16="http://schemas.microsoft.com/office/drawing/2014/main" xmlns="" id="{94BCEB0A-C2F0-4E4A-B04D-59421615DE76}"/>
                </a:ext>
              </a:extLst>
            </p:cNvPr>
            <p:cNvSpPr txBox="1">
              <a:spLocks noChangeArrowheads="1"/>
            </p:cNvSpPr>
            <p:nvPr/>
          </p:nvSpPr>
          <p:spPr bwMode="auto">
            <a:xfrm>
              <a:off x="1390132" y="2834118"/>
              <a:ext cx="1035143" cy="236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考虑单元周围其他单元的灵敏度的影响</a:t>
              </a:r>
            </a:p>
          </p:txBody>
        </p:sp>
      </p:grpSp>
      <p:grpSp>
        <p:nvGrpSpPr>
          <p:cNvPr id="64" name="组合 5">
            <a:extLst>
              <a:ext uri="{FF2B5EF4-FFF2-40B4-BE49-F238E27FC236}">
                <a16:creationId xmlns:a16="http://schemas.microsoft.com/office/drawing/2014/main" xmlns="" id="{0D316DA6-374C-457E-93C7-29F7B6F9345E}"/>
              </a:ext>
            </a:extLst>
          </p:cNvPr>
          <p:cNvGrpSpPr>
            <a:grpSpLocks/>
          </p:cNvGrpSpPr>
          <p:nvPr/>
        </p:nvGrpSpPr>
        <p:grpSpPr bwMode="auto">
          <a:xfrm>
            <a:off x="6731804" y="2216293"/>
            <a:ext cx="1869271" cy="1015663"/>
            <a:chOff x="1417590" y="2774795"/>
            <a:chExt cx="1035143" cy="383968"/>
          </a:xfrm>
        </p:grpSpPr>
        <p:sp>
          <p:nvSpPr>
            <p:cNvPr id="65" name="矩形 3">
              <a:extLst>
                <a:ext uri="{FF2B5EF4-FFF2-40B4-BE49-F238E27FC236}">
                  <a16:creationId xmlns:a16="http://schemas.microsoft.com/office/drawing/2014/main" xmlns="" id="{5F2746AC-EA64-47DC-9131-8300D9195F45}"/>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6" name="文本框 4">
              <a:extLst>
                <a:ext uri="{FF2B5EF4-FFF2-40B4-BE49-F238E27FC236}">
                  <a16:creationId xmlns:a16="http://schemas.microsoft.com/office/drawing/2014/main" xmlns="" id="{C4E9E5BE-FD8D-430C-B499-D8E75AA2F1C5}"/>
                </a:ext>
              </a:extLst>
            </p:cNvPr>
            <p:cNvSpPr txBox="1">
              <a:spLocks noChangeArrowheads="1"/>
            </p:cNvSpPr>
            <p:nvPr/>
          </p:nvSpPr>
          <p:spPr bwMode="auto">
            <a:xfrm>
              <a:off x="1417590" y="2774795"/>
              <a:ext cx="1035143" cy="383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设计变量更新</a:t>
              </a:r>
            </a:p>
          </p:txBody>
        </p:sp>
      </p:grpSp>
      <p:cxnSp>
        <p:nvCxnSpPr>
          <p:cNvPr id="67" name="直接箭头连接符 46">
            <a:extLst>
              <a:ext uri="{FF2B5EF4-FFF2-40B4-BE49-F238E27FC236}">
                <a16:creationId xmlns:a16="http://schemas.microsoft.com/office/drawing/2014/main" xmlns="" id="{B24C50FB-7EA8-49B0-86E5-CDB0902FDD7E}"/>
              </a:ext>
            </a:extLst>
          </p:cNvPr>
          <p:cNvCxnSpPr>
            <a:cxnSpLocks/>
          </p:cNvCxnSpPr>
          <p:nvPr/>
        </p:nvCxnSpPr>
        <p:spPr bwMode="auto">
          <a:xfrm>
            <a:off x="6264020" y="2682968"/>
            <a:ext cx="360864" cy="93"/>
          </a:xfrm>
          <a:prstGeom prst="straightConnector1">
            <a:avLst/>
          </a:prstGeom>
          <a:ln>
            <a:headEnd/>
            <a:tailEnd type="triangle" w="med" len="me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grpSp>
        <p:nvGrpSpPr>
          <p:cNvPr id="68" name="组合 5">
            <a:extLst>
              <a:ext uri="{FF2B5EF4-FFF2-40B4-BE49-F238E27FC236}">
                <a16:creationId xmlns:a16="http://schemas.microsoft.com/office/drawing/2014/main" xmlns="" id="{D6091204-D445-444E-A321-AF94B28176D2}"/>
              </a:ext>
            </a:extLst>
          </p:cNvPr>
          <p:cNvGrpSpPr>
            <a:grpSpLocks/>
          </p:cNvGrpSpPr>
          <p:nvPr/>
        </p:nvGrpSpPr>
        <p:grpSpPr bwMode="auto">
          <a:xfrm>
            <a:off x="6785518" y="3513173"/>
            <a:ext cx="1586465" cy="2104405"/>
            <a:chOff x="1390132" y="2791670"/>
            <a:chExt cx="1035143" cy="304805"/>
          </a:xfrm>
        </p:grpSpPr>
        <p:sp>
          <p:nvSpPr>
            <p:cNvPr id="69" name="矩形 3">
              <a:extLst>
                <a:ext uri="{FF2B5EF4-FFF2-40B4-BE49-F238E27FC236}">
                  <a16:creationId xmlns:a16="http://schemas.microsoft.com/office/drawing/2014/main" xmlns="" id="{A1A5DF90-B397-432A-9B44-8EE386DDFE06}"/>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0" name="文本框 4">
              <a:extLst>
                <a:ext uri="{FF2B5EF4-FFF2-40B4-BE49-F238E27FC236}">
                  <a16:creationId xmlns:a16="http://schemas.microsoft.com/office/drawing/2014/main" xmlns="" id="{2D5FA41A-4E64-4621-9F5E-4318C054F70A}"/>
                </a:ext>
              </a:extLst>
            </p:cNvPr>
            <p:cNvSpPr txBox="1">
              <a:spLocks noChangeArrowheads="1"/>
            </p:cNvSpPr>
            <p:nvPr/>
          </p:nvSpPr>
          <p:spPr bwMode="auto">
            <a:xfrm>
              <a:off x="1390132" y="2834118"/>
              <a:ext cx="1035143" cy="236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根据迭代目标体积确定单元的相对密度</a:t>
              </a:r>
            </a:p>
          </p:txBody>
        </p:sp>
      </p:grpSp>
      <p:grpSp>
        <p:nvGrpSpPr>
          <p:cNvPr id="71" name="组合 5">
            <a:extLst>
              <a:ext uri="{FF2B5EF4-FFF2-40B4-BE49-F238E27FC236}">
                <a16:creationId xmlns:a16="http://schemas.microsoft.com/office/drawing/2014/main" xmlns="" id="{FAF206D6-E661-4168-97BF-601452F0FAFF}"/>
              </a:ext>
            </a:extLst>
          </p:cNvPr>
          <p:cNvGrpSpPr>
            <a:grpSpLocks/>
          </p:cNvGrpSpPr>
          <p:nvPr/>
        </p:nvGrpSpPr>
        <p:grpSpPr bwMode="auto">
          <a:xfrm>
            <a:off x="9039827" y="2216291"/>
            <a:ext cx="1869271" cy="850900"/>
            <a:chOff x="1417590" y="2774795"/>
            <a:chExt cx="1035143" cy="321680"/>
          </a:xfrm>
        </p:grpSpPr>
        <p:sp>
          <p:nvSpPr>
            <p:cNvPr id="72" name="矩形 3">
              <a:extLst>
                <a:ext uri="{FF2B5EF4-FFF2-40B4-BE49-F238E27FC236}">
                  <a16:creationId xmlns:a16="http://schemas.microsoft.com/office/drawing/2014/main" xmlns="" id="{56C214B7-BF73-4D51-9301-C03027E4AFA5}"/>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3" name="文本框 4">
              <a:extLst>
                <a:ext uri="{FF2B5EF4-FFF2-40B4-BE49-F238E27FC236}">
                  <a16:creationId xmlns:a16="http://schemas.microsoft.com/office/drawing/2014/main" xmlns="" id="{EB9CF9F6-3838-476F-A181-05B384777A3A}"/>
                </a:ext>
              </a:extLst>
            </p:cNvPr>
            <p:cNvSpPr txBox="1">
              <a:spLocks noChangeArrowheads="1"/>
            </p:cNvSpPr>
            <p:nvPr/>
          </p:nvSpPr>
          <p:spPr bwMode="auto">
            <a:xfrm>
              <a:off x="1417590" y="2774795"/>
              <a:ext cx="1035143" cy="267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判断终止条件</a:t>
              </a:r>
            </a:p>
          </p:txBody>
        </p:sp>
      </p:grpSp>
      <p:grpSp>
        <p:nvGrpSpPr>
          <p:cNvPr id="74" name="组合 5">
            <a:extLst>
              <a:ext uri="{FF2B5EF4-FFF2-40B4-BE49-F238E27FC236}">
                <a16:creationId xmlns:a16="http://schemas.microsoft.com/office/drawing/2014/main" xmlns="" id="{A2E3B65B-5DFD-4283-B12B-1E72A322A09D}"/>
              </a:ext>
            </a:extLst>
          </p:cNvPr>
          <p:cNvGrpSpPr>
            <a:grpSpLocks/>
          </p:cNvGrpSpPr>
          <p:nvPr/>
        </p:nvGrpSpPr>
        <p:grpSpPr bwMode="auto">
          <a:xfrm>
            <a:off x="9183627" y="3513172"/>
            <a:ext cx="1586465" cy="2104405"/>
            <a:chOff x="1390132" y="2791670"/>
            <a:chExt cx="1035143" cy="304805"/>
          </a:xfrm>
        </p:grpSpPr>
        <p:sp>
          <p:nvSpPr>
            <p:cNvPr id="75" name="矩形 3">
              <a:extLst>
                <a:ext uri="{FF2B5EF4-FFF2-40B4-BE49-F238E27FC236}">
                  <a16:creationId xmlns:a16="http://schemas.microsoft.com/office/drawing/2014/main" xmlns="" id="{1DD5E5D2-8459-4041-9CA7-40FA554815F1}"/>
                </a:ext>
              </a:extLst>
            </p:cNvPr>
            <p:cNvSpPr>
              <a:spLocks noChangeArrowheads="1"/>
            </p:cNvSpPr>
            <p:nvPr/>
          </p:nvSpPr>
          <p:spPr bwMode="auto">
            <a:xfrm>
              <a:off x="1439652" y="2791670"/>
              <a:ext cx="936104" cy="304805"/>
            </a:xfrm>
            <a:prstGeom prst="rect">
              <a:avLst/>
            </a:prstGeom>
            <a:solidFill>
              <a:schemeClr val="bg1"/>
            </a:solidFill>
            <a:ln w="9525" algn="ctr">
              <a:solidFill>
                <a:schemeClr val="tx1"/>
              </a:solidFill>
              <a:round/>
              <a:headEnd/>
              <a:tailEnd/>
            </a:ln>
          </p:spPr>
          <p:txBody>
            <a:bodyPr vert="eaVert"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6" name="文本框 4">
              <a:extLst>
                <a:ext uri="{FF2B5EF4-FFF2-40B4-BE49-F238E27FC236}">
                  <a16:creationId xmlns:a16="http://schemas.microsoft.com/office/drawing/2014/main" xmlns="" id="{B169E9B9-F063-4981-9C80-9171464D7BA8}"/>
                </a:ext>
              </a:extLst>
            </p:cNvPr>
            <p:cNvSpPr txBox="1">
              <a:spLocks noChangeArrowheads="1"/>
            </p:cNvSpPr>
            <p:nvPr/>
          </p:nvSpPr>
          <p:spPr bwMode="auto">
            <a:xfrm>
              <a:off x="1390132" y="2834118"/>
              <a:ext cx="1035143" cy="236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2000" dirty="0"/>
            </a:p>
            <a:p>
              <a:pPr>
                <a:spcBef>
                  <a:spcPct val="0"/>
                </a:spcBef>
                <a:buFontTx/>
                <a:buNone/>
              </a:pPr>
              <a:r>
                <a:rPr lang="zh-CN" altLang="en-US" sz="2000" dirty="0"/>
                <a:t>当前六次迭代的目标函数与前六次的变化率</a:t>
              </a:r>
            </a:p>
          </p:txBody>
        </p:sp>
      </p:grpSp>
      <p:cxnSp>
        <p:nvCxnSpPr>
          <p:cNvPr id="77" name="直接箭头连接符 46">
            <a:extLst>
              <a:ext uri="{FF2B5EF4-FFF2-40B4-BE49-F238E27FC236}">
                <a16:creationId xmlns:a16="http://schemas.microsoft.com/office/drawing/2014/main" xmlns="" id="{E198F3B9-7B64-47BD-A0B2-14FECACA0B1F}"/>
              </a:ext>
            </a:extLst>
          </p:cNvPr>
          <p:cNvCxnSpPr>
            <a:cxnSpLocks/>
          </p:cNvCxnSpPr>
          <p:nvPr/>
        </p:nvCxnSpPr>
        <p:spPr bwMode="auto">
          <a:xfrm>
            <a:off x="8604553" y="2682968"/>
            <a:ext cx="360864" cy="93"/>
          </a:xfrm>
          <a:prstGeom prst="straightConnector1">
            <a:avLst/>
          </a:prstGeom>
          <a:ln>
            <a:headEnd/>
            <a:tailEnd type="triangle" w="med" len="me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7" name="连接符: 肘形 6">
            <a:extLst>
              <a:ext uri="{FF2B5EF4-FFF2-40B4-BE49-F238E27FC236}">
                <a16:creationId xmlns:a16="http://schemas.microsoft.com/office/drawing/2014/main" xmlns="" id="{A7CC5088-5D29-4B3D-BDD6-A16C5625DC0C}"/>
              </a:ext>
            </a:extLst>
          </p:cNvPr>
          <p:cNvCxnSpPr>
            <a:endCxn id="23" idx="0"/>
          </p:cNvCxnSpPr>
          <p:nvPr/>
        </p:nvCxnSpPr>
        <p:spPr>
          <a:xfrm rot="10800000">
            <a:off x="1490112" y="2235201"/>
            <a:ext cx="9279980" cy="406541"/>
          </a:xfrm>
          <a:prstGeom prst="bentConnector4">
            <a:avLst>
              <a:gd name="adj1" fmla="val -5697"/>
              <a:gd name="adj2" fmla="val 221832"/>
            </a:avLst>
          </a:prstGeom>
          <a:ln>
            <a:tailEnd type="triangle"/>
          </a:ln>
        </p:spPr>
        <p:style>
          <a:lnRef idx="3">
            <a:schemeClr val="dk1"/>
          </a:lnRef>
          <a:fillRef idx="0">
            <a:schemeClr val="dk1"/>
          </a:fillRef>
          <a:effectRef idx="2">
            <a:schemeClr val="dk1"/>
          </a:effectRef>
          <a:fontRef idx="minor">
            <a:schemeClr val="tx1"/>
          </a:fontRef>
        </p:style>
      </p:cxnSp>
      <p:cxnSp>
        <p:nvCxnSpPr>
          <p:cNvPr id="79" name="直接箭头连接符 78">
            <a:extLst>
              <a:ext uri="{FF2B5EF4-FFF2-40B4-BE49-F238E27FC236}">
                <a16:creationId xmlns:a16="http://schemas.microsoft.com/office/drawing/2014/main" xmlns="" id="{38FC8F77-5D64-416C-8173-B874B60C8328}"/>
              </a:ext>
            </a:extLst>
          </p:cNvPr>
          <p:cNvCxnSpPr>
            <a:cxnSpLocks/>
          </p:cNvCxnSpPr>
          <p:nvPr/>
        </p:nvCxnSpPr>
        <p:spPr>
          <a:xfrm flipV="1">
            <a:off x="10770092" y="2641741"/>
            <a:ext cx="1021858" cy="189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灯片编号占位符 1">
            <a:extLst>
              <a:ext uri="{FF2B5EF4-FFF2-40B4-BE49-F238E27FC236}">
                <a16:creationId xmlns:a16="http://schemas.microsoft.com/office/drawing/2014/main" xmlns="" id="{295981E6-E7DD-4517-B38D-A570F998E427}"/>
              </a:ext>
            </a:extLst>
          </p:cNvPr>
          <p:cNvSpPr>
            <a:spLocks noGrp="1"/>
          </p:cNvSpPr>
          <p:nvPr>
            <p:ph type="sldNum" sz="quarter" idx="12"/>
          </p:nvPr>
        </p:nvSpPr>
        <p:spPr/>
        <p:txBody>
          <a:bodyPr/>
          <a:lstStyle/>
          <a:p>
            <a:fld id="{DB71B29A-3977-4109-97FF-B25CC2339234}" type="slidenum">
              <a:rPr lang="en-US" altLang="zh-CN" smtClean="0"/>
              <a:pPr/>
              <a:t>6</a:t>
            </a:fld>
            <a:endParaRPr lang="en-US" altLang="zh-CN"/>
          </a:p>
        </p:txBody>
      </p:sp>
    </p:spTree>
    <p:extLst>
      <p:ext uri="{BB962C8B-B14F-4D97-AF65-F5344CB8AC3E}">
        <p14:creationId xmlns:p14="http://schemas.microsoft.com/office/powerpoint/2010/main" xmlns="" val="170783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F05FAA46-605D-455A-8DCE-0993C66A0DF4}"/>
              </a:ext>
            </a:extLst>
          </p:cNvPr>
          <p:cNvSpPr/>
          <p:nvPr/>
        </p:nvSpPr>
        <p:spPr>
          <a:xfrm>
            <a:off x="1394479" y="1790850"/>
            <a:ext cx="10246843" cy="830997"/>
          </a:xfrm>
          <a:prstGeom prst="rect">
            <a:avLst/>
          </a:prstGeom>
        </p:spPr>
        <p:txBody>
          <a:bodyPr wrap="square">
            <a:spAutoFit/>
          </a:bodyPr>
          <a:lstStyle/>
          <a:p>
            <a:pPr algn="l"/>
            <a:r>
              <a:rPr lang="en-US" altLang="zh-CN" sz="2400" b="1" dirty="0">
                <a:latin typeface="+mn-ea"/>
              </a:rPr>
              <a:t>6.SIMP</a:t>
            </a:r>
            <a:r>
              <a:rPr lang="zh-CN" altLang="en-US" sz="2400" b="1" dirty="0">
                <a:latin typeface="+mn-ea"/>
              </a:rPr>
              <a:t>设计变量的更新：</a:t>
            </a:r>
            <a:endParaRPr lang="en-US" altLang="zh-CN" sz="2400" b="1" dirty="0">
              <a:latin typeface="+mn-ea"/>
            </a:endParaRPr>
          </a:p>
          <a:p>
            <a:pPr algn="l"/>
            <a:r>
              <a:rPr lang="en-US" altLang="zh-CN" sz="2400" b="1" dirty="0">
                <a:latin typeface="+mn-ea"/>
              </a:rPr>
              <a:t>    </a:t>
            </a:r>
            <a:r>
              <a:rPr lang="zh-CN" altLang="en-US" sz="2400" b="1" dirty="0">
                <a:latin typeface="+mn-ea"/>
              </a:rPr>
              <a:t>采用优化准则法（</a:t>
            </a:r>
            <a:r>
              <a:rPr lang="en-US" altLang="zh-CN" sz="2400" b="1" dirty="0">
                <a:latin typeface="+mn-ea"/>
              </a:rPr>
              <a:t>OC</a:t>
            </a:r>
            <a:r>
              <a:rPr lang="zh-CN" altLang="en-US" sz="2400" b="1" dirty="0">
                <a:latin typeface="+mn-ea"/>
              </a:rPr>
              <a:t>法）进行变量的更新。</a:t>
            </a:r>
            <a:endParaRPr lang="en-US" altLang="zh-CN" sz="2400" b="1" dirty="0">
              <a:latin typeface="+mn-ea"/>
            </a:endParaRPr>
          </a:p>
        </p:txBody>
      </p:sp>
      <p:sp>
        <p:nvSpPr>
          <p:cNvPr id="2" name="灯片编号占位符 1">
            <a:extLst>
              <a:ext uri="{FF2B5EF4-FFF2-40B4-BE49-F238E27FC236}">
                <a16:creationId xmlns:a16="http://schemas.microsoft.com/office/drawing/2014/main" xmlns="" id="{8109F09D-6FC4-4246-A628-DC1B0188375E}"/>
              </a:ext>
            </a:extLst>
          </p:cNvPr>
          <p:cNvSpPr>
            <a:spLocks noGrp="1"/>
          </p:cNvSpPr>
          <p:nvPr>
            <p:ph type="sldNum" sz="quarter" idx="12"/>
          </p:nvPr>
        </p:nvSpPr>
        <p:spPr/>
        <p:txBody>
          <a:bodyPr/>
          <a:lstStyle/>
          <a:p>
            <a:fld id="{DB71B29A-3977-4109-97FF-B25CC2339234}" type="slidenum">
              <a:rPr lang="en-US" altLang="zh-CN" smtClean="0"/>
              <a:pPr/>
              <a:t>7</a:t>
            </a:fld>
            <a:endParaRPr lang="en-US" altLang="zh-CN"/>
          </a:p>
        </p:txBody>
      </p:sp>
    </p:spTree>
    <p:extLst>
      <p:ext uri="{BB962C8B-B14F-4D97-AF65-F5344CB8AC3E}">
        <p14:creationId xmlns:p14="http://schemas.microsoft.com/office/powerpoint/2010/main" xmlns="" val="36217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E63037F-4F3B-4733-BBE9-A6BC824A966D}"/>
              </a:ext>
            </a:extLst>
          </p:cNvPr>
          <p:cNvSpPr txBox="1"/>
          <p:nvPr/>
        </p:nvSpPr>
        <p:spPr>
          <a:xfrm>
            <a:off x="1101123" y="514350"/>
            <a:ext cx="1922321" cy="646331"/>
          </a:xfrm>
          <a:prstGeom prst="rect">
            <a:avLst/>
          </a:prstGeom>
          <a:noFill/>
        </p:spPr>
        <p:txBody>
          <a:bodyPr wrap="none" rtlCol="0">
            <a:spAutoFit/>
          </a:bodyPr>
          <a:lstStyle/>
          <a:p>
            <a:pPr algn="l"/>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制造的限制：</a:t>
            </a:r>
            <a:endParaRPr lang="en-US" altLang="zh-CN"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a:t>
            </a:r>
            <a:r>
              <a:rPr lang="zh-CN" altLang="en-US" dirty="0">
                <a:latin typeface="Times New Roman" panose="02020603050405020304" pitchFamily="18" charset="0"/>
                <a:cs typeface="Times New Roman" panose="02020603050405020304" pitchFamily="18" charset="0"/>
              </a:rPr>
              <a:t>数据量限制</a:t>
            </a:r>
          </a:p>
        </p:txBody>
      </p:sp>
      <p:pic>
        <p:nvPicPr>
          <p:cNvPr id="17" name="图片 16" descr="图片包含 室内, 植物, 就坐, 餐桌&#10;&#10;已生成极高可信度的说明">
            <a:extLst>
              <a:ext uri="{FF2B5EF4-FFF2-40B4-BE49-F238E27FC236}">
                <a16:creationId xmlns:a16="http://schemas.microsoft.com/office/drawing/2014/main" xmlns="" id="{53581487-AABF-44C7-9857-7A884749E1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40988" y="3215032"/>
            <a:ext cx="2743200" cy="2059388"/>
          </a:xfrm>
          <a:prstGeom prst="rect">
            <a:avLst/>
          </a:prstGeom>
        </p:spPr>
      </p:pic>
      <p:pic>
        <p:nvPicPr>
          <p:cNvPr id="19" name="图片 18">
            <a:extLst>
              <a:ext uri="{FF2B5EF4-FFF2-40B4-BE49-F238E27FC236}">
                <a16:creationId xmlns:a16="http://schemas.microsoft.com/office/drawing/2014/main" xmlns="" id="{F673C6BA-BE84-4946-83A5-C4928CF6E79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68904" y="556348"/>
            <a:ext cx="3815284" cy="2524125"/>
          </a:xfrm>
          <a:prstGeom prst="rect">
            <a:avLst/>
          </a:prstGeom>
        </p:spPr>
      </p:pic>
      <p:sp>
        <p:nvSpPr>
          <p:cNvPr id="20" name="矩形 19">
            <a:extLst>
              <a:ext uri="{FF2B5EF4-FFF2-40B4-BE49-F238E27FC236}">
                <a16:creationId xmlns:a16="http://schemas.microsoft.com/office/drawing/2014/main" xmlns="" id="{067564CC-0890-4A3C-A49B-EE0C838C640F}"/>
              </a:ext>
            </a:extLst>
          </p:cNvPr>
          <p:cNvSpPr/>
          <p:nvPr/>
        </p:nvSpPr>
        <p:spPr>
          <a:xfrm>
            <a:off x="3048000" y="3105835"/>
            <a:ext cx="6096000" cy="369332"/>
          </a:xfrm>
          <a:prstGeom prst="rect">
            <a:avLst/>
          </a:prstGeom>
        </p:spPr>
        <p:txBody>
          <a:bodyPr>
            <a:spAutoFit/>
          </a:bodyPr>
          <a:lstStyle/>
          <a:p>
            <a:r>
              <a:rPr lang="zh-CN" altLang="en-US" dirty="0"/>
              <a:t> </a:t>
            </a:r>
          </a:p>
        </p:txBody>
      </p:sp>
      <mc:AlternateContent xmlns:mc="http://schemas.openxmlformats.org/markup-compatibility/2006">
        <mc:Choice xmlns:a14="http://schemas.microsoft.com/office/drawing/2010/main" xmlns="" Requires="a14">
          <p:sp>
            <p:nvSpPr>
              <p:cNvPr id="21" name="文本框 20">
                <a:extLst>
                  <a:ext uri="{FF2B5EF4-FFF2-40B4-BE49-F238E27FC236}">
                    <a16:creationId xmlns:a16="http://schemas.microsoft.com/office/drawing/2014/main" id="{A95310A8-BFE3-44E0-AEEF-3C29CFFF3AFB}"/>
                  </a:ext>
                </a:extLst>
              </p:cNvPr>
              <p:cNvSpPr txBox="1"/>
              <p:nvPr/>
            </p:nvSpPr>
            <p:spPr>
              <a:xfrm>
                <a:off x="8049325" y="5639236"/>
                <a:ext cx="2031325" cy="646331"/>
              </a:xfrm>
              <a:prstGeom prst="rect">
                <a:avLst/>
              </a:prstGeom>
              <a:noFill/>
            </p:spPr>
            <p:txBody>
              <a:bodyPr wrap="none" rtlCol="0">
                <a:spAutoFit/>
              </a:bodyPr>
              <a:lstStyle/>
              <a:p>
                <a:pPr algn="l"/>
                <a:r>
                  <a:rPr lang="zh-CN" altLang="en-US" dirty="0"/>
                  <a:t>网格数量：</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12</m:t>
                        </m:r>
                      </m:sup>
                    </m:sSup>
                  </m:oMath>
                </a14:m>
                <a:endParaRPr lang="en-US" altLang="zh-CN" dirty="0"/>
              </a:p>
              <a:p>
                <a:pPr algn="l"/>
                <a:r>
                  <a:rPr lang="zh-CN" altLang="en-US" dirty="0"/>
                  <a:t>打印时间：</a:t>
                </a:r>
                <a:r>
                  <a:rPr lang="en-US" altLang="zh-CN" dirty="0"/>
                  <a:t>24</a:t>
                </a:r>
                <a:r>
                  <a:rPr lang="zh-CN" altLang="en-US" dirty="0"/>
                  <a:t>小时</a:t>
                </a:r>
              </a:p>
            </p:txBody>
          </p:sp>
        </mc:Choice>
        <mc:Fallback>
          <p:sp>
            <p:nvSpPr>
              <p:cNvPr id="21" name="文本框 20">
                <a:extLst>
                  <a:ext uri="{FF2B5EF4-FFF2-40B4-BE49-F238E27FC236}">
                    <a16:creationId xmlns:a16="http://schemas.microsoft.com/office/drawing/2014/main" xmlns="" xmlns:a14="http://schemas.microsoft.com/office/drawing/2010/main" id="{A95310A8-BFE3-44E0-AEEF-3C29CFFF3AFB}"/>
                  </a:ext>
                </a:extLst>
              </p:cNvPr>
              <p:cNvSpPr txBox="1">
                <a:spLocks noRot="1" noChangeAspect="1" noMove="1" noResize="1" noEditPoints="1" noAdjustHandles="1" noChangeArrowheads="1" noChangeShapeType="1" noTextEdit="1"/>
              </p:cNvSpPr>
              <p:nvPr/>
            </p:nvSpPr>
            <p:spPr>
              <a:xfrm>
                <a:off x="8049325" y="5639236"/>
                <a:ext cx="2031325" cy="646331"/>
              </a:xfrm>
              <a:prstGeom prst="rect">
                <a:avLst/>
              </a:prstGeom>
              <a:blipFill>
                <a:blip r:embed="rId4" cstate="print"/>
                <a:stretch>
                  <a:fillRect l="-2395" t="-6604" r="-2395" b="-14151"/>
                </a:stretch>
              </a:blipFill>
            </p:spPr>
            <p:txBody>
              <a:bodyPr/>
              <a:lstStyle/>
              <a:p>
                <a:r>
                  <a:rPr lang="zh-CN" altLang="en-US">
                    <a:noFill/>
                  </a:rPr>
                  <a:t> </a:t>
                </a:r>
              </a:p>
            </p:txBody>
          </p:sp>
        </mc:Fallback>
      </mc:AlternateContent>
      <p:pic>
        <p:nvPicPr>
          <p:cNvPr id="22" name="图片 10" descr="C:\Users\LI Gang\AppData\Local\Microsoft\Windows\INetCache\Content.Word\QQ截图20170929002241.png">
            <a:extLst>
              <a:ext uri="{FF2B5EF4-FFF2-40B4-BE49-F238E27FC236}">
                <a16:creationId xmlns:a16="http://schemas.microsoft.com/office/drawing/2014/main" xmlns="" id="{72B64DCB-EBE2-4D78-964E-856B99264AA1}"/>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l="20383"/>
          <a:stretch>
            <a:fillRect/>
          </a:stretch>
        </p:blipFill>
        <p:spPr bwMode="auto">
          <a:xfrm>
            <a:off x="1708150" y="1319009"/>
            <a:ext cx="3297238" cy="194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图片 11" descr="C:\Users\LI Gang\AppData\Local\Microsoft\Windows\INetCache\Content.Word\QQ截图20170929002404.png">
            <a:extLst>
              <a:ext uri="{FF2B5EF4-FFF2-40B4-BE49-F238E27FC236}">
                <a16:creationId xmlns:a16="http://schemas.microsoft.com/office/drawing/2014/main" xmlns="" id="{B047F33E-6D33-4251-B78B-816B8B75607E}"/>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602581" y="3427187"/>
            <a:ext cx="3767137" cy="237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xmlns="" Requires="a14">
          <p:sp>
            <p:nvSpPr>
              <p:cNvPr id="24" name="矩形 23">
                <a:extLst>
                  <a:ext uri="{FF2B5EF4-FFF2-40B4-BE49-F238E27FC236}">
                    <a16:creationId xmlns:a16="http://schemas.microsoft.com/office/drawing/2014/main" id="{85676480-7D35-4C28-8CB4-873D3047EF1E}"/>
                  </a:ext>
                </a:extLst>
              </p:cNvPr>
              <p:cNvSpPr/>
              <p:nvPr/>
            </p:nvSpPr>
            <p:spPr>
              <a:xfrm>
                <a:off x="2507266" y="5962402"/>
                <a:ext cx="2288382" cy="646331"/>
              </a:xfrm>
              <a:prstGeom prst="rect">
                <a:avLst/>
              </a:prstGeom>
            </p:spPr>
            <p:txBody>
              <a:bodyPr wrap="square">
                <a:spAutoFit/>
              </a:bodyPr>
              <a:lstStyle/>
              <a:p>
                <a:pPr algn="l"/>
                <a:r>
                  <a:rPr lang="zh-CN" altLang="en-US" dirty="0"/>
                  <a:t>网格数量：</a:t>
                </a:r>
                <a14:m>
                  <m:oMath xmlns:m="http://schemas.openxmlformats.org/officeDocument/2006/math">
                    <m:r>
                      <a:rPr lang="en-US" altLang="zh-CN" b="0" i="1" smtClean="0">
                        <a:latin typeface="Cambria Math" panose="02040503050406030204" pitchFamily="18" charset="0"/>
                      </a:rPr>
                      <m:t>15000</m:t>
                    </m:r>
                  </m:oMath>
                </a14:m>
                <a:endParaRPr lang="en-US" altLang="zh-CN" dirty="0"/>
              </a:p>
              <a:p>
                <a:pPr algn="l"/>
                <a:r>
                  <a:rPr lang="zh-CN" altLang="en-US" dirty="0"/>
                  <a:t>演化时间：</a:t>
                </a:r>
                <a:r>
                  <a:rPr lang="en-US" altLang="zh-CN" dirty="0"/>
                  <a:t>5</a:t>
                </a:r>
                <a:r>
                  <a:rPr lang="zh-CN" altLang="en-US" dirty="0"/>
                  <a:t>小时</a:t>
                </a:r>
              </a:p>
            </p:txBody>
          </p:sp>
        </mc:Choice>
        <mc:Fallback>
          <p:sp>
            <p:nvSpPr>
              <p:cNvPr id="24" name="矩形 23">
                <a:extLst>
                  <a:ext uri="{FF2B5EF4-FFF2-40B4-BE49-F238E27FC236}">
                    <a16:creationId xmlns:a16="http://schemas.microsoft.com/office/drawing/2014/main" xmlns="" xmlns:a14="http://schemas.microsoft.com/office/drawing/2010/main" id="{85676480-7D35-4C28-8CB4-873D3047EF1E}"/>
                  </a:ext>
                </a:extLst>
              </p:cNvPr>
              <p:cNvSpPr>
                <a:spLocks noRot="1" noChangeAspect="1" noMove="1" noResize="1" noEditPoints="1" noAdjustHandles="1" noChangeArrowheads="1" noChangeShapeType="1" noTextEdit="1"/>
              </p:cNvSpPr>
              <p:nvPr/>
            </p:nvSpPr>
            <p:spPr>
              <a:xfrm>
                <a:off x="2507266" y="5962402"/>
                <a:ext cx="2288382" cy="646331"/>
              </a:xfrm>
              <a:prstGeom prst="rect">
                <a:avLst/>
              </a:prstGeom>
              <a:blipFill>
                <a:blip r:embed="rId7" cstate="print"/>
                <a:stretch>
                  <a:fillRect l="-2128" t="-6604" b="-14151"/>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xmlns="" id="{4F36C196-B86F-457E-BA04-43E1BA22FF7D}"/>
              </a:ext>
            </a:extLst>
          </p:cNvPr>
          <p:cNvSpPr>
            <a:spLocks noGrp="1"/>
          </p:cNvSpPr>
          <p:nvPr>
            <p:ph type="sldNum" sz="quarter" idx="12"/>
          </p:nvPr>
        </p:nvSpPr>
        <p:spPr/>
        <p:txBody>
          <a:bodyPr/>
          <a:lstStyle/>
          <a:p>
            <a:fld id="{DB71B29A-3977-4109-97FF-B25CC2339234}" type="slidenum">
              <a:rPr lang="en-US" altLang="zh-CN" smtClean="0"/>
              <a:pPr/>
              <a:t>8</a:t>
            </a:fld>
            <a:endParaRPr lang="en-US" altLang="zh-CN"/>
          </a:p>
        </p:txBody>
      </p:sp>
      <p:sp>
        <p:nvSpPr>
          <p:cNvPr id="11" name="矩形 10"/>
          <p:cNvSpPr/>
          <p:nvPr/>
        </p:nvSpPr>
        <p:spPr>
          <a:xfrm>
            <a:off x="5685182" y="6273105"/>
            <a:ext cx="6096000" cy="276999"/>
          </a:xfrm>
          <a:prstGeom prst="rect">
            <a:avLst/>
          </a:prstGeom>
        </p:spPr>
        <p:txBody>
          <a:bodyPr>
            <a:spAutoFit/>
          </a:bodyPr>
          <a:lstStyle/>
          <a:p>
            <a:r>
              <a:rPr lang="en-US" altLang="zh-CN" sz="1200" dirty="0" smtClean="0">
                <a:latin typeface="Times New Roman" pitchFamily="18" charset="0"/>
                <a:cs typeface="Times New Roman" pitchFamily="18" charset="0"/>
              </a:rPr>
              <a:t>Lefebvre S. Procedural </a:t>
            </a:r>
            <a:r>
              <a:rPr lang="en-US" altLang="zh-CN" sz="1200" dirty="0" err="1" smtClean="0">
                <a:latin typeface="Times New Roman" pitchFamily="18" charset="0"/>
                <a:cs typeface="Times New Roman" pitchFamily="18" charset="0"/>
              </a:rPr>
              <a:t>voronoi</a:t>
            </a:r>
            <a:r>
              <a:rPr lang="en-US" altLang="zh-CN" sz="1200" dirty="0" smtClean="0">
                <a:latin typeface="Times New Roman" pitchFamily="18" charset="0"/>
                <a:cs typeface="Times New Roman" pitchFamily="18" charset="0"/>
              </a:rPr>
              <a:t> foams for additive manufacturing[M]. ACM, 2016.</a:t>
            </a:r>
            <a:endParaRPr lang="zh-CN" alt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3089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E63037F-4F3B-4733-BBE9-A6BC824A966D}"/>
              </a:ext>
            </a:extLst>
          </p:cNvPr>
          <p:cNvSpPr txBox="1"/>
          <p:nvPr/>
        </p:nvSpPr>
        <p:spPr>
          <a:xfrm>
            <a:off x="1644048" y="800100"/>
            <a:ext cx="1358064" cy="369332"/>
          </a:xfrm>
          <a:prstGeom prst="rect">
            <a:avLst/>
          </a:prstGeom>
          <a:noFill/>
        </p:spPr>
        <p:txBody>
          <a:bodyPr wrap="none" rtlCol="0">
            <a:spAutoFit/>
          </a:bodyPr>
          <a:lstStyle/>
          <a:p>
            <a:pPr algn="l"/>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工艺限制</a:t>
            </a:r>
          </a:p>
        </p:txBody>
      </p:sp>
      <p:grpSp>
        <p:nvGrpSpPr>
          <p:cNvPr id="12" name="Agrupa 26">
            <a:extLst>
              <a:ext uri="{FF2B5EF4-FFF2-40B4-BE49-F238E27FC236}">
                <a16:creationId xmlns:a16="http://schemas.microsoft.com/office/drawing/2014/main" xmlns="" id="{F02A4D22-11AC-4737-8F47-38F2FD9DAE94}"/>
              </a:ext>
            </a:extLst>
          </p:cNvPr>
          <p:cNvGrpSpPr/>
          <p:nvPr/>
        </p:nvGrpSpPr>
        <p:grpSpPr>
          <a:xfrm>
            <a:off x="1780574" y="1826240"/>
            <a:ext cx="2699212" cy="1631136"/>
            <a:chOff x="1091738" y="4588673"/>
            <a:chExt cx="3851460" cy="2004988"/>
          </a:xfrm>
        </p:grpSpPr>
        <p:pic>
          <p:nvPicPr>
            <p:cNvPr id="14" name="Imatge 13">
              <a:extLst>
                <a:ext uri="{FF2B5EF4-FFF2-40B4-BE49-F238E27FC236}">
                  <a16:creationId xmlns:a16="http://schemas.microsoft.com/office/drawing/2014/main" xmlns="" id="{0F7BF600-5DF9-4B4F-AEF1-A16F8C6275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1738" y="4588673"/>
              <a:ext cx="3851460" cy="2004988"/>
            </a:xfrm>
            <a:prstGeom prst="rect">
              <a:avLst/>
            </a:prstGeom>
          </p:spPr>
        </p:pic>
        <p:sp>
          <p:nvSpPr>
            <p:cNvPr id="15" name="Creu 14">
              <a:extLst>
                <a:ext uri="{FF2B5EF4-FFF2-40B4-BE49-F238E27FC236}">
                  <a16:creationId xmlns:a16="http://schemas.microsoft.com/office/drawing/2014/main" xmlns="" id="{B6E11B12-F09C-43F5-86A5-F66DBD528CDD}"/>
                </a:ext>
              </a:extLst>
            </p:cNvPr>
            <p:cNvSpPr/>
            <p:nvPr/>
          </p:nvSpPr>
          <p:spPr>
            <a:xfrm rot="2700000">
              <a:off x="3334632" y="4985707"/>
              <a:ext cx="434740" cy="436552"/>
            </a:xfrm>
            <a:prstGeom prst="plus">
              <a:avLst>
                <a:gd name="adj" fmla="val 411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QuadreDeText 25">
              <a:extLst>
                <a:ext uri="{FF2B5EF4-FFF2-40B4-BE49-F238E27FC236}">
                  <a16:creationId xmlns:a16="http://schemas.microsoft.com/office/drawing/2014/main" xmlns="" id="{FDEE4359-C50E-4C92-9524-69AEA4415A90}"/>
                </a:ext>
              </a:extLst>
            </p:cNvPr>
            <p:cNvSpPr txBox="1"/>
            <p:nvPr/>
          </p:nvSpPr>
          <p:spPr>
            <a:xfrm>
              <a:off x="3147884" y="5327366"/>
              <a:ext cx="80823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Pocket</a:t>
              </a:r>
            </a:p>
          </p:txBody>
        </p:sp>
      </p:grpSp>
      <p:pic>
        <p:nvPicPr>
          <p:cNvPr id="4" name="图片 3">
            <a:extLst>
              <a:ext uri="{FF2B5EF4-FFF2-40B4-BE49-F238E27FC236}">
                <a16:creationId xmlns:a16="http://schemas.microsoft.com/office/drawing/2014/main" xmlns="" id="{DFB666A4-103C-4F8E-AA39-5C0775CA506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74545" y="1123265"/>
            <a:ext cx="4924425" cy="2581275"/>
          </a:xfrm>
          <a:prstGeom prst="rect">
            <a:avLst/>
          </a:prstGeom>
        </p:spPr>
      </p:pic>
      <p:sp>
        <p:nvSpPr>
          <p:cNvPr id="13" name="QuadreDeText 25">
            <a:extLst>
              <a:ext uri="{FF2B5EF4-FFF2-40B4-BE49-F238E27FC236}">
                <a16:creationId xmlns:a16="http://schemas.microsoft.com/office/drawing/2014/main" xmlns="" id="{EC9E9A59-3C24-4CCC-88E0-A2EF57C06870}"/>
              </a:ext>
            </a:extLst>
          </p:cNvPr>
          <p:cNvSpPr txBox="1"/>
          <p:nvPr/>
        </p:nvSpPr>
        <p:spPr>
          <a:xfrm>
            <a:off x="7636512" y="4080593"/>
            <a:ext cx="1800493"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内部自支撑结构</a:t>
            </a:r>
            <a:endParaRPr lang="en-US" dirty="0">
              <a:latin typeface="Times New Roman" panose="02020603050405020304" pitchFamily="18" charset="0"/>
              <a:cs typeface="Times New Roman" panose="02020603050405020304" pitchFamily="18" charset="0"/>
            </a:endParaRPr>
          </a:p>
        </p:txBody>
      </p:sp>
      <p:pic>
        <p:nvPicPr>
          <p:cNvPr id="20" name="Imatge 17">
            <a:extLst>
              <a:ext uri="{FF2B5EF4-FFF2-40B4-BE49-F238E27FC236}">
                <a16:creationId xmlns:a16="http://schemas.microsoft.com/office/drawing/2014/main" xmlns="" id="{F2B3D8B4-B1ED-4B1B-8CB8-E5538ECA9B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673973" y="4449925"/>
            <a:ext cx="2361822" cy="1130193"/>
          </a:xfrm>
          <a:prstGeom prst="rect">
            <a:avLst/>
          </a:prstGeom>
        </p:spPr>
      </p:pic>
      <p:sp>
        <p:nvSpPr>
          <p:cNvPr id="3" name="文本框 2">
            <a:extLst>
              <a:ext uri="{FF2B5EF4-FFF2-40B4-BE49-F238E27FC236}">
                <a16:creationId xmlns:a16="http://schemas.microsoft.com/office/drawing/2014/main" xmlns="" id="{618EC77E-D039-46A6-94F0-38A0BC2C8F7F}"/>
              </a:ext>
            </a:extLst>
          </p:cNvPr>
          <p:cNvSpPr txBox="1"/>
          <p:nvPr/>
        </p:nvSpPr>
        <p:spPr>
          <a:xfrm>
            <a:off x="1846029" y="6058917"/>
            <a:ext cx="4801314" cy="369332"/>
          </a:xfrm>
          <a:prstGeom prst="rect">
            <a:avLst/>
          </a:prstGeom>
          <a:noFill/>
        </p:spPr>
        <p:txBody>
          <a:bodyPr wrap="none" rtlCol="0">
            <a:spAutoFit/>
          </a:bodyPr>
          <a:lstStyle/>
          <a:p>
            <a:r>
              <a:rPr lang="zh-CN" altLang="en-US" dirty="0"/>
              <a:t>结构的局部最小值不可超过打印机的精度范围</a:t>
            </a:r>
          </a:p>
        </p:txBody>
      </p:sp>
      <p:sp>
        <p:nvSpPr>
          <p:cNvPr id="5" name="文本框 4">
            <a:extLst>
              <a:ext uri="{FF2B5EF4-FFF2-40B4-BE49-F238E27FC236}">
                <a16:creationId xmlns:a16="http://schemas.microsoft.com/office/drawing/2014/main" xmlns="" id="{9EC501EE-4C26-42B6-A865-1CEBEAC821F9}"/>
              </a:ext>
            </a:extLst>
          </p:cNvPr>
          <p:cNvSpPr txBox="1"/>
          <p:nvPr/>
        </p:nvSpPr>
        <p:spPr>
          <a:xfrm>
            <a:off x="2321332" y="3822131"/>
            <a:ext cx="1800493" cy="369332"/>
          </a:xfrm>
          <a:prstGeom prst="rect">
            <a:avLst/>
          </a:prstGeom>
          <a:noFill/>
        </p:spPr>
        <p:txBody>
          <a:bodyPr wrap="none" rtlCol="0">
            <a:spAutoFit/>
          </a:bodyPr>
          <a:lstStyle/>
          <a:p>
            <a:r>
              <a:rPr lang="zh-CN" altLang="en-US" dirty="0"/>
              <a:t>封闭的空腔结构</a:t>
            </a:r>
          </a:p>
        </p:txBody>
      </p:sp>
      <p:sp>
        <p:nvSpPr>
          <p:cNvPr id="6" name="灯片编号占位符 5">
            <a:extLst>
              <a:ext uri="{FF2B5EF4-FFF2-40B4-BE49-F238E27FC236}">
                <a16:creationId xmlns:a16="http://schemas.microsoft.com/office/drawing/2014/main" xmlns="" id="{F7739E07-2AD7-46F6-94BF-AED742F1A2CA}"/>
              </a:ext>
            </a:extLst>
          </p:cNvPr>
          <p:cNvSpPr>
            <a:spLocks noGrp="1"/>
          </p:cNvSpPr>
          <p:nvPr>
            <p:ph type="sldNum" sz="quarter" idx="12"/>
          </p:nvPr>
        </p:nvSpPr>
        <p:spPr/>
        <p:txBody>
          <a:bodyPr/>
          <a:lstStyle/>
          <a:p>
            <a:fld id="{DB71B29A-3977-4109-97FF-B25CC2339234}" type="slidenum">
              <a:rPr lang="en-US" altLang="zh-CN" smtClean="0"/>
              <a:pPr/>
              <a:t>9</a:t>
            </a:fld>
            <a:endParaRPr lang="en-US" altLang="zh-CN"/>
          </a:p>
        </p:txBody>
      </p:sp>
      <p:sp>
        <p:nvSpPr>
          <p:cNvPr id="17" name="矩形 16"/>
          <p:cNvSpPr/>
          <p:nvPr/>
        </p:nvSpPr>
        <p:spPr>
          <a:xfrm>
            <a:off x="6096000" y="5365980"/>
            <a:ext cx="6096000" cy="461665"/>
          </a:xfrm>
          <a:prstGeom prst="rect">
            <a:avLst/>
          </a:prstGeom>
        </p:spPr>
        <p:txBody>
          <a:bodyPr>
            <a:spAutoFit/>
          </a:bodyPr>
          <a:lstStyle/>
          <a:p>
            <a:r>
              <a:rPr lang="en-US" altLang="zh-CN" sz="1200" dirty="0" smtClean="0">
                <a:latin typeface="Times New Roman" pitchFamily="18" charset="0"/>
                <a:cs typeface="Times New Roman" pitchFamily="18" charset="0"/>
              </a:rPr>
              <a:t>Wu J, Wang C </a:t>
            </a:r>
            <a:r>
              <a:rPr lang="en-US" altLang="zh-CN" sz="1200" dirty="0" err="1" smtClean="0">
                <a:latin typeface="Times New Roman" pitchFamily="18" charset="0"/>
                <a:cs typeface="Times New Roman" pitchFamily="18" charset="0"/>
              </a:rPr>
              <a:t>C</a:t>
            </a:r>
            <a:r>
              <a:rPr lang="en-US" altLang="zh-CN" sz="1200" dirty="0" smtClean="0">
                <a:latin typeface="Times New Roman" pitchFamily="18" charset="0"/>
                <a:cs typeface="Times New Roman" pitchFamily="18" charset="0"/>
              </a:rPr>
              <a:t> L, Zhang X, et al. Self-supporting rhombic infill structures for additive manufacturing ☆[J]. Computer-Aided Design, 2016, 80:32-42.</a:t>
            </a:r>
            <a:endParaRPr lang="zh-CN" alt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830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00TGp_medical_light_ani">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3120</TotalTime>
  <Words>581</Words>
  <Application>Microsoft Office PowerPoint</Application>
  <PresentationFormat>自定义</PresentationFormat>
  <Paragraphs>65</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400TGp_medical_light_ani</vt:lpstr>
      <vt:lpstr>幻灯片 1</vt:lpstr>
      <vt:lpstr>幻灯片 2</vt:lpstr>
      <vt:lpstr>幻灯片 3</vt:lpstr>
      <vt:lpstr>幻灯片 4</vt:lpstr>
      <vt:lpstr>幻灯片 5</vt:lpstr>
      <vt:lpstr>幻灯片 6</vt:lpstr>
      <vt:lpstr>幻灯片 7</vt:lpstr>
      <vt:lpstr>幻灯片 8</vt:lpstr>
      <vt:lpstr>幻灯片 9</vt:lpstr>
    </vt:vector>
  </TitlesOfParts>
  <Company>China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199</cp:revision>
  <dcterms:created xsi:type="dcterms:W3CDTF">2016-10-20T14:03:23Z</dcterms:created>
  <dcterms:modified xsi:type="dcterms:W3CDTF">2017-11-10T05:49:42Z</dcterms:modified>
</cp:coreProperties>
</file>