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5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E732-8A7C-DF41-A3D3-0034FD710FB4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742D-3B57-9C42-A13E-51B16633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2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192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5-</a:t>
            </a:r>
            <a:fld id="{C8661A50-ACD2-6A41-B23A-32325FE28B1F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>
                <a:solidFill>
                  <a:srgbClr val="C00000"/>
                </a:solidFill>
              </a:rPr>
              <a:t>Synthesis: </a:t>
            </a:r>
            <a:r>
              <a:rPr lang="en-US" sz="3200"/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8263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journey down protocol stack complete!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application, transport, network, link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putting-it-all-together: synthesis!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00000"/>
                </a:solidFill>
              </a:rPr>
              <a:t>goal: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identify, review, understand protocols (at all layers) involved in seemingly simple scenario: requesting www page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00000"/>
                </a:solidFill>
              </a:rPr>
              <a:t>scenario: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student attaches laptop to campus network, requests/receives www.google.com </a:t>
            </a: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pic>
        <p:nvPicPr>
          <p:cNvPr id="1925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2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96125" y="6486526"/>
            <a:ext cx="2895600" cy="271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193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5-</a:t>
            </a:r>
            <a:fld id="{1F6FA570-FBFE-6743-8718-31DD6F00703E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3539" name="Freeform 406"/>
          <p:cNvSpPr>
            <a:spLocks/>
          </p:cNvSpPr>
          <p:nvPr/>
        </p:nvSpPr>
        <p:spPr bwMode="auto">
          <a:xfrm>
            <a:off x="6275389" y="706438"/>
            <a:ext cx="3894137" cy="3192462"/>
          </a:xfrm>
          <a:custGeom>
            <a:avLst/>
            <a:gdLst>
              <a:gd name="T0" fmla="*/ 2147483646 w 2453"/>
              <a:gd name="T1" fmla="*/ 2147483646 h 2011"/>
              <a:gd name="T2" fmla="*/ 2147483646 w 2453"/>
              <a:gd name="T3" fmla="*/ 2147483646 h 2011"/>
              <a:gd name="T4" fmla="*/ 2147483646 w 2453"/>
              <a:gd name="T5" fmla="*/ 2147483646 h 2011"/>
              <a:gd name="T6" fmla="*/ 2147483646 w 2453"/>
              <a:gd name="T7" fmla="*/ 2147483646 h 2011"/>
              <a:gd name="T8" fmla="*/ 2147483646 w 2453"/>
              <a:gd name="T9" fmla="*/ 2147483646 h 2011"/>
              <a:gd name="T10" fmla="*/ 2147483646 w 2453"/>
              <a:gd name="T11" fmla="*/ 2147483646 h 2011"/>
              <a:gd name="T12" fmla="*/ 2147483646 w 2453"/>
              <a:gd name="T13" fmla="*/ 2147483646 h 2011"/>
              <a:gd name="T14" fmla="*/ 2147483646 w 2453"/>
              <a:gd name="T15" fmla="*/ 2147483646 h 2011"/>
              <a:gd name="T16" fmla="*/ 2147483646 w 2453"/>
              <a:gd name="T17" fmla="*/ 2147483646 h 2011"/>
              <a:gd name="T18" fmla="*/ 2147483646 w 2453"/>
              <a:gd name="T19" fmla="*/ 2147483646 h 2011"/>
              <a:gd name="T20" fmla="*/ 2147483646 w 2453"/>
              <a:gd name="T21" fmla="*/ 2147483646 h 2011"/>
              <a:gd name="T22" fmla="*/ 2147483646 w 2453"/>
              <a:gd name="T23" fmla="*/ 2147483646 h 2011"/>
              <a:gd name="T24" fmla="*/ 2147483646 w 2453"/>
              <a:gd name="T25" fmla="*/ 2147483646 h 2011"/>
              <a:gd name="T26" fmla="*/ 2147483646 w 2453"/>
              <a:gd name="T27" fmla="*/ 2147483646 h 2011"/>
              <a:gd name="T28" fmla="*/ 2147483646 w 2453"/>
              <a:gd name="T29" fmla="*/ 2147483646 h 2011"/>
              <a:gd name="T30" fmla="*/ 2147483646 w 2453"/>
              <a:gd name="T31" fmla="*/ 2147483646 h 2011"/>
              <a:gd name="T32" fmla="*/ 2147483646 w 2453"/>
              <a:gd name="T33" fmla="*/ 2147483646 h 2011"/>
              <a:gd name="T34" fmla="*/ 2147483646 w 2453"/>
              <a:gd name="T35" fmla="*/ 2147483646 h 2011"/>
              <a:gd name="T36" fmla="*/ 2147483646 w 2453"/>
              <a:gd name="T37" fmla="*/ 2147483646 h 2011"/>
              <a:gd name="T38" fmla="*/ 2147483646 w 2453"/>
              <a:gd name="T39" fmla="*/ 2147483646 h 2011"/>
              <a:gd name="T40" fmla="*/ 2147483646 w 2453"/>
              <a:gd name="T41" fmla="*/ 2147483646 h 2011"/>
              <a:gd name="T42" fmla="*/ 2147483646 w 2453"/>
              <a:gd name="T43" fmla="*/ 2147483646 h 2011"/>
              <a:gd name="T44" fmla="*/ 2147483646 w 2453"/>
              <a:gd name="T45" fmla="*/ 2147483646 h 2011"/>
              <a:gd name="T46" fmla="*/ 2147483646 w 2453"/>
              <a:gd name="T47" fmla="*/ 2147483646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6839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/>
              <a:t>A day in the life: scenario</a:t>
            </a:r>
          </a:p>
        </p:txBody>
      </p:sp>
      <p:sp>
        <p:nvSpPr>
          <p:cNvPr id="193541" name="Freeform 3"/>
          <p:cNvSpPr>
            <a:spLocks/>
          </p:cNvSpPr>
          <p:nvPr/>
        </p:nvSpPr>
        <p:spPr bwMode="auto">
          <a:xfrm>
            <a:off x="2135188" y="1273176"/>
            <a:ext cx="3554412" cy="2754313"/>
          </a:xfrm>
          <a:custGeom>
            <a:avLst/>
            <a:gdLst>
              <a:gd name="T0" fmla="*/ 2147483646 w 2406"/>
              <a:gd name="T1" fmla="*/ 2147483646 h 958"/>
              <a:gd name="T2" fmla="*/ 2147483646 w 2406"/>
              <a:gd name="T3" fmla="*/ 2147483646 h 958"/>
              <a:gd name="T4" fmla="*/ 2147483646 w 2406"/>
              <a:gd name="T5" fmla="*/ 2147483646 h 958"/>
              <a:gd name="T6" fmla="*/ 2147483646 w 2406"/>
              <a:gd name="T7" fmla="*/ 2147483646 h 958"/>
              <a:gd name="T8" fmla="*/ 2147483646 w 2406"/>
              <a:gd name="T9" fmla="*/ 2147483646 h 958"/>
              <a:gd name="T10" fmla="*/ 2147483646 w 2406"/>
              <a:gd name="T11" fmla="*/ 2147483646 h 958"/>
              <a:gd name="T12" fmla="*/ 2147483646 w 2406"/>
              <a:gd name="T13" fmla="*/ 2147483646 h 958"/>
              <a:gd name="T14" fmla="*/ 2147483646 w 2406"/>
              <a:gd name="T15" fmla="*/ 2147483646 h 958"/>
              <a:gd name="T16" fmla="*/ 2147483646 w 2406"/>
              <a:gd name="T17" fmla="*/ 2147483646 h 958"/>
              <a:gd name="T18" fmla="*/ 2147483646 w 2406"/>
              <a:gd name="T19" fmla="*/ 2147483646 h 958"/>
              <a:gd name="T20" fmla="*/ 2147483646 w 2406"/>
              <a:gd name="T21" fmla="*/ 2147483646 h 958"/>
              <a:gd name="T22" fmla="*/ 2147483646 w 2406"/>
              <a:gd name="T23" fmla="*/ 2147483646 h 958"/>
              <a:gd name="T24" fmla="*/ 2147483646 w 2406"/>
              <a:gd name="T25" fmla="*/ 2147483646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542" name="Group 4"/>
          <p:cNvGrpSpPr>
            <a:grpSpLocks/>
          </p:cNvGrpSpPr>
          <p:nvPr/>
        </p:nvGrpSpPr>
        <p:grpSpPr bwMode="auto">
          <a:xfrm>
            <a:off x="6907214" y="2679701"/>
            <a:ext cx="757237" cy="379413"/>
            <a:chOff x="2466" y="2026"/>
            <a:chExt cx="477" cy="282"/>
          </a:xfrm>
        </p:grpSpPr>
        <p:sp>
          <p:nvSpPr>
            <p:cNvPr id="193813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3814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815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816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3817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3824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825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826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818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382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82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82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3819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820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3543" name="Group 19"/>
          <p:cNvGrpSpPr>
            <a:grpSpLocks/>
          </p:cNvGrpSpPr>
          <p:nvPr/>
        </p:nvGrpSpPr>
        <p:grpSpPr bwMode="auto">
          <a:xfrm>
            <a:off x="8272464" y="2425701"/>
            <a:ext cx="757237" cy="379413"/>
            <a:chOff x="2466" y="2026"/>
            <a:chExt cx="477" cy="282"/>
          </a:xfrm>
        </p:grpSpPr>
        <p:sp>
          <p:nvSpPr>
            <p:cNvPr id="193799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3800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801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802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3803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3810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811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812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804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380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80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80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3805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806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44" name="Text Box 34"/>
          <p:cNvSpPr txBox="1">
            <a:spLocks noChangeArrowheads="1"/>
          </p:cNvSpPr>
          <p:nvPr/>
        </p:nvSpPr>
        <p:spPr bwMode="auto">
          <a:xfrm>
            <a:off x="6888164" y="17621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93545" name="Line 36"/>
          <p:cNvSpPr>
            <a:spLocks noChangeShapeType="1"/>
          </p:cNvSpPr>
          <p:nvPr/>
        </p:nvSpPr>
        <p:spPr bwMode="auto">
          <a:xfrm flipV="1">
            <a:off x="5137151" y="234473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6" name="Line 43"/>
          <p:cNvSpPr>
            <a:spLocks noChangeShapeType="1"/>
          </p:cNvSpPr>
          <p:nvPr/>
        </p:nvSpPr>
        <p:spPr bwMode="auto">
          <a:xfrm flipV="1">
            <a:off x="4027489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7" name="Line 44"/>
          <p:cNvSpPr>
            <a:spLocks noChangeShapeType="1"/>
          </p:cNvSpPr>
          <p:nvPr/>
        </p:nvSpPr>
        <p:spPr bwMode="auto">
          <a:xfrm flipV="1">
            <a:off x="5286376" y="2201864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8" name="Line 48"/>
          <p:cNvSpPr>
            <a:spLocks noChangeShapeType="1"/>
          </p:cNvSpPr>
          <p:nvPr/>
        </p:nvSpPr>
        <p:spPr bwMode="auto">
          <a:xfrm flipV="1">
            <a:off x="4641851" y="2736851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3549" name="Group 49"/>
          <p:cNvGrpSpPr>
            <a:grpSpLocks/>
          </p:cNvGrpSpPr>
          <p:nvPr/>
        </p:nvGrpSpPr>
        <p:grpSpPr bwMode="auto">
          <a:xfrm>
            <a:off x="4122739" y="3365501"/>
            <a:ext cx="987425" cy="479425"/>
            <a:chOff x="1118" y="1621"/>
            <a:chExt cx="622" cy="302"/>
          </a:xfrm>
        </p:grpSpPr>
        <p:sp>
          <p:nvSpPr>
            <p:cNvPr id="193782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3783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3784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193785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786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87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93788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193789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19379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797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798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3790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193793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794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795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3791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92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3550" name="Line 68"/>
          <p:cNvSpPr>
            <a:spLocks noChangeShapeType="1"/>
          </p:cNvSpPr>
          <p:nvPr/>
        </p:nvSpPr>
        <p:spPr bwMode="auto">
          <a:xfrm flipV="1">
            <a:off x="5113339" y="2930526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3551" name="Group 69"/>
          <p:cNvGrpSpPr>
            <a:grpSpLocks/>
          </p:cNvGrpSpPr>
          <p:nvPr/>
        </p:nvGrpSpPr>
        <p:grpSpPr bwMode="auto">
          <a:xfrm>
            <a:off x="8929689" y="3341688"/>
            <a:ext cx="757237" cy="379412"/>
            <a:chOff x="2466" y="2026"/>
            <a:chExt cx="477" cy="282"/>
          </a:xfrm>
        </p:grpSpPr>
        <p:sp>
          <p:nvSpPr>
            <p:cNvPr id="193768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3769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770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771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3772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3779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80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81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773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3776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77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78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3774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775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52" name="Line 93"/>
          <p:cNvSpPr>
            <a:spLocks noChangeShapeType="1"/>
          </p:cNvSpPr>
          <p:nvPr/>
        </p:nvSpPr>
        <p:spPr bwMode="auto">
          <a:xfrm flipH="1">
            <a:off x="8648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3" name="Freeform 94"/>
          <p:cNvSpPr>
            <a:spLocks/>
          </p:cNvSpPr>
          <p:nvPr/>
        </p:nvSpPr>
        <p:spPr bwMode="auto">
          <a:xfrm>
            <a:off x="2613025" y="4146550"/>
            <a:ext cx="6419850" cy="1620838"/>
          </a:xfrm>
          <a:custGeom>
            <a:avLst/>
            <a:gdLst>
              <a:gd name="T0" fmla="*/ 2147483646 w 2406"/>
              <a:gd name="T1" fmla="*/ 2147483646 h 958"/>
              <a:gd name="T2" fmla="*/ 2147483646 w 2406"/>
              <a:gd name="T3" fmla="*/ 2147483646 h 958"/>
              <a:gd name="T4" fmla="*/ 2147483646 w 2406"/>
              <a:gd name="T5" fmla="*/ 2147483646 h 958"/>
              <a:gd name="T6" fmla="*/ 2147483646 w 2406"/>
              <a:gd name="T7" fmla="*/ 2147483646 h 958"/>
              <a:gd name="T8" fmla="*/ 2147483646 w 2406"/>
              <a:gd name="T9" fmla="*/ 2147483646 h 958"/>
              <a:gd name="T10" fmla="*/ 2147483646 w 2406"/>
              <a:gd name="T11" fmla="*/ 2147483646 h 958"/>
              <a:gd name="T12" fmla="*/ 2147483646 w 2406"/>
              <a:gd name="T13" fmla="*/ 2147483646 h 958"/>
              <a:gd name="T14" fmla="*/ 2147483646 w 2406"/>
              <a:gd name="T15" fmla="*/ 2147483646 h 958"/>
              <a:gd name="T16" fmla="*/ 2147483646 w 2406"/>
              <a:gd name="T17" fmla="*/ 2147483646 h 958"/>
              <a:gd name="T18" fmla="*/ 2147483646 w 2406"/>
              <a:gd name="T19" fmla="*/ 2147483646 h 958"/>
              <a:gd name="T20" fmla="*/ 2147483646 w 2406"/>
              <a:gd name="T21" fmla="*/ 2147483646 h 958"/>
              <a:gd name="T22" fmla="*/ 2147483646 w 2406"/>
              <a:gd name="T23" fmla="*/ 2147483646 h 958"/>
              <a:gd name="T24" fmla="*/ 2147483646 w 2406"/>
              <a:gd name="T25" fmla="*/ 2147483646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554" name="Group 110"/>
          <p:cNvGrpSpPr>
            <a:grpSpLocks/>
          </p:cNvGrpSpPr>
          <p:nvPr/>
        </p:nvGrpSpPr>
        <p:grpSpPr bwMode="auto">
          <a:xfrm>
            <a:off x="5549900" y="4724401"/>
            <a:ext cx="757238" cy="379413"/>
            <a:chOff x="2466" y="2026"/>
            <a:chExt cx="477" cy="282"/>
          </a:xfrm>
        </p:grpSpPr>
        <p:sp>
          <p:nvSpPr>
            <p:cNvPr id="193754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3755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756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757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3758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3765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66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67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759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3762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63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64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3760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761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55" name="Line 134"/>
          <p:cNvSpPr>
            <a:spLocks noChangeShapeType="1"/>
          </p:cNvSpPr>
          <p:nvPr/>
        </p:nvSpPr>
        <p:spPr bwMode="auto">
          <a:xfrm flipV="1">
            <a:off x="6003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6" name="Text Box 135"/>
          <p:cNvSpPr txBox="1">
            <a:spLocks noChangeArrowheads="1"/>
          </p:cNvSpPr>
          <p:nvPr/>
        </p:nvSpPr>
        <p:spPr bwMode="auto">
          <a:xfrm>
            <a:off x="6881814" y="5018089"/>
            <a:ext cx="1883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193557" name="Line 136"/>
          <p:cNvSpPr>
            <a:spLocks noChangeShapeType="1"/>
          </p:cNvSpPr>
          <p:nvPr/>
        </p:nvSpPr>
        <p:spPr bwMode="auto">
          <a:xfrm flipV="1">
            <a:off x="4583114" y="4894264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8" name="Text Box 137"/>
          <p:cNvSpPr txBox="1">
            <a:spLocks noChangeArrowheads="1"/>
          </p:cNvSpPr>
          <p:nvPr/>
        </p:nvSpPr>
        <p:spPr bwMode="auto">
          <a:xfrm>
            <a:off x="3495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193559" name="Text Box 138"/>
          <p:cNvSpPr txBox="1">
            <a:spLocks noChangeArrowheads="1"/>
          </p:cNvSpPr>
          <p:nvPr/>
        </p:nvSpPr>
        <p:spPr bwMode="auto">
          <a:xfrm>
            <a:off x="3463926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193560" name="Text Box 139"/>
          <p:cNvSpPr txBox="1">
            <a:spLocks noChangeArrowheads="1"/>
          </p:cNvSpPr>
          <p:nvPr/>
        </p:nvSpPr>
        <p:spPr bwMode="auto">
          <a:xfrm>
            <a:off x="9101139" y="1384301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3561" name="Group 95"/>
          <p:cNvGrpSpPr>
            <a:grpSpLocks/>
          </p:cNvGrpSpPr>
          <p:nvPr/>
        </p:nvGrpSpPr>
        <p:grpSpPr bwMode="auto">
          <a:xfrm>
            <a:off x="7321550" y="4365626"/>
            <a:ext cx="757238" cy="379413"/>
            <a:chOff x="2466" y="2026"/>
            <a:chExt cx="477" cy="282"/>
          </a:xfrm>
        </p:grpSpPr>
        <p:sp>
          <p:nvSpPr>
            <p:cNvPr id="193740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3741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742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743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3744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3751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52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53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3745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3748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49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750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3746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747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3562" name="Group 166"/>
          <p:cNvGrpSpPr>
            <a:grpSpLocks/>
          </p:cNvGrpSpPr>
          <p:nvPr/>
        </p:nvGrpSpPr>
        <p:grpSpPr bwMode="auto">
          <a:xfrm>
            <a:off x="6705600" y="3048000"/>
            <a:ext cx="400050" cy="152400"/>
            <a:chOff x="3228" y="1776"/>
            <a:chExt cx="252" cy="96"/>
          </a:xfrm>
        </p:grpSpPr>
        <p:sp>
          <p:nvSpPr>
            <p:cNvPr id="19373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3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63" name="Group 167"/>
          <p:cNvGrpSpPr>
            <a:grpSpLocks/>
          </p:cNvGrpSpPr>
          <p:nvPr/>
        </p:nvGrpSpPr>
        <p:grpSpPr bwMode="auto">
          <a:xfrm flipH="1">
            <a:off x="7334250" y="3062288"/>
            <a:ext cx="400050" cy="152400"/>
            <a:chOff x="3228" y="1776"/>
            <a:chExt cx="252" cy="96"/>
          </a:xfrm>
        </p:grpSpPr>
        <p:sp>
          <p:nvSpPr>
            <p:cNvPr id="19373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3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64" name="Group 170"/>
          <p:cNvGrpSpPr>
            <a:grpSpLocks/>
          </p:cNvGrpSpPr>
          <p:nvPr/>
        </p:nvGrpSpPr>
        <p:grpSpPr bwMode="auto">
          <a:xfrm flipH="1" flipV="1">
            <a:off x="7486650" y="2538413"/>
            <a:ext cx="400050" cy="152400"/>
            <a:chOff x="3228" y="1776"/>
            <a:chExt cx="252" cy="96"/>
          </a:xfrm>
        </p:grpSpPr>
        <p:sp>
          <p:nvSpPr>
            <p:cNvPr id="19373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3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65" name="Group 173"/>
          <p:cNvGrpSpPr>
            <a:grpSpLocks/>
          </p:cNvGrpSpPr>
          <p:nvPr/>
        </p:nvGrpSpPr>
        <p:grpSpPr bwMode="auto">
          <a:xfrm flipH="1" flipV="1">
            <a:off x="9586913" y="3228975"/>
            <a:ext cx="400050" cy="152400"/>
            <a:chOff x="3228" y="1776"/>
            <a:chExt cx="252" cy="96"/>
          </a:xfrm>
        </p:grpSpPr>
        <p:sp>
          <p:nvSpPr>
            <p:cNvPr id="193732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33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66" name="Group 176"/>
          <p:cNvGrpSpPr>
            <a:grpSpLocks/>
          </p:cNvGrpSpPr>
          <p:nvPr/>
        </p:nvGrpSpPr>
        <p:grpSpPr bwMode="auto">
          <a:xfrm flipV="1">
            <a:off x="8763001" y="3248025"/>
            <a:ext cx="295275" cy="114300"/>
            <a:chOff x="3228" y="1776"/>
            <a:chExt cx="252" cy="96"/>
          </a:xfrm>
        </p:grpSpPr>
        <p:sp>
          <p:nvSpPr>
            <p:cNvPr id="193730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31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67" name="Group 179"/>
          <p:cNvGrpSpPr>
            <a:grpSpLocks/>
          </p:cNvGrpSpPr>
          <p:nvPr/>
        </p:nvGrpSpPr>
        <p:grpSpPr bwMode="auto">
          <a:xfrm rot="409689" flipH="1" flipV="1">
            <a:off x="9034464" y="2590800"/>
            <a:ext cx="452437" cy="57150"/>
            <a:chOff x="3228" y="1776"/>
            <a:chExt cx="252" cy="96"/>
          </a:xfrm>
        </p:grpSpPr>
        <p:sp>
          <p:nvSpPr>
            <p:cNvPr id="193728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29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68" name="Group 182"/>
          <p:cNvGrpSpPr>
            <a:grpSpLocks/>
          </p:cNvGrpSpPr>
          <p:nvPr/>
        </p:nvGrpSpPr>
        <p:grpSpPr bwMode="auto">
          <a:xfrm>
            <a:off x="8177214" y="2795588"/>
            <a:ext cx="295275" cy="114300"/>
            <a:chOff x="3228" y="1776"/>
            <a:chExt cx="252" cy="96"/>
          </a:xfrm>
        </p:grpSpPr>
        <p:sp>
          <p:nvSpPr>
            <p:cNvPr id="193726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27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69" name="Group 185"/>
          <p:cNvGrpSpPr>
            <a:grpSpLocks/>
          </p:cNvGrpSpPr>
          <p:nvPr/>
        </p:nvGrpSpPr>
        <p:grpSpPr bwMode="auto">
          <a:xfrm flipH="1">
            <a:off x="8815389" y="2795588"/>
            <a:ext cx="295275" cy="114300"/>
            <a:chOff x="3228" y="1776"/>
            <a:chExt cx="252" cy="96"/>
          </a:xfrm>
        </p:grpSpPr>
        <p:sp>
          <p:nvSpPr>
            <p:cNvPr id="193724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25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70" name="Group 188"/>
          <p:cNvGrpSpPr>
            <a:grpSpLocks/>
          </p:cNvGrpSpPr>
          <p:nvPr/>
        </p:nvGrpSpPr>
        <p:grpSpPr bwMode="auto">
          <a:xfrm>
            <a:off x="7229476" y="4743450"/>
            <a:ext cx="295275" cy="114300"/>
            <a:chOff x="3228" y="1776"/>
            <a:chExt cx="252" cy="96"/>
          </a:xfrm>
        </p:grpSpPr>
        <p:sp>
          <p:nvSpPr>
            <p:cNvPr id="193722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23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71" name="Group 191"/>
          <p:cNvGrpSpPr>
            <a:grpSpLocks/>
          </p:cNvGrpSpPr>
          <p:nvPr/>
        </p:nvGrpSpPr>
        <p:grpSpPr bwMode="auto">
          <a:xfrm flipH="1">
            <a:off x="7867651" y="4743450"/>
            <a:ext cx="295275" cy="114300"/>
            <a:chOff x="3228" y="1776"/>
            <a:chExt cx="252" cy="96"/>
          </a:xfrm>
        </p:grpSpPr>
        <p:sp>
          <p:nvSpPr>
            <p:cNvPr id="193720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21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72" name="Group 194"/>
          <p:cNvGrpSpPr>
            <a:grpSpLocks/>
          </p:cNvGrpSpPr>
          <p:nvPr/>
        </p:nvGrpSpPr>
        <p:grpSpPr bwMode="auto">
          <a:xfrm>
            <a:off x="5462589" y="5100638"/>
            <a:ext cx="295275" cy="114300"/>
            <a:chOff x="3228" y="1776"/>
            <a:chExt cx="252" cy="96"/>
          </a:xfrm>
        </p:grpSpPr>
        <p:sp>
          <p:nvSpPr>
            <p:cNvPr id="19371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1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73" name="Group 197"/>
          <p:cNvGrpSpPr>
            <a:grpSpLocks/>
          </p:cNvGrpSpPr>
          <p:nvPr/>
        </p:nvGrpSpPr>
        <p:grpSpPr bwMode="auto">
          <a:xfrm flipH="1">
            <a:off x="6100764" y="5100638"/>
            <a:ext cx="295275" cy="114300"/>
            <a:chOff x="3228" y="1776"/>
            <a:chExt cx="252" cy="96"/>
          </a:xfrm>
        </p:grpSpPr>
        <p:sp>
          <p:nvSpPr>
            <p:cNvPr id="193716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17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74" name="Group 200"/>
          <p:cNvGrpSpPr>
            <a:grpSpLocks/>
          </p:cNvGrpSpPr>
          <p:nvPr/>
        </p:nvGrpSpPr>
        <p:grpSpPr bwMode="auto">
          <a:xfrm flipH="1" flipV="1">
            <a:off x="6305551" y="4805363"/>
            <a:ext cx="295275" cy="114300"/>
            <a:chOff x="3228" y="1776"/>
            <a:chExt cx="252" cy="96"/>
          </a:xfrm>
        </p:grpSpPr>
        <p:sp>
          <p:nvSpPr>
            <p:cNvPr id="193714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15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575" name="Text Box 34"/>
          <p:cNvSpPr txBox="1">
            <a:spLocks noChangeArrowheads="1"/>
          </p:cNvSpPr>
          <p:nvPr/>
        </p:nvSpPr>
        <p:spPr bwMode="auto">
          <a:xfrm>
            <a:off x="2486025" y="3128964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3087688" y="3940175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1812925" y="1162050"/>
            <a:ext cx="1416050" cy="1265238"/>
            <a:chOff x="146" y="690"/>
            <a:chExt cx="892" cy="797"/>
          </a:xfrm>
        </p:grpSpPr>
        <p:grpSp>
          <p:nvGrpSpPr>
            <p:cNvPr id="193707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193709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93710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193712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3713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3711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3708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  <a:latin typeface="Arial" charset="0"/>
                </a:rPr>
                <a:t>browser</a:t>
              </a:r>
            </a:p>
          </p:txBody>
        </p:sp>
      </p:grpSp>
      <p:grpSp>
        <p:nvGrpSpPr>
          <p:cNvPr id="193579" name="Group 356"/>
          <p:cNvGrpSpPr>
            <a:grpSpLocks/>
          </p:cNvGrpSpPr>
          <p:nvPr/>
        </p:nvGrpSpPr>
        <p:grpSpPr bwMode="auto">
          <a:xfrm>
            <a:off x="3035301" y="1898650"/>
            <a:ext cx="842963" cy="814388"/>
            <a:chOff x="313" y="1497"/>
            <a:chExt cx="1152" cy="1014"/>
          </a:xfrm>
        </p:grpSpPr>
        <p:pic>
          <p:nvPicPr>
            <p:cNvPr id="193705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3706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2192338" y="2266951"/>
            <a:ext cx="976312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358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444750"/>
            <a:ext cx="9144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4940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4598989" y="3208339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3584" name="Oval 407"/>
          <p:cNvSpPr>
            <a:spLocks noChangeArrowheads="1"/>
          </p:cNvSpPr>
          <p:nvPr/>
        </p:nvSpPr>
        <p:spPr bwMode="auto">
          <a:xfrm>
            <a:off x="4076700" y="3619501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3585" name="Rectangle 410"/>
          <p:cNvSpPr>
            <a:spLocks noChangeArrowheads="1"/>
          </p:cNvSpPr>
          <p:nvPr/>
        </p:nvSpPr>
        <p:spPr bwMode="auto">
          <a:xfrm>
            <a:off x="4076701" y="3590926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93586" name="Oval 411"/>
          <p:cNvSpPr>
            <a:spLocks noChangeArrowheads="1"/>
          </p:cNvSpPr>
          <p:nvPr/>
        </p:nvSpPr>
        <p:spPr bwMode="auto">
          <a:xfrm>
            <a:off x="4073525" y="3421064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93587" name="Group 1189"/>
          <p:cNvGrpSpPr>
            <a:grpSpLocks/>
          </p:cNvGrpSpPr>
          <p:nvPr/>
        </p:nvGrpSpPr>
        <p:grpSpPr bwMode="auto">
          <a:xfrm>
            <a:off x="4244976" y="3497264"/>
            <a:ext cx="481013" cy="136525"/>
            <a:chOff x="2468" y="1332"/>
            <a:chExt cx="310" cy="60"/>
          </a:xfrm>
        </p:grpSpPr>
        <p:sp>
          <p:nvSpPr>
            <p:cNvPr id="193703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04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588" name="Line 1192"/>
          <p:cNvSpPr>
            <a:spLocks noChangeShapeType="1"/>
          </p:cNvSpPr>
          <p:nvPr/>
        </p:nvSpPr>
        <p:spPr bwMode="auto">
          <a:xfrm>
            <a:off x="4076700" y="35575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89" name="Line 1193"/>
          <p:cNvSpPr>
            <a:spLocks noChangeShapeType="1"/>
          </p:cNvSpPr>
          <p:nvPr/>
        </p:nvSpPr>
        <p:spPr bwMode="auto">
          <a:xfrm>
            <a:off x="4924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3862388" y="2365376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193591" name="Group 1185"/>
          <p:cNvGrpSpPr>
            <a:grpSpLocks/>
          </p:cNvGrpSpPr>
          <p:nvPr/>
        </p:nvGrpSpPr>
        <p:grpSpPr bwMode="auto">
          <a:xfrm>
            <a:off x="6862763" y="2667001"/>
            <a:ext cx="830262" cy="455613"/>
            <a:chOff x="4650" y="1129"/>
            <a:chExt cx="246" cy="95"/>
          </a:xfrm>
        </p:grpSpPr>
        <p:sp>
          <p:nvSpPr>
            <p:cNvPr id="19369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9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9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9369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370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70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699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700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92" name="Group 1185"/>
          <p:cNvGrpSpPr>
            <a:grpSpLocks/>
          </p:cNvGrpSpPr>
          <p:nvPr/>
        </p:nvGrpSpPr>
        <p:grpSpPr bwMode="auto">
          <a:xfrm>
            <a:off x="8253414" y="2401888"/>
            <a:ext cx="808037" cy="425450"/>
            <a:chOff x="4650" y="1129"/>
            <a:chExt cx="246" cy="95"/>
          </a:xfrm>
        </p:grpSpPr>
        <p:sp>
          <p:nvSpPr>
            <p:cNvPr id="19368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8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8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9369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369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9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691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92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93" name="Group 1185"/>
          <p:cNvGrpSpPr>
            <a:grpSpLocks/>
          </p:cNvGrpSpPr>
          <p:nvPr/>
        </p:nvGrpSpPr>
        <p:grpSpPr bwMode="auto">
          <a:xfrm>
            <a:off x="8867776" y="3338514"/>
            <a:ext cx="892175" cy="390525"/>
            <a:chOff x="4650" y="1129"/>
            <a:chExt cx="246" cy="95"/>
          </a:xfrm>
        </p:grpSpPr>
        <p:sp>
          <p:nvSpPr>
            <p:cNvPr id="1936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936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36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683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84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94" name="Group 1185"/>
          <p:cNvGrpSpPr>
            <a:grpSpLocks/>
          </p:cNvGrpSpPr>
          <p:nvPr/>
        </p:nvGrpSpPr>
        <p:grpSpPr bwMode="auto">
          <a:xfrm>
            <a:off x="7278689" y="4344988"/>
            <a:ext cx="808037" cy="425450"/>
            <a:chOff x="4650" y="1129"/>
            <a:chExt cx="246" cy="95"/>
          </a:xfrm>
        </p:grpSpPr>
        <p:sp>
          <p:nvSpPr>
            <p:cNvPr id="1936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936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36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675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76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95" name="Group 1185"/>
          <p:cNvGrpSpPr>
            <a:grpSpLocks/>
          </p:cNvGrpSpPr>
          <p:nvPr/>
        </p:nvGrpSpPr>
        <p:grpSpPr bwMode="auto">
          <a:xfrm>
            <a:off x="5537200" y="4710113"/>
            <a:ext cx="808038" cy="425450"/>
            <a:chOff x="4650" y="1129"/>
            <a:chExt cx="246" cy="95"/>
          </a:xfrm>
        </p:grpSpPr>
        <p:sp>
          <p:nvSpPr>
            <p:cNvPr id="1936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6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936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936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667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68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596" name="Group 248"/>
          <p:cNvGrpSpPr>
            <a:grpSpLocks/>
          </p:cNvGrpSpPr>
          <p:nvPr/>
        </p:nvGrpSpPr>
        <p:grpSpPr bwMode="auto">
          <a:xfrm>
            <a:off x="8742364" y="1558925"/>
            <a:ext cx="358775" cy="623888"/>
            <a:chOff x="4140" y="429"/>
            <a:chExt cx="1425" cy="2396"/>
          </a:xfrm>
        </p:grpSpPr>
        <p:sp>
          <p:nvSpPr>
            <p:cNvPr id="19363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32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3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3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35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363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3661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3662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3637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363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3659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3660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3639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40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364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657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3658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364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364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3655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3656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3644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4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4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47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4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49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50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51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52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193653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54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93597" name="Group 248"/>
          <p:cNvGrpSpPr>
            <a:grpSpLocks/>
          </p:cNvGrpSpPr>
          <p:nvPr/>
        </p:nvGrpSpPr>
        <p:grpSpPr bwMode="auto">
          <a:xfrm>
            <a:off x="4400551" y="4454525"/>
            <a:ext cx="358775" cy="623888"/>
            <a:chOff x="4140" y="429"/>
            <a:chExt cx="1425" cy="2396"/>
          </a:xfrm>
        </p:grpSpPr>
        <p:sp>
          <p:nvSpPr>
            <p:cNvPr id="193599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00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01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02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03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3604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3629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3630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3605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3606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3627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3628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3607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08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3609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625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3626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3610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3611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3623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3624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3612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13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14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15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16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617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18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19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20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193621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3622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pic>
        <p:nvPicPr>
          <p:cNvPr id="193598" name="Picture 22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6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1" name="Group 156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194678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9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0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1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2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(runs DHCP)</a:t>
              </a:r>
            </a:p>
          </p:txBody>
        </p:sp>
        <p:grpSp>
          <p:nvGrpSpPr>
            <p:cNvPr id="194684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9473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3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46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194689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94704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706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07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4709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47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7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47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4711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47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7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47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7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4714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47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7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4715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716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47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7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47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718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19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721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7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7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7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Comic Sans MS" charset="0"/>
                </a:endParaRPr>
              </a:p>
            </p:txBody>
          </p:sp>
          <p:sp>
            <p:nvSpPr>
              <p:cNvPr id="1947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7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4690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946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6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946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4696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47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697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46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6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456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194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5-</a:t>
            </a:r>
            <a:fld id="{D7BE4EF4-2739-AB4D-931F-F1B1C981C689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6561138" y="1128713"/>
            <a:ext cx="3732212" cy="1262062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sz="2200"/>
              <a:t>connecting laptop needs to get its own IP address, addr of first-hop router, addr of DNS server: use </a:t>
            </a:r>
            <a:r>
              <a:rPr lang="en-US" sz="2200" i="1">
                <a:solidFill>
                  <a:srgbClr val="C00000"/>
                </a:solidFill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2354263" y="2266951"/>
            <a:ext cx="976312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194670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4671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94672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673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194674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675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676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677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2044701" y="1162051"/>
            <a:ext cx="544513" cy="244475"/>
            <a:chOff x="844" y="3337"/>
            <a:chExt cx="343" cy="154"/>
          </a:xfrm>
        </p:grpSpPr>
        <p:sp>
          <p:nvSpPr>
            <p:cNvPr id="194668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4669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1590675" y="1181101"/>
            <a:ext cx="1081088" cy="1166813"/>
            <a:chOff x="42" y="744"/>
            <a:chExt cx="681" cy="735"/>
          </a:xfrm>
        </p:grpSpPr>
        <p:grpSp>
          <p:nvGrpSpPr>
            <p:cNvPr id="194636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94638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94663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94666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667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94664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665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4639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94657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94661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662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94658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465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66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</p:grpSp>
          <p:grpSp>
            <p:nvGrpSpPr>
              <p:cNvPr id="194640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94655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656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4641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94642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9464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94649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94653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4654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94650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4651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4652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</p:grpSp>
              </p:grpSp>
              <p:sp>
                <p:nvSpPr>
                  <p:cNvPr id="194647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648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94643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644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645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</p:grpSp>
        <p:sp>
          <p:nvSpPr>
            <p:cNvPr id="194637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194623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94627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94630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94634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635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94631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4632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633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</p:grpSp>
          <p:sp>
            <p:nvSpPr>
              <p:cNvPr id="194628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629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4624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4625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4626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194615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0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4616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94617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618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194619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620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621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622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1863725" y="2981326"/>
            <a:ext cx="1081088" cy="1217613"/>
            <a:chOff x="1404" y="3105"/>
            <a:chExt cx="681" cy="767"/>
          </a:xfrm>
        </p:grpSpPr>
        <p:grpSp>
          <p:nvGrpSpPr>
            <p:cNvPr id="194580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94585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94610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94613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614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94611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612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4586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94604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94608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609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94605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4606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607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</p:grpSp>
          <p:grpSp>
            <p:nvGrpSpPr>
              <p:cNvPr id="194587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94602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603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4588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94589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94593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94596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94600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4601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94597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4598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4599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</p:grpSp>
              </p:grpSp>
              <p:sp>
                <p:nvSpPr>
                  <p:cNvPr id="194594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4595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94590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591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4592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</p:grpSp>
        <p:sp>
          <p:nvSpPr>
            <p:cNvPr id="194581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4582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94583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4584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194578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4579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6561138" y="2568576"/>
            <a:ext cx="38925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</a:rPr>
              <a:t>DHCP request </a:t>
            </a:r>
            <a:r>
              <a:rPr lang="en-US" altLang="en-US" sz="2200">
                <a:solidFill>
                  <a:srgbClr val="3333CC"/>
                </a:solidFill>
              </a:rPr>
              <a:t>encapsulated </a:t>
            </a:r>
            <a:r>
              <a:rPr lang="en-US" altLang="en-US" sz="2200">
                <a:solidFill>
                  <a:srgbClr val="000000"/>
                </a:solidFill>
              </a:rPr>
              <a:t>in </a:t>
            </a:r>
            <a:r>
              <a:rPr lang="en-US" altLang="en-US" sz="2200">
                <a:solidFill>
                  <a:srgbClr val="C00000"/>
                </a:solidFill>
              </a:rPr>
              <a:t>UDP</a:t>
            </a:r>
            <a:r>
              <a:rPr lang="en-US" altLang="en-US" sz="2200">
                <a:solidFill>
                  <a:srgbClr val="000000"/>
                </a:solidFill>
              </a:rPr>
              <a:t>, encapsulated in </a:t>
            </a:r>
            <a:r>
              <a:rPr lang="en-US" altLang="en-US" sz="2200">
                <a:solidFill>
                  <a:srgbClr val="C00000"/>
                </a:solidFill>
              </a:rPr>
              <a:t>IP</a:t>
            </a:r>
            <a:r>
              <a:rPr lang="en-US" altLang="en-US" sz="2200">
                <a:solidFill>
                  <a:srgbClr val="000000"/>
                </a:solidFill>
              </a:rPr>
              <a:t>, encapsulated in </a:t>
            </a:r>
            <a:r>
              <a:rPr lang="en-US" altLang="en-US" sz="2200">
                <a:solidFill>
                  <a:srgbClr val="C00000"/>
                </a:solidFill>
              </a:rPr>
              <a:t>802.3 </a:t>
            </a:r>
            <a:r>
              <a:rPr lang="en-US" altLang="en-US" sz="2200">
                <a:solidFill>
                  <a:srgbClr val="000000"/>
                </a:solidFill>
              </a:rPr>
              <a:t>Ethernet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2200">
              <a:solidFill>
                <a:srgbClr val="000000"/>
              </a:solidFill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6559550" y="3979864"/>
            <a:ext cx="39243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</a:rPr>
              <a:t>Ethernet frame </a:t>
            </a:r>
            <a:r>
              <a:rPr lang="en-US" altLang="en-US" sz="2200">
                <a:solidFill>
                  <a:srgbClr val="000099"/>
                </a:solidFill>
              </a:rPr>
              <a:t>broadcast</a:t>
            </a:r>
            <a:r>
              <a:rPr lang="en-US" altLang="en-US" sz="2200">
                <a:solidFill>
                  <a:srgbClr val="000000"/>
                </a:solidFill>
              </a:rPr>
              <a:t> (dest: FFFFFFFFFFFF) on LAN, received at router running </a:t>
            </a:r>
            <a:r>
              <a:rPr lang="en-US" altLang="en-US" sz="2200">
                <a:solidFill>
                  <a:srgbClr val="C00000"/>
                </a:solidFill>
              </a:rPr>
              <a:t>DHCP </a:t>
            </a:r>
            <a:r>
              <a:rPr lang="en-US" altLang="en-US" sz="220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6557963" y="5316539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</a:rPr>
              <a:t>Ethernet </a:t>
            </a:r>
            <a:r>
              <a:rPr lang="en-US" altLang="en-US" sz="2200">
                <a:solidFill>
                  <a:srgbClr val="000099"/>
                </a:solidFill>
              </a:rPr>
              <a:t>demuxed</a:t>
            </a:r>
            <a:r>
              <a:rPr lang="en-US" altLang="en-US" sz="2200">
                <a:solidFill>
                  <a:srgbClr val="000000"/>
                </a:solidFill>
              </a:rPr>
              <a:t> to IP demuxed, UDP demuxed to DHCP </a:t>
            </a:r>
          </a:p>
        </p:txBody>
      </p:sp>
      <p:pic>
        <p:nvPicPr>
          <p:cNvPr id="194577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6715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4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85" name="Group 15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195698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99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00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01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02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0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(runs DHCP)</a:t>
              </a:r>
            </a:p>
          </p:txBody>
        </p:sp>
        <p:grpSp>
          <p:nvGrpSpPr>
            <p:cNvPr id="195704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9575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75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570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195709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95724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2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726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27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2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5729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575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75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573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5731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575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75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573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73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5734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575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75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5735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5736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574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74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573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738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39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4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741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74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74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74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74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Comic Sans MS" charset="0"/>
                </a:endParaRPr>
              </a:p>
            </p:txBody>
          </p:sp>
          <p:sp>
            <p:nvSpPr>
              <p:cNvPr id="19574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74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5710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9571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71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71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71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9571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5716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72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72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72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5717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571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71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72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558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195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5-</a:t>
            </a:r>
            <a:fld id="{D1321283-217C-BF46-8914-106CECED5030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DHCP server formulates </a:t>
            </a:r>
            <a:r>
              <a:rPr lang="en-US" altLang="en-US" sz="2000" i="1">
                <a:solidFill>
                  <a:srgbClr val="C00000"/>
                </a:solidFill>
                <a:ea typeface="ＭＳ Ｐゴシック" charset="-128"/>
              </a:rPr>
              <a:t>DHCP ACK</a:t>
            </a:r>
            <a:r>
              <a:rPr lang="en-US" altLang="en-US" sz="200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en-US" sz="2000">
                <a:ea typeface="ＭＳ Ｐゴシック" charset="-128"/>
              </a:rPr>
              <a:t>containing client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>
                <a:ea typeface="ＭＳ Ｐゴシック" charset="-128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altLang="en-US" sz="2000">
              <a:ea typeface="ＭＳ Ｐゴシック" charset="-128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195690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5691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9569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693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19569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69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69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69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1876425" y="3152776"/>
            <a:ext cx="1081088" cy="1166813"/>
            <a:chOff x="42" y="744"/>
            <a:chExt cx="681" cy="735"/>
          </a:xfrm>
        </p:grpSpPr>
        <p:grpSp>
          <p:nvGrpSpPr>
            <p:cNvPr id="195658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95660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95685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95688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89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95686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687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5661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95679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9568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8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95680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5681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82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</p:grpSp>
          <p:grpSp>
            <p:nvGrpSpPr>
              <p:cNvPr id="195662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95677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67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5663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95664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9566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95671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95675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5676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95672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5673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5674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</p:grpSp>
              </p:grpSp>
              <p:sp>
                <p:nvSpPr>
                  <p:cNvPr id="19566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7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95665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666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667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</p:grpSp>
        <p:sp>
          <p:nvSpPr>
            <p:cNvPr id="195659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1973264" y="4238626"/>
            <a:ext cx="1081087" cy="244475"/>
            <a:chOff x="504" y="3523"/>
            <a:chExt cx="681" cy="154"/>
          </a:xfrm>
        </p:grpSpPr>
        <p:grpSp>
          <p:nvGrpSpPr>
            <p:cNvPr id="195645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95649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95652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9565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5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95653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5654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55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</p:grpSp>
          <p:sp>
            <p:nvSpPr>
              <p:cNvPr id="195650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651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5646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5647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5648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195637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0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5638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95639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640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195641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642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643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5644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1595439" y="969963"/>
            <a:ext cx="1081087" cy="1217612"/>
            <a:chOff x="1404" y="3105"/>
            <a:chExt cx="681" cy="767"/>
          </a:xfrm>
        </p:grpSpPr>
        <p:grpSp>
          <p:nvGrpSpPr>
            <p:cNvPr id="195602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95607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95632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9563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3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95633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63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5608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95626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9563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31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95627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562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2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</p:grpSp>
          <p:grpSp>
            <p:nvGrpSpPr>
              <p:cNvPr id="195609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95624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625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5610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95611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95615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95618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95622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5623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9561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5620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5621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</p:grpSp>
              </p:grpSp>
              <p:sp>
                <p:nvSpPr>
                  <p:cNvPr id="195616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561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95612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613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5614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</p:grpSp>
        <p:sp>
          <p:nvSpPr>
            <p:cNvPr id="195603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5604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95605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5606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195600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5601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6521451" y="2709864"/>
            <a:ext cx="342106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encapsulation at DHCP server, frame forwarded (</a:t>
            </a:r>
            <a:r>
              <a:rPr lang="en-US" altLang="en-US" sz="2000">
                <a:solidFill>
                  <a:srgbClr val="C00000"/>
                </a:solidFill>
              </a:rPr>
              <a:t>switch learning</a:t>
            </a:r>
            <a:r>
              <a:rPr lang="en-US" altLang="en-US" sz="2000">
                <a:solidFill>
                  <a:srgbClr val="000000"/>
                </a:solidFill>
              </a:rPr>
              <a:t>) through LAN, demultiplexing at client</a:t>
            </a:r>
          </a:p>
          <a:p>
            <a:pPr>
              <a:lnSpc>
                <a:spcPct val="90000"/>
              </a:lnSpc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2660079" y="5260976"/>
            <a:ext cx="71306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Client now has IP address, knows name &amp; addr of DNS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6513513" y="4111626"/>
            <a:ext cx="34210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DHCP client receives DHCP ACK reply</a:t>
            </a:r>
          </a:p>
        </p:txBody>
      </p:sp>
      <p:sp>
        <p:nvSpPr>
          <p:cNvPr id="1955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A day in the life… connecting to the Internet</a:t>
            </a:r>
          </a:p>
        </p:txBody>
      </p:sp>
      <p:pic>
        <p:nvPicPr>
          <p:cNvPr id="195599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6715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5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09" name="Group 9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19667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7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7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7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7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7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(runs DHCP)</a:t>
              </a:r>
            </a:p>
          </p:txBody>
        </p:sp>
        <p:grpSp>
          <p:nvGrpSpPr>
            <p:cNvPr id="19667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9673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673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668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19668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9669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0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70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0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0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670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672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673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670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670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672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672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670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70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670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672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672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671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671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672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672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671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71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1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1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71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1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71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71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72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Comic Sans MS" charset="0"/>
                </a:endParaRPr>
              </a:p>
            </p:txBody>
          </p:sp>
          <p:sp>
            <p:nvSpPr>
              <p:cNvPr id="19672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72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668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9668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68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8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8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9669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669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669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69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69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69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669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69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69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661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196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5-</a:t>
            </a:r>
            <a:fld id="{BE36D300-5EA2-854F-A60D-F6A546F350A6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66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"/>
            <a:ext cx="8853488" cy="1001713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5025" y="1014413"/>
            <a:ext cx="4667250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/>
              <a:t>before sending </a:t>
            </a:r>
            <a:r>
              <a:rPr lang="en-US" sz="2200" i="1">
                <a:solidFill>
                  <a:srgbClr val="C00000"/>
                </a:solidFill>
              </a:rPr>
              <a:t>HTTP</a:t>
            </a:r>
            <a:r>
              <a:rPr lang="en-US" sz="2200" b="1" i="1">
                <a:solidFill>
                  <a:srgbClr val="C00000"/>
                </a:solidFill>
              </a:rPr>
              <a:t> </a:t>
            </a:r>
            <a:r>
              <a:rPr lang="en-US" sz="2200"/>
              <a:t>request, need IP address of www.google.com:  </a:t>
            </a:r>
            <a:r>
              <a:rPr lang="en-US" sz="2200" i="1">
                <a:solidFill>
                  <a:srgbClr val="C00000"/>
                </a:solidFill>
              </a:rPr>
              <a:t>DNS</a:t>
            </a:r>
          </a:p>
        </p:txBody>
      </p:sp>
      <p:sp>
        <p:nvSpPr>
          <p:cNvPr id="196614" name="Line 43"/>
          <p:cNvSpPr>
            <a:spLocks noChangeShapeType="1"/>
          </p:cNvSpPr>
          <p:nvPr/>
        </p:nvSpPr>
        <p:spPr bwMode="auto">
          <a:xfrm flipV="1">
            <a:off x="4189414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196665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6666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19666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668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19666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667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667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667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1804988" y="1157288"/>
            <a:ext cx="762000" cy="876300"/>
            <a:chOff x="177" y="729"/>
            <a:chExt cx="480" cy="552"/>
          </a:xfrm>
        </p:grpSpPr>
        <p:grpSp>
          <p:nvGrpSpPr>
            <p:cNvPr id="196645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196663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664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196646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196658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196661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6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196659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660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6647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196652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196656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665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196653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96654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6655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</p:grpSp>
        <p:grpSp>
          <p:nvGrpSpPr>
            <p:cNvPr id="196648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96650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651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6649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5911850" y="2051051"/>
            <a:ext cx="458628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</a:rPr>
              <a:t>DNS query created, encapsulated in UDP, encapsulated in IP, encapsulated in Eth.  To send frame to router, need MAC address of router interface: </a:t>
            </a:r>
            <a:r>
              <a:rPr lang="en-US" altLang="en-US" sz="2200">
                <a:solidFill>
                  <a:srgbClr val="C00000"/>
                </a:solidFill>
              </a:rPr>
              <a:t>ARP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2200" b="1">
              <a:solidFill>
                <a:srgbClr val="000000"/>
              </a:solidFill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5994401" y="3684589"/>
            <a:ext cx="4386263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C00000"/>
                </a:solidFill>
              </a:rPr>
              <a:t>ARP query </a:t>
            </a:r>
            <a:r>
              <a:rPr lang="en-US" altLang="en-US" sz="2200">
                <a:solidFill>
                  <a:srgbClr val="000000"/>
                </a:solidFill>
              </a:rPr>
              <a:t>broadcast, received by router, which replies with </a:t>
            </a:r>
            <a:r>
              <a:rPr lang="en-US" altLang="en-US" sz="2200">
                <a:solidFill>
                  <a:srgbClr val="C00000"/>
                </a:solidFill>
              </a:rPr>
              <a:t>ARP reply </a:t>
            </a:r>
            <a:r>
              <a:rPr lang="en-US" altLang="en-US" sz="2200">
                <a:solidFill>
                  <a:srgbClr val="000000"/>
                </a:solidFill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5995988" y="5000626"/>
            <a:ext cx="42862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0000"/>
                </a:solidFill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1616075" y="1868489"/>
            <a:ext cx="1081088" cy="244475"/>
            <a:chOff x="76" y="2296"/>
            <a:chExt cx="681" cy="154"/>
          </a:xfrm>
        </p:grpSpPr>
        <p:sp>
          <p:nvSpPr>
            <p:cNvPr id="196640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41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42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43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44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3765550" y="2982914"/>
            <a:ext cx="1016000" cy="877887"/>
            <a:chOff x="719" y="2137"/>
            <a:chExt cx="640" cy="553"/>
          </a:xfrm>
        </p:grpSpPr>
        <p:sp>
          <p:nvSpPr>
            <p:cNvPr id="196632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6633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34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196635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6636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6637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196638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6639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2674938" y="1720851"/>
            <a:ext cx="444500" cy="244475"/>
            <a:chOff x="161" y="1354"/>
            <a:chExt cx="280" cy="154"/>
          </a:xfrm>
        </p:grpSpPr>
        <p:sp>
          <p:nvSpPr>
            <p:cNvPr id="196630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31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2701925" y="3187701"/>
            <a:ext cx="1081088" cy="244475"/>
            <a:chOff x="76" y="2296"/>
            <a:chExt cx="681" cy="154"/>
          </a:xfrm>
        </p:grpSpPr>
        <p:sp>
          <p:nvSpPr>
            <p:cNvPr id="196625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26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27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28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6629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charset="0"/>
                </a:rPr>
                <a:t>ARP reply</a:t>
              </a:r>
            </a:p>
          </p:txBody>
        </p:sp>
      </p:grpSp>
      <p:pic>
        <p:nvPicPr>
          <p:cNvPr id="196624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35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3" name="Group 23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197849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850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51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52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53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854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(runs DHCP)</a:t>
              </a:r>
            </a:p>
          </p:txBody>
        </p:sp>
        <p:grpSp>
          <p:nvGrpSpPr>
            <p:cNvPr id="197855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979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79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785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197860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97875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76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7877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78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79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7880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905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7906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7881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7882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7903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7904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7883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7884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7885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7901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7902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7886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887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899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7900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7888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7889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90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91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7892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93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7894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7895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7896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Comic Sans MS" charset="0"/>
                </a:endParaRPr>
              </a:p>
            </p:txBody>
          </p:sp>
          <p:sp>
            <p:nvSpPr>
              <p:cNvPr id="197897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7898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7861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97862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7863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64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65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97866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7867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787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873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874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868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786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870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871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763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</a:rPr>
              <a:t>Link Layer</a:t>
            </a:r>
          </a:p>
        </p:txBody>
      </p:sp>
      <p:sp>
        <p:nvSpPr>
          <p:cNvPr id="197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</a:rPr>
              <a:t>5-</a:t>
            </a:r>
            <a:fld id="{254DC3C3-D62F-C84B-B327-C7496F826F53}" type="slidenum">
              <a:rPr lang="en-US" altLang="en-US" sz="1200"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97636" name="Freeform 236"/>
          <p:cNvSpPr>
            <a:spLocks/>
          </p:cNvSpPr>
          <p:nvPr/>
        </p:nvSpPr>
        <p:spPr bwMode="auto">
          <a:xfrm>
            <a:off x="6275388" y="706439"/>
            <a:ext cx="3759200" cy="2473325"/>
          </a:xfrm>
          <a:custGeom>
            <a:avLst/>
            <a:gdLst>
              <a:gd name="T0" fmla="*/ 2147483646 w 2368"/>
              <a:gd name="T1" fmla="*/ 2147483646 h 1558"/>
              <a:gd name="T2" fmla="*/ 2147483646 w 2368"/>
              <a:gd name="T3" fmla="*/ 2147483646 h 1558"/>
              <a:gd name="T4" fmla="*/ 2147483646 w 2368"/>
              <a:gd name="T5" fmla="*/ 2147483646 h 1558"/>
              <a:gd name="T6" fmla="*/ 2147483646 w 2368"/>
              <a:gd name="T7" fmla="*/ 2147483646 h 1558"/>
              <a:gd name="T8" fmla="*/ 2147483646 w 2368"/>
              <a:gd name="T9" fmla="*/ 2147483646 h 1558"/>
              <a:gd name="T10" fmla="*/ 2147483646 w 2368"/>
              <a:gd name="T11" fmla="*/ 2147483646 h 1558"/>
              <a:gd name="T12" fmla="*/ 2147483646 w 2368"/>
              <a:gd name="T13" fmla="*/ 2147483646 h 1558"/>
              <a:gd name="T14" fmla="*/ 2147483646 w 2368"/>
              <a:gd name="T15" fmla="*/ 2147483646 h 1558"/>
              <a:gd name="T16" fmla="*/ 2147483646 w 2368"/>
              <a:gd name="T17" fmla="*/ 2147483646 h 1558"/>
              <a:gd name="T18" fmla="*/ 2147483646 w 2368"/>
              <a:gd name="T19" fmla="*/ 2147483646 h 1558"/>
              <a:gd name="T20" fmla="*/ 2147483646 w 2368"/>
              <a:gd name="T21" fmla="*/ 2147483646 h 1558"/>
              <a:gd name="T22" fmla="*/ 2147483646 w 2368"/>
              <a:gd name="T23" fmla="*/ 2147483646 h 1558"/>
              <a:gd name="T24" fmla="*/ 2147483646 w 2368"/>
              <a:gd name="T25" fmla="*/ 2147483646 h 1558"/>
              <a:gd name="T26" fmla="*/ 2147483646 w 2368"/>
              <a:gd name="T27" fmla="*/ 2147483646 h 1558"/>
              <a:gd name="T28" fmla="*/ 2147483646 w 2368"/>
              <a:gd name="T29" fmla="*/ 2147483646 h 1558"/>
              <a:gd name="T30" fmla="*/ 2147483646 w 2368"/>
              <a:gd name="T31" fmla="*/ 2147483646 h 1558"/>
              <a:gd name="T32" fmla="*/ 2147483646 w 2368"/>
              <a:gd name="T33" fmla="*/ 2147483646 h 1558"/>
              <a:gd name="T34" fmla="*/ 2147483646 w 2368"/>
              <a:gd name="T35" fmla="*/ 2147483646 h 1558"/>
              <a:gd name="T36" fmla="*/ 2147483646 w 2368"/>
              <a:gd name="T37" fmla="*/ 2147483646 h 1558"/>
              <a:gd name="T38" fmla="*/ 2147483646 w 2368"/>
              <a:gd name="T39" fmla="*/ 2147483646 h 1558"/>
              <a:gd name="T40" fmla="*/ 2147483646 w 2368"/>
              <a:gd name="T41" fmla="*/ 2147483646 h 1558"/>
              <a:gd name="T42" fmla="*/ 2147483646 w 2368"/>
              <a:gd name="T43" fmla="*/ 2147483646 h 1558"/>
              <a:gd name="T44" fmla="*/ 2147483646 w 2368"/>
              <a:gd name="T45" fmla="*/ 2147483646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7637" name="Group 44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197841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7842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19784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844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19784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84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84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84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2044701" y="1162051"/>
            <a:ext cx="460375" cy="244475"/>
            <a:chOff x="844" y="3337"/>
            <a:chExt cx="290" cy="154"/>
          </a:xfrm>
        </p:grpSpPr>
        <p:sp>
          <p:nvSpPr>
            <p:cNvPr id="197839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840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197639" name="Group 58"/>
          <p:cNvGrpSpPr>
            <a:grpSpLocks/>
          </p:cNvGrpSpPr>
          <p:nvPr/>
        </p:nvGrpSpPr>
        <p:grpSpPr bwMode="auto">
          <a:xfrm>
            <a:off x="1984376" y="1387476"/>
            <a:ext cx="561975" cy="244475"/>
            <a:chOff x="740" y="3209"/>
            <a:chExt cx="354" cy="154"/>
          </a:xfrm>
        </p:grpSpPr>
        <p:grpSp>
          <p:nvGrpSpPr>
            <p:cNvPr id="197834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197837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838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197835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836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</p:grpSp>
      <p:grpSp>
        <p:nvGrpSpPr>
          <p:cNvPr id="197640" name="Group 64"/>
          <p:cNvGrpSpPr>
            <a:grpSpLocks/>
          </p:cNvGrpSpPr>
          <p:nvPr/>
        </p:nvGrpSpPr>
        <p:grpSpPr bwMode="auto">
          <a:xfrm>
            <a:off x="1984376" y="1622426"/>
            <a:ext cx="561975" cy="244475"/>
            <a:chOff x="836" y="3305"/>
            <a:chExt cx="354" cy="154"/>
          </a:xfrm>
        </p:grpSpPr>
        <p:grpSp>
          <p:nvGrpSpPr>
            <p:cNvPr id="197828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197832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833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197829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197830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831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</p:grpSp>
      </p:grpSp>
      <p:grpSp>
        <p:nvGrpSpPr>
          <p:cNvPr id="197641" name="Group 71"/>
          <p:cNvGrpSpPr>
            <a:grpSpLocks/>
          </p:cNvGrpSpPr>
          <p:nvPr/>
        </p:nvGrpSpPr>
        <p:grpSpPr bwMode="auto">
          <a:xfrm>
            <a:off x="1804988" y="1654175"/>
            <a:ext cx="762000" cy="177800"/>
            <a:chOff x="627" y="3377"/>
            <a:chExt cx="480" cy="112"/>
          </a:xfrm>
        </p:grpSpPr>
        <p:sp>
          <p:nvSpPr>
            <p:cNvPr id="197826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827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</p:grpSp>
      <p:grpSp>
        <p:nvGrpSpPr>
          <p:cNvPr id="197642" name="Group 74"/>
          <p:cNvGrpSpPr>
            <a:grpSpLocks/>
          </p:cNvGrpSpPr>
          <p:nvPr/>
        </p:nvGrpSpPr>
        <p:grpSpPr bwMode="auto">
          <a:xfrm>
            <a:off x="1609725" y="1885951"/>
            <a:ext cx="1081088" cy="244475"/>
            <a:chOff x="504" y="3523"/>
            <a:chExt cx="681" cy="154"/>
          </a:xfrm>
        </p:grpSpPr>
        <p:grpSp>
          <p:nvGrpSpPr>
            <p:cNvPr id="197813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197817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197820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19782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  <p:sp>
                <p:nvSpPr>
                  <p:cNvPr id="197825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197821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7822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  <p:sp>
                <p:nvSpPr>
                  <p:cNvPr id="197823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</p:grpSp>
          </p:grpSp>
          <p:sp>
            <p:nvSpPr>
              <p:cNvPr id="197818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819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</p:grpSp>
        <p:sp>
          <p:nvSpPr>
            <p:cNvPr id="197814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815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816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</p:grpSp>
      <p:sp>
        <p:nvSpPr>
          <p:cNvPr id="197643" name="AutoShape 88"/>
          <p:cNvSpPr>
            <a:spLocks noChangeArrowheads="1"/>
          </p:cNvSpPr>
          <p:nvPr/>
        </p:nvSpPr>
        <p:spPr bwMode="auto">
          <a:xfrm>
            <a:off x="2152650" y="1162051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197800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197804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197807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197811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  <p:sp>
                <p:nvSpPr>
                  <p:cNvPr id="197812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197808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7809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  <p:sp>
                <p:nvSpPr>
                  <p:cNvPr id="197810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</p:grpSp>
          </p:grpSp>
          <p:sp>
            <p:nvSpPr>
              <p:cNvPr id="197805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806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</p:grpSp>
        <p:sp>
          <p:nvSpPr>
            <p:cNvPr id="197801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802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803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2073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dirty="0"/>
              <a:t>IP datagram containing DNS query forwarded via LAN switch from client to 1</a:t>
            </a:r>
            <a:r>
              <a:rPr lang="en-US" sz="2200" baseline="30000" dirty="0"/>
              <a:t>st</a:t>
            </a:r>
            <a:r>
              <a:rPr lang="en-US" sz="2200" dirty="0"/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6183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dirty="0"/>
              <a:t>IP datagram forwarded from campus network into </a:t>
            </a:r>
            <a:r>
              <a:rPr lang="en-US" sz="2200" dirty="0" err="1"/>
              <a:t>comcast</a:t>
            </a:r>
            <a:r>
              <a:rPr lang="en-US" sz="2200" dirty="0"/>
              <a:t> network, routed (tables created by </a:t>
            </a:r>
            <a:r>
              <a:rPr lang="en-US" sz="2200" dirty="0">
                <a:solidFill>
                  <a:srgbClr val="C00000"/>
                </a:solidFill>
              </a:rPr>
              <a:t>RIP, OSPF, IS-IS </a:t>
            </a:r>
            <a:r>
              <a:rPr lang="en-US" sz="2200" dirty="0"/>
              <a:t>and/or </a:t>
            </a:r>
            <a:r>
              <a:rPr lang="en-US" sz="2200" dirty="0">
                <a:solidFill>
                  <a:srgbClr val="C00000"/>
                </a:solidFill>
              </a:rPr>
              <a:t>BGP</a:t>
            </a:r>
            <a:r>
              <a:rPr lang="en-US" sz="2200" dirty="0"/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6181726" y="5297489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SzPct val="75000"/>
            </a:pPr>
            <a:r>
              <a:rPr lang="en-US" altLang="en-US" sz="2200"/>
              <a:t>demux</a:t>
            </a:r>
            <a:r>
              <a:rPr lang="ja-JP" altLang="en-US" sz="2200"/>
              <a:t>’</a:t>
            </a:r>
            <a:r>
              <a:rPr lang="en-US" altLang="ja-JP" sz="2200"/>
              <a:t>ed to DNS server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sz="2200"/>
              <a:t>DNS server replies to client with IP address of www.google.com </a:t>
            </a:r>
          </a:p>
        </p:txBody>
      </p:sp>
      <p:grpSp>
        <p:nvGrpSpPr>
          <p:cNvPr id="197648" name="Group 4"/>
          <p:cNvGrpSpPr>
            <a:grpSpLocks/>
          </p:cNvGrpSpPr>
          <p:nvPr/>
        </p:nvGrpSpPr>
        <p:grpSpPr bwMode="auto">
          <a:xfrm>
            <a:off x="6697664" y="2041526"/>
            <a:ext cx="757237" cy="379413"/>
            <a:chOff x="2466" y="2026"/>
            <a:chExt cx="477" cy="282"/>
          </a:xfrm>
        </p:grpSpPr>
        <p:sp>
          <p:nvSpPr>
            <p:cNvPr id="197786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97787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88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charset="0"/>
              </a:endParaRPr>
            </a:p>
          </p:txBody>
        </p:sp>
        <p:sp>
          <p:nvSpPr>
            <p:cNvPr id="197789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grpSp>
          <p:nvGrpSpPr>
            <p:cNvPr id="197790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7797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98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99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779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779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9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9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792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93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649" name="Group 19"/>
          <p:cNvGrpSpPr>
            <a:grpSpLocks/>
          </p:cNvGrpSpPr>
          <p:nvPr/>
        </p:nvGrpSpPr>
        <p:grpSpPr bwMode="auto">
          <a:xfrm>
            <a:off x="8062914" y="1787526"/>
            <a:ext cx="757237" cy="379413"/>
            <a:chOff x="2466" y="2026"/>
            <a:chExt cx="477" cy="282"/>
          </a:xfrm>
        </p:grpSpPr>
        <p:sp>
          <p:nvSpPr>
            <p:cNvPr id="197772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97773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74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charset="0"/>
              </a:endParaRPr>
            </a:p>
          </p:txBody>
        </p:sp>
        <p:sp>
          <p:nvSpPr>
            <p:cNvPr id="197775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grpSp>
          <p:nvGrpSpPr>
            <p:cNvPr id="197776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778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8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8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7777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7780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81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82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778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79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650" name="Text Box 34"/>
          <p:cNvSpPr txBox="1">
            <a:spLocks noChangeArrowheads="1"/>
          </p:cNvSpPr>
          <p:nvPr/>
        </p:nvSpPr>
        <p:spPr bwMode="auto">
          <a:xfrm>
            <a:off x="6859589" y="25114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197651" name="Group 69"/>
          <p:cNvGrpSpPr>
            <a:grpSpLocks/>
          </p:cNvGrpSpPr>
          <p:nvPr/>
        </p:nvGrpSpPr>
        <p:grpSpPr bwMode="auto">
          <a:xfrm>
            <a:off x="8720139" y="2703513"/>
            <a:ext cx="757237" cy="379412"/>
            <a:chOff x="2466" y="2026"/>
            <a:chExt cx="477" cy="282"/>
          </a:xfrm>
        </p:grpSpPr>
        <p:sp>
          <p:nvSpPr>
            <p:cNvPr id="197758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97759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60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charset="0"/>
              </a:endParaRPr>
            </a:p>
          </p:txBody>
        </p:sp>
        <p:sp>
          <p:nvSpPr>
            <p:cNvPr id="197761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grpSp>
          <p:nvGrpSpPr>
            <p:cNvPr id="197762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7769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70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71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7763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7766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67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68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764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65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652" name="Line 93"/>
          <p:cNvSpPr>
            <a:spLocks noChangeShapeType="1"/>
          </p:cNvSpPr>
          <p:nvPr/>
        </p:nvSpPr>
        <p:spPr bwMode="auto">
          <a:xfrm flipH="1">
            <a:off x="8439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53" name="Text Box 139"/>
          <p:cNvSpPr txBox="1">
            <a:spLocks noChangeArrowheads="1"/>
          </p:cNvSpPr>
          <p:nvPr/>
        </p:nvSpPr>
        <p:spPr bwMode="auto">
          <a:xfrm>
            <a:off x="8891589" y="746126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97654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197756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57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55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197754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55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56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197752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53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57" name="Group 173"/>
          <p:cNvGrpSpPr>
            <a:grpSpLocks/>
          </p:cNvGrpSpPr>
          <p:nvPr/>
        </p:nvGrpSpPr>
        <p:grpSpPr bwMode="auto">
          <a:xfrm flipH="1" flipV="1">
            <a:off x="9377363" y="2590800"/>
            <a:ext cx="400050" cy="152400"/>
            <a:chOff x="3228" y="1776"/>
            <a:chExt cx="252" cy="96"/>
          </a:xfrm>
        </p:grpSpPr>
        <p:sp>
          <p:nvSpPr>
            <p:cNvPr id="197750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51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58" name="Group 176"/>
          <p:cNvGrpSpPr>
            <a:grpSpLocks/>
          </p:cNvGrpSpPr>
          <p:nvPr/>
        </p:nvGrpSpPr>
        <p:grpSpPr bwMode="auto">
          <a:xfrm flipV="1">
            <a:off x="8553451" y="2609850"/>
            <a:ext cx="295275" cy="114300"/>
            <a:chOff x="3228" y="1776"/>
            <a:chExt cx="252" cy="96"/>
          </a:xfrm>
        </p:grpSpPr>
        <p:sp>
          <p:nvSpPr>
            <p:cNvPr id="197748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49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59" name="Group 179"/>
          <p:cNvGrpSpPr>
            <a:grpSpLocks/>
          </p:cNvGrpSpPr>
          <p:nvPr/>
        </p:nvGrpSpPr>
        <p:grpSpPr bwMode="auto">
          <a:xfrm rot="409689" flipH="1" flipV="1">
            <a:off x="8824914" y="1952625"/>
            <a:ext cx="452437" cy="57150"/>
            <a:chOff x="3228" y="1776"/>
            <a:chExt cx="252" cy="96"/>
          </a:xfrm>
        </p:grpSpPr>
        <p:sp>
          <p:nvSpPr>
            <p:cNvPr id="197746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47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60" name="Group 182"/>
          <p:cNvGrpSpPr>
            <a:grpSpLocks/>
          </p:cNvGrpSpPr>
          <p:nvPr/>
        </p:nvGrpSpPr>
        <p:grpSpPr bwMode="auto">
          <a:xfrm>
            <a:off x="7967664" y="2157413"/>
            <a:ext cx="295275" cy="114300"/>
            <a:chOff x="3228" y="1776"/>
            <a:chExt cx="252" cy="96"/>
          </a:xfrm>
        </p:grpSpPr>
        <p:sp>
          <p:nvSpPr>
            <p:cNvPr id="197744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45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61" name="Group 185"/>
          <p:cNvGrpSpPr>
            <a:grpSpLocks/>
          </p:cNvGrpSpPr>
          <p:nvPr/>
        </p:nvGrpSpPr>
        <p:grpSpPr bwMode="auto">
          <a:xfrm flipH="1">
            <a:off x="8605839" y="2157413"/>
            <a:ext cx="295275" cy="114300"/>
            <a:chOff x="3228" y="1776"/>
            <a:chExt cx="252" cy="96"/>
          </a:xfrm>
        </p:grpSpPr>
        <p:sp>
          <p:nvSpPr>
            <p:cNvPr id="197742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743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7504114" y="438150"/>
            <a:ext cx="1316037" cy="1314450"/>
            <a:chOff x="931" y="1941"/>
            <a:chExt cx="829" cy="828"/>
          </a:xfrm>
        </p:grpSpPr>
        <p:sp>
          <p:nvSpPr>
            <p:cNvPr id="197734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7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7735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197736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737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DNS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UDP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197738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739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740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741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6405564" y="558801"/>
            <a:ext cx="1081087" cy="1217613"/>
            <a:chOff x="1404" y="3105"/>
            <a:chExt cx="681" cy="767"/>
          </a:xfrm>
        </p:grpSpPr>
        <p:grpSp>
          <p:nvGrpSpPr>
            <p:cNvPr id="197699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97704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197729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197732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  <p:sp>
                <p:nvSpPr>
                  <p:cNvPr id="197733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197730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Comic Sans MS" charset="0"/>
                  </a:endParaRPr>
                </a:p>
              </p:txBody>
            </p:sp>
            <p:sp>
              <p:nvSpPr>
                <p:cNvPr id="197731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Comic Sans MS" charset="0"/>
                  </a:endParaRPr>
                </a:p>
              </p:txBody>
            </p:sp>
          </p:grpSp>
          <p:grpSp>
            <p:nvGrpSpPr>
              <p:cNvPr id="197705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197723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197727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  <p:sp>
                <p:nvSpPr>
                  <p:cNvPr id="197728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197724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7725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  <p:sp>
                <p:nvSpPr>
                  <p:cNvPr id="197726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</p:grpSp>
          </p:grpSp>
          <p:grpSp>
            <p:nvGrpSpPr>
              <p:cNvPr id="197706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97721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Comic Sans MS" charset="0"/>
                  </a:endParaRPr>
                </a:p>
              </p:txBody>
            </p:sp>
            <p:sp>
              <p:nvSpPr>
                <p:cNvPr id="197722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Comic Sans MS" charset="0"/>
                  </a:endParaRPr>
                </a:p>
              </p:txBody>
            </p:sp>
          </p:grpSp>
          <p:grpSp>
            <p:nvGrpSpPr>
              <p:cNvPr id="197707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97708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197712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197715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197719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7720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197716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7717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7718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latin typeface="Comic Sans MS" charset="0"/>
                        </a:endParaRPr>
                      </a:p>
                    </p:txBody>
                  </p:sp>
                </p:grpSp>
              </p:grpSp>
              <p:sp>
                <p:nvSpPr>
                  <p:cNvPr id="197713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  <p:sp>
                <p:nvSpPr>
                  <p:cNvPr id="197714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97709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Comic Sans MS" charset="0"/>
                  </a:endParaRPr>
                </a:p>
              </p:txBody>
            </p:sp>
            <p:sp>
              <p:nvSpPr>
                <p:cNvPr id="197710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Comic Sans MS" charset="0"/>
                  </a:endParaRPr>
                </a:p>
              </p:txBody>
            </p:sp>
            <p:sp>
              <p:nvSpPr>
                <p:cNvPr id="197711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Comic Sans MS" charset="0"/>
                  </a:endParaRPr>
                </a:p>
              </p:txBody>
            </p:sp>
          </p:grpSp>
        </p:grpSp>
        <p:sp>
          <p:nvSpPr>
            <p:cNvPr id="197700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grpSp>
          <p:nvGrpSpPr>
            <p:cNvPr id="197701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197702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703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  <p:grpSp>
        <p:nvGrpSpPr>
          <p:cNvPr id="197664" name="Group 248"/>
          <p:cNvGrpSpPr>
            <a:grpSpLocks/>
          </p:cNvGrpSpPr>
          <p:nvPr/>
        </p:nvGrpSpPr>
        <p:grpSpPr bwMode="auto">
          <a:xfrm>
            <a:off x="8674101" y="963614"/>
            <a:ext cx="373063" cy="687387"/>
            <a:chOff x="4140" y="429"/>
            <a:chExt cx="1425" cy="2396"/>
          </a:xfrm>
        </p:grpSpPr>
        <p:sp>
          <p:nvSpPr>
            <p:cNvPr id="197667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68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669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70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71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grpSp>
          <p:nvGrpSpPr>
            <p:cNvPr id="197672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697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698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</p:grpSp>
        <p:sp>
          <p:nvSpPr>
            <p:cNvPr id="197673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grpSp>
          <p:nvGrpSpPr>
            <p:cNvPr id="197674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7695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696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</p:grpSp>
        <p:sp>
          <p:nvSpPr>
            <p:cNvPr id="197675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676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grpSp>
          <p:nvGrpSpPr>
            <p:cNvPr id="197677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7693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694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</p:grpSp>
        <p:sp>
          <p:nvSpPr>
            <p:cNvPr id="197678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679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7691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  <p:sp>
            <p:nvSpPr>
              <p:cNvPr id="197692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mic Sans MS" charset="0"/>
                </a:endParaRPr>
              </a:p>
            </p:txBody>
          </p:sp>
        </p:grpSp>
        <p:sp>
          <p:nvSpPr>
            <p:cNvPr id="197680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681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82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83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684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85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686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687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688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197689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97690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charset="0"/>
              </a:endParaRPr>
            </a:p>
          </p:txBody>
        </p:sp>
      </p:grpSp>
      <p:sp>
        <p:nvSpPr>
          <p:cNvPr id="197665" name="Rectangle 3"/>
          <p:cNvSpPr>
            <a:spLocks noGrp="1" noChangeArrowheads="1"/>
          </p:cNvSpPr>
          <p:nvPr>
            <p:ph type="title"/>
          </p:nvPr>
        </p:nvSpPr>
        <p:spPr>
          <a:xfrm>
            <a:off x="1770064" y="-39688"/>
            <a:ext cx="8034337" cy="1003301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A day in the life… using DNS</a:t>
            </a:r>
          </a:p>
        </p:txBody>
      </p:sp>
      <p:pic>
        <p:nvPicPr>
          <p:cNvPr id="197666" name="Picture 21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6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57" name="Group 231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19888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88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8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8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8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(runs DHCP)</a:t>
              </a:r>
            </a:p>
          </p:txBody>
        </p:sp>
        <p:grpSp>
          <p:nvGrpSpPr>
            <p:cNvPr id="19888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9894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894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88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19889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9890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91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1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891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89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89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89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891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89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89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89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9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891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89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89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892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892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89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89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89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92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2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92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9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9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9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Comic Sans MS" charset="0"/>
                </a:endParaRPr>
              </a:p>
            </p:txBody>
          </p:sp>
          <p:sp>
            <p:nvSpPr>
              <p:cNvPr id="1989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9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889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988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989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890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89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9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9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90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89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9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9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865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198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5-</a:t>
            </a:r>
            <a:fld id="{BC459C48-2C59-F140-869B-F813376BDCEA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8660" name="Freeform 293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6 w 2497"/>
              <a:gd name="T1" fmla="*/ 2147483646 h 1081"/>
              <a:gd name="T2" fmla="*/ 2147483646 w 2497"/>
              <a:gd name="T3" fmla="*/ 2147483646 h 1081"/>
              <a:gd name="T4" fmla="*/ 2147483646 w 2497"/>
              <a:gd name="T5" fmla="*/ 2147483646 h 1081"/>
              <a:gd name="T6" fmla="*/ 2147483646 w 2497"/>
              <a:gd name="T7" fmla="*/ 2147483646 h 1081"/>
              <a:gd name="T8" fmla="*/ 2147483646 w 2497"/>
              <a:gd name="T9" fmla="*/ 2147483646 h 1081"/>
              <a:gd name="T10" fmla="*/ 2147483646 w 2497"/>
              <a:gd name="T11" fmla="*/ 2147483646 h 1081"/>
              <a:gd name="T12" fmla="*/ 2147483646 w 2497"/>
              <a:gd name="T13" fmla="*/ 2147483646 h 1081"/>
              <a:gd name="T14" fmla="*/ 2147483646 w 2497"/>
              <a:gd name="T15" fmla="*/ 2147483646 h 1081"/>
              <a:gd name="T16" fmla="*/ 2147483646 w 2497"/>
              <a:gd name="T17" fmla="*/ 2147483646 h 1081"/>
              <a:gd name="T18" fmla="*/ 2147483646 w 2497"/>
              <a:gd name="T19" fmla="*/ 2147483646 h 1081"/>
              <a:gd name="T20" fmla="*/ 2147483646 w 2497"/>
              <a:gd name="T21" fmla="*/ 2147483646 h 1081"/>
              <a:gd name="T22" fmla="*/ 2147483646 w 2497"/>
              <a:gd name="T23" fmla="*/ 2147483646 h 1081"/>
              <a:gd name="T24" fmla="*/ 2147483646 w 2497"/>
              <a:gd name="T25" fmla="*/ 2147483646 h 1081"/>
              <a:gd name="T26" fmla="*/ 2147483646 w 2497"/>
              <a:gd name="T27" fmla="*/ 2147483646 h 1081"/>
              <a:gd name="T28" fmla="*/ 2147483646 w 2497"/>
              <a:gd name="T29" fmla="*/ 2147483646 h 1081"/>
              <a:gd name="T30" fmla="*/ 2147483646 w 2497"/>
              <a:gd name="T31" fmla="*/ 2147483646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661" name="Freeform 292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6 w 1209"/>
              <a:gd name="T1" fmla="*/ 2147483646 h 1403"/>
              <a:gd name="T2" fmla="*/ 2147483646 w 1209"/>
              <a:gd name="T3" fmla="*/ 2147483646 h 1403"/>
              <a:gd name="T4" fmla="*/ 2147483646 w 1209"/>
              <a:gd name="T5" fmla="*/ 2147483646 h 1403"/>
              <a:gd name="T6" fmla="*/ 2147483646 w 1209"/>
              <a:gd name="T7" fmla="*/ 2147483646 h 1403"/>
              <a:gd name="T8" fmla="*/ 2147483646 w 1209"/>
              <a:gd name="T9" fmla="*/ 2147483646 h 1403"/>
              <a:gd name="T10" fmla="*/ 2147483646 w 1209"/>
              <a:gd name="T11" fmla="*/ 2147483646 h 1403"/>
              <a:gd name="T12" fmla="*/ 2147483646 w 1209"/>
              <a:gd name="T13" fmla="*/ 2147483646 h 1403"/>
              <a:gd name="T14" fmla="*/ 2147483646 w 1209"/>
              <a:gd name="T15" fmla="*/ 2147483646 h 1403"/>
              <a:gd name="T16" fmla="*/ 2147483646 w 1209"/>
              <a:gd name="T17" fmla="*/ 2147483646 h 1403"/>
              <a:gd name="T18" fmla="*/ 2147483646 w 1209"/>
              <a:gd name="T19" fmla="*/ 2147483646 h 1403"/>
              <a:gd name="T20" fmla="*/ 2147483646 w 1209"/>
              <a:gd name="T21" fmla="*/ 2147483646 h 1403"/>
              <a:gd name="T22" fmla="*/ 2147483646 w 1209"/>
              <a:gd name="T23" fmla="*/ 2147483646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8662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693150" cy="942975"/>
          </a:xfrm>
        </p:spPr>
        <p:txBody>
          <a:bodyPr/>
          <a:lstStyle/>
          <a:p>
            <a:r>
              <a:rPr lang="en-US" altLang="en-US" sz="3200">
                <a:ea typeface="ＭＳ Ｐゴシック" charset="-128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198875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8876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198877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78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198879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880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881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882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198871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98873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74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198872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6707188" y="2914651"/>
            <a:ext cx="3441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to send HTTP request, client first opens </a:t>
            </a:r>
            <a:r>
              <a:rPr lang="en-US" altLang="en-US" sz="2000">
                <a:solidFill>
                  <a:srgbClr val="C00000"/>
                </a:solidFill>
              </a:rPr>
              <a:t>TCP socket</a:t>
            </a:r>
            <a:r>
              <a:rPr lang="en-US" altLang="en-US" sz="2000">
                <a:solidFill>
                  <a:srgbClr val="000000"/>
                </a:solidFill>
              </a:rPr>
              <a:t> to web server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6710363" y="3825875"/>
            <a:ext cx="37782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TCP </a:t>
            </a:r>
            <a:r>
              <a:rPr lang="en-US" altLang="en-US" sz="2000">
                <a:solidFill>
                  <a:srgbClr val="C00000"/>
                </a:solidFill>
              </a:rPr>
              <a:t>SYN segment </a:t>
            </a:r>
            <a:r>
              <a:rPr lang="en-US" altLang="en-US" sz="2000">
                <a:solidFill>
                  <a:srgbClr val="000000"/>
                </a:solidFill>
              </a:rPr>
              <a:t>(step 1 in 3-way handshake) inter-domain routed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6713538" y="5892801"/>
            <a:ext cx="40687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TCP </a:t>
            </a:r>
            <a:r>
              <a:rPr lang="en-US" altLang="en-US" sz="2000">
                <a:solidFill>
                  <a:srgbClr val="C00000"/>
                </a:solidFill>
              </a:rPr>
              <a:t>connection established!</a:t>
            </a:r>
          </a:p>
        </p:txBody>
      </p:sp>
      <p:grpSp>
        <p:nvGrpSpPr>
          <p:cNvPr id="198668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198869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70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669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198867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68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670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198865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66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671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19885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885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85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885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885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8862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63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64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8856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8859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60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861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857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858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8672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3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198674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198675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198849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50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676" name="Group 197"/>
          <p:cNvGrpSpPr>
            <a:grpSpLocks/>
          </p:cNvGrpSpPr>
          <p:nvPr/>
        </p:nvGrpSpPr>
        <p:grpSpPr bwMode="auto">
          <a:xfrm flipH="1">
            <a:off x="5132389" y="5649913"/>
            <a:ext cx="295275" cy="114300"/>
            <a:chOff x="3228" y="1776"/>
            <a:chExt cx="252" cy="96"/>
          </a:xfrm>
        </p:grpSpPr>
        <p:sp>
          <p:nvSpPr>
            <p:cNvPr id="198847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48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677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198845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846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8678" name="Line 290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1603375" y="1900239"/>
            <a:ext cx="1081088" cy="244475"/>
            <a:chOff x="410" y="1508"/>
            <a:chExt cx="681" cy="154"/>
          </a:xfrm>
        </p:grpSpPr>
        <p:sp>
          <p:nvSpPr>
            <p:cNvPr id="198836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837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838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839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840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8841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198842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43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44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1831975" y="4241800"/>
            <a:ext cx="1081088" cy="782638"/>
            <a:chOff x="59" y="863"/>
            <a:chExt cx="681" cy="493"/>
          </a:xfrm>
        </p:grpSpPr>
        <p:grpSp>
          <p:nvGrpSpPr>
            <p:cNvPr id="198815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98834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35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8816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198831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32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33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198817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198828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29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30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198818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198819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20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21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22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23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8824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198825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8826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8827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198807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8808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198809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10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198811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812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813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814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1603375" y="1355725"/>
            <a:ext cx="1081088" cy="782638"/>
            <a:chOff x="59" y="863"/>
            <a:chExt cx="681" cy="493"/>
          </a:xfrm>
        </p:grpSpPr>
        <p:grpSp>
          <p:nvGrpSpPr>
            <p:cNvPr id="198786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98805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06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8787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198802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03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04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198788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198799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00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801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198789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198790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91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92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93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94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8795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198796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8797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8798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198683" name="Rectangle 359"/>
          <p:cNvSpPr>
            <a:spLocks noChangeArrowheads="1"/>
          </p:cNvSpPr>
          <p:nvPr/>
        </p:nvSpPr>
        <p:spPr bwMode="auto">
          <a:xfrm>
            <a:off x="2503488" y="4452939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1830389" y="4241800"/>
            <a:ext cx="1081087" cy="782638"/>
            <a:chOff x="2675" y="3676"/>
            <a:chExt cx="681" cy="493"/>
          </a:xfrm>
        </p:grpSpPr>
        <p:grpSp>
          <p:nvGrpSpPr>
            <p:cNvPr id="198766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198784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85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8767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198781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82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83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198768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69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70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71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72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8773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198778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79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80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198774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198775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76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77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1606550" y="1354139"/>
            <a:ext cx="1081088" cy="782637"/>
            <a:chOff x="2613" y="3554"/>
            <a:chExt cx="681" cy="493"/>
          </a:xfrm>
        </p:grpSpPr>
        <p:grpSp>
          <p:nvGrpSpPr>
            <p:cNvPr id="198746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198764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65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8747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198761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62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63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198748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49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50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51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52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8753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198758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59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60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198754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198755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56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57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1835150" y="4772026"/>
            <a:ext cx="1081088" cy="244475"/>
            <a:chOff x="2709" y="3989"/>
            <a:chExt cx="681" cy="154"/>
          </a:xfrm>
        </p:grpSpPr>
        <p:sp>
          <p:nvSpPr>
            <p:cNvPr id="198737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38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39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40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41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8742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198743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44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45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6707189" y="4916489"/>
            <a:ext cx="378777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web server responds with </a:t>
            </a:r>
            <a:r>
              <a:rPr lang="en-US" altLang="en-US" sz="2000">
                <a:solidFill>
                  <a:srgbClr val="C00000"/>
                </a:solidFill>
              </a:rPr>
              <a:t>TCP SYNACK </a:t>
            </a:r>
            <a:r>
              <a:rPr lang="en-US" altLang="en-US" sz="2000">
                <a:solidFill>
                  <a:srgbClr val="000000"/>
                </a:solidFill>
              </a:rPr>
              <a:t>(step 2 in 3-way handshake)</a:t>
            </a:r>
          </a:p>
        </p:txBody>
      </p:sp>
      <p:grpSp>
        <p:nvGrpSpPr>
          <p:cNvPr id="198688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198723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8724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25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8726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8727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8734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35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36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8728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8731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32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733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729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730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8689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19869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92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69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9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695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869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721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22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8697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869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8719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20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8699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00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870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8717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18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870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70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8715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8716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8704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0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0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07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0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09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10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11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12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198713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714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pic>
        <p:nvPicPr>
          <p:cNvPr id="198690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89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81" name="Group 30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199928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6 w 2406"/>
                <a:gd name="T1" fmla="*/ 2147483646 h 958"/>
                <a:gd name="T2" fmla="*/ 2147483646 w 2406"/>
                <a:gd name="T3" fmla="*/ 2147483646 h 958"/>
                <a:gd name="T4" fmla="*/ 2147483646 w 2406"/>
                <a:gd name="T5" fmla="*/ 2147483646 h 958"/>
                <a:gd name="T6" fmla="*/ 2147483646 w 2406"/>
                <a:gd name="T7" fmla="*/ 2147483646 h 958"/>
                <a:gd name="T8" fmla="*/ 2147483646 w 2406"/>
                <a:gd name="T9" fmla="*/ 2147483646 h 958"/>
                <a:gd name="T10" fmla="*/ 2147483646 w 2406"/>
                <a:gd name="T11" fmla="*/ 2147483646 h 958"/>
                <a:gd name="T12" fmla="*/ 2147483646 w 2406"/>
                <a:gd name="T13" fmla="*/ 2147483646 h 958"/>
                <a:gd name="T14" fmla="*/ 2147483646 w 2406"/>
                <a:gd name="T15" fmla="*/ 2147483646 h 958"/>
                <a:gd name="T16" fmla="*/ 2147483646 w 2406"/>
                <a:gd name="T17" fmla="*/ 2147483646 h 958"/>
                <a:gd name="T18" fmla="*/ 2147483646 w 2406"/>
                <a:gd name="T19" fmla="*/ 2147483646 h 958"/>
                <a:gd name="T20" fmla="*/ 2147483646 w 2406"/>
                <a:gd name="T21" fmla="*/ 2147483646 h 958"/>
                <a:gd name="T22" fmla="*/ 2147483646 w 2406"/>
                <a:gd name="T23" fmla="*/ 2147483646 h 958"/>
                <a:gd name="T24" fmla="*/ 2147483646 w 2406"/>
                <a:gd name="T25" fmla="*/ 2147483646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929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930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931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932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93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router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(runs DHCP)</a:t>
              </a:r>
            </a:p>
          </p:txBody>
        </p:sp>
        <p:grpSp>
          <p:nvGrpSpPr>
            <p:cNvPr id="199934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1999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998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99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199939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199954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4 w 354"/>
                  <a:gd name="T1" fmla="*/ 0 h 2742"/>
                  <a:gd name="T2" fmla="*/ 74 w 354"/>
                  <a:gd name="T3" fmla="*/ 95 h 2742"/>
                  <a:gd name="T4" fmla="*/ 73 w 354"/>
                  <a:gd name="T5" fmla="*/ 734 h 2742"/>
                  <a:gd name="T6" fmla="*/ 0 w 354"/>
                  <a:gd name="T7" fmla="*/ 768 h 2742"/>
                  <a:gd name="T8" fmla="*/ 14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5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56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45 w 211"/>
                  <a:gd name="T3" fmla="*/ 61 h 2537"/>
                  <a:gd name="T4" fmla="*/ 2 w 211"/>
                  <a:gd name="T5" fmla="*/ 69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57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6 h 226"/>
                  <a:gd name="T4" fmla="*/ 70 w 328"/>
                  <a:gd name="T5" fmla="*/ 64 h 226"/>
                  <a:gd name="T6" fmla="*/ 0 w 328"/>
                  <a:gd name="T7" fmla="*/ 2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5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9959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998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98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996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9961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998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98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996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6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9964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998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98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9965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0 w 328"/>
                  <a:gd name="T3" fmla="*/ 35 h 226"/>
                  <a:gd name="T4" fmla="*/ 70 w 328"/>
                  <a:gd name="T5" fmla="*/ 62 h 226"/>
                  <a:gd name="T6" fmla="*/ 0 w 328"/>
                  <a:gd name="T7" fmla="*/ 2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9966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997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97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996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68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62 w 296"/>
                  <a:gd name="T3" fmla="*/ 39 h 256"/>
                  <a:gd name="T4" fmla="*/ 62 w 296"/>
                  <a:gd name="T5" fmla="*/ 71 h 256"/>
                  <a:gd name="T6" fmla="*/ 0 w 296"/>
                  <a:gd name="T7" fmla="*/ 2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69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65 w 304"/>
                  <a:gd name="T3" fmla="*/ 46 h 288"/>
                  <a:gd name="T4" fmla="*/ 61 w 304"/>
                  <a:gd name="T5" fmla="*/ 81 h 288"/>
                  <a:gd name="T6" fmla="*/ 2 w 304"/>
                  <a:gd name="T7" fmla="*/ 35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7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71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0 h 240"/>
                  <a:gd name="T2" fmla="*/ 2 w 306"/>
                  <a:gd name="T3" fmla="*/ 68 h 240"/>
                  <a:gd name="T4" fmla="*/ 65 w 306"/>
                  <a:gd name="T5" fmla="*/ 31 h 240"/>
                  <a:gd name="T6" fmla="*/ 62 w 306"/>
                  <a:gd name="T7" fmla="*/ 0 h 240"/>
                  <a:gd name="T8" fmla="*/ 0 w 306"/>
                  <a:gd name="T9" fmla="*/ 3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7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7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7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7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Comic Sans MS" charset="0"/>
                </a:endParaRPr>
              </a:p>
            </p:txBody>
          </p:sp>
          <p:sp>
            <p:nvSpPr>
              <p:cNvPr id="19997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7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9940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19994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4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4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4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9994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9946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995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95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95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9947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994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94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95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968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199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5-</a:t>
            </a:r>
            <a:fld id="{8BE346AA-EAA6-3A4F-A01C-D71332A84D89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9684" name="Freeform 2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6 w 2497"/>
              <a:gd name="T1" fmla="*/ 2147483646 h 1081"/>
              <a:gd name="T2" fmla="*/ 2147483646 w 2497"/>
              <a:gd name="T3" fmla="*/ 2147483646 h 1081"/>
              <a:gd name="T4" fmla="*/ 2147483646 w 2497"/>
              <a:gd name="T5" fmla="*/ 2147483646 h 1081"/>
              <a:gd name="T6" fmla="*/ 2147483646 w 2497"/>
              <a:gd name="T7" fmla="*/ 2147483646 h 1081"/>
              <a:gd name="T8" fmla="*/ 2147483646 w 2497"/>
              <a:gd name="T9" fmla="*/ 2147483646 h 1081"/>
              <a:gd name="T10" fmla="*/ 2147483646 w 2497"/>
              <a:gd name="T11" fmla="*/ 2147483646 h 1081"/>
              <a:gd name="T12" fmla="*/ 2147483646 w 2497"/>
              <a:gd name="T13" fmla="*/ 2147483646 h 1081"/>
              <a:gd name="T14" fmla="*/ 2147483646 w 2497"/>
              <a:gd name="T15" fmla="*/ 2147483646 h 1081"/>
              <a:gd name="T16" fmla="*/ 2147483646 w 2497"/>
              <a:gd name="T17" fmla="*/ 2147483646 h 1081"/>
              <a:gd name="T18" fmla="*/ 2147483646 w 2497"/>
              <a:gd name="T19" fmla="*/ 2147483646 h 1081"/>
              <a:gd name="T20" fmla="*/ 2147483646 w 2497"/>
              <a:gd name="T21" fmla="*/ 2147483646 h 1081"/>
              <a:gd name="T22" fmla="*/ 2147483646 w 2497"/>
              <a:gd name="T23" fmla="*/ 2147483646 h 1081"/>
              <a:gd name="T24" fmla="*/ 2147483646 w 2497"/>
              <a:gd name="T25" fmla="*/ 2147483646 h 1081"/>
              <a:gd name="T26" fmla="*/ 2147483646 w 2497"/>
              <a:gd name="T27" fmla="*/ 2147483646 h 1081"/>
              <a:gd name="T28" fmla="*/ 2147483646 w 2497"/>
              <a:gd name="T29" fmla="*/ 2147483646 h 1081"/>
              <a:gd name="T30" fmla="*/ 2147483646 w 2497"/>
              <a:gd name="T31" fmla="*/ 2147483646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685" name="Freeform 3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6 w 1209"/>
              <a:gd name="T1" fmla="*/ 2147483646 h 1403"/>
              <a:gd name="T2" fmla="*/ 2147483646 w 1209"/>
              <a:gd name="T3" fmla="*/ 2147483646 h 1403"/>
              <a:gd name="T4" fmla="*/ 2147483646 w 1209"/>
              <a:gd name="T5" fmla="*/ 2147483646 h 1403"/>
              <a:gd name="T6" fmla="*/ 2147483646 w 1209"/>
              <a:gd name="T7" fmla="*/ 2147483646 h 1403"/>
              <a:gd name="T8" fmla="*/ 2147483646 w 1209"/>
              <a:gd name="T9" fmla="*/ 2147483646 h 1403"/>
              <a:gd name="T10" fmla="*/ 2147483646 w 1209"/>
              <a:gd name="T11" fmla="*/ 2147483646 h 1403"/>
              <a:gd name="T12" fmla="*/ 2147483646 w 1209"/>
              <a:gd name="T13" fmla="*/ 2147483646 h 1403"/>
              <a:gd name="T14" fmla="*/ 2147483646 w 1209"/>
              <a:gd name="T15" fmla="*/ 2147483646 h 1403"/>
              <a:gd name="T16" fmla="*/ 2147483646 w 1209"/>
              <a:gd name="T17" fmla="*/ 2147483646 h 1403"/>
              <a:gd name="T18" fmla="*/ 2147483646 w 1209"/>
              <a:gd name="T19" fmla="*/ 2147483646 h 1403"/>
              <a:gd name="T20" fmla="*/ 2147483646 w 1209"/>
              <a:gd name="T21" fmla="*/ 2147483646 h 1403"/>
              <a:gd name="T22" fmla="*/ 2147483646 w 1209"/>
              <a:gd name="T23" fmla="*/ 2147483646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9686" name="Rectangle 4"/>
          <p:cNvSpPr>
            <a:spLocks noGrp="1" noChangeArrowheads="1"/>
          </p:cNvSpPr>
          <p:nvPr>
            <p:ph type="title"/>
          </p:nvPr>
        </p:nvSpPr>
        <p:spPr>
          <a:xfrm>
            <a:off x="1847851" y="0"/>
            <a:ext cx="8361363" cy="973138"/>
          </a:xfrm>
        </p:spPr>
        <p:txBody>
          <a:bodyPr/>
          <a:lstStyle/>
          <a:p>
            <a:r>
              <a:rPr lang="en-US" altLang="en-US" sz="3600">
                <a:ea typeface="ＭＳ Ｐゴシック" charset="-128"/>
              </a:rPr>
              <a:t>A day in the life… HTTP request/reply </a:t>
            </a:r>
          </a:p>
        </p:txBody>
      </p:sp>
      <p:grpSp>
        <p:nvGrpSpPr>
          <p:cNvPr id="199687" name="Group 3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199920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9921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199922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23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199924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925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926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927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199916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99918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919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199917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6707188" y="3105151"/>
            <a:ext cx="34417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C00000"/>
                </a:solidFill>
              </a:rPr>
              <a:t>HTTP request </a:t>
            </a:r>
            <a:r>
              <a:rPr lang="en-US" altLang="en-US" sz="2000">
                <a:solidFill>
                  <a:srgbClr val="000000"/>
                </a:solidFill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6700839" y="3797300"/>
            <a:ext cx="3787775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6713538" y="5702301"/>
            <a:ext cx="3865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IP datagram containing HTTP reply routed back to client</a:t>
            </a:r>
          </a:p>
        </p:txBody>
      </p:sp>
      <p:grpSp>
        <p:nvGrpSpPr>
          <p:cNvPr id="199692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199914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915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693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199912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913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694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199910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911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695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199896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897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898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9899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9900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9907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08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09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9901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9904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05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906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902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903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9696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7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199698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199699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199894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95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700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199892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93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701" name="Line 112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9702" name="Group 145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199884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9885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199886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887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199888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889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890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9891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6707189" y="4735514"/>
            <a:ext cx="378777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web server responds with </a:t>
            </a:r>
            <a:r>
              <a:rPr lang="en-US" altLang="en-US" sz="2000">
                <a:solidFill>
                  <a:srgbClr val="C00000"/>
                </a:solidFill>
              </a:rPr>
              <a:t>HTTP reply </a:t>
            </a:r>
            <a:r>
              <a:rPr lang="en-US" altLang="en-US" sz="2000">
                <a:solidFill>
                  <a:srgbClr val="000000"/>
                </a:solidFill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1612900" y="1363663"/>
            <a:ext cx="1081088" cy="1058862"/>
            <a:chOff x="56" y="859"/>
            <a:chExt cx="681" cy="667"/>
          </a:xfrm>
        </p:grpSpPr>
        <p:grpSp>
          <p:nvGrpSpPr>
            <p:cNvPr id="199853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99879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99882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83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199880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881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9854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99873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99877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78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199874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99875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76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</p:grpSp>
        <p:grpSp>
          <p:nvGrpSpPr>
            <p:cNvPr id="199855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99871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872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9856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99858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99862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99865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99869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65000"/>
                        <a:buFont typeface="Wingdings" charset="2"/>
                        <a:buChar char="v"/>
                        <a:defRPr sz="28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Comic Sans MS" charset="0"/>
                      </a:endParaRPr>
                    </a:p>
                  </p:txBody>
                </p:sp>
                <p:sp>
                  <p:nvSpPr>
                    <p:cNvPr id="199870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65000"/>
                        <a:buFont typeface="Wingdings" charset="2"/>
                        <a:buChar char="v"/>
                        <a:defRPr sz="28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99866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99867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65000"/>
                        <a:buFont typeface="Wingdings" charset="2"/>
                        <a:buChar char="v"/>
                        <a:defRPr sz="28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Comic Sans MS" charset="0"/>
                      </a:endParaRPr>
                    </a:p>
                  </p:txBody>
                </p:sp>
                <p:sp>
                  <p:nvSpPr>
                    <p:cNvPr id="199868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65000"/>
                        <a:buFont typeface="Wingdings" charset="2"/>
                        <a:buChar char="v"/>
                        <a:defRPr sz="28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Comic Sans MS" charset="0"/>
                      </a:endParaRPr>
                    </a:p>
                  </p:txBody>
                </p:sp>
              </p:grpSp>
            </p:grpSp>
            <p:sp>
              <p:nvSpPr>
                <p:cNvPr id="199863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64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9859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860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861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9857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1616075" y="1890714"/>
            <a:ext cx="1081088" cy="244475"/>
            <a:chOff x="0" y="2762"/>
            <a:chExt cx="681" cy="154"/>
          </a:xfrm>
        </p:grpSpPr>
        <p:sp>
          <p:nvSpPr>
            <p:cNvPr id="199840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9841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99844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99847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99851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9852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99848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9849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9850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</p:grpSp>
          <p:sp>
            <p:nvSpPr>
              <p:cNvPr id="199845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846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9842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843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1935164" y="4051301"/>
            <a:ext cx="1081087" cy="949325"/>
            <a:chOff x="2231" y="3555"/>
            <a:chExt cx="681" cy="598"/>
          </a:xfrm>
        </p:grpSpPr>
        <p:grpSp>
          <p:nvGrpSpPr>
            <p:cNvPr id="199806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99810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99835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99838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9839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99836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37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9811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99829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99833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9834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99830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9831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9832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</p:grpSp>
          <p:grpSp>
            <p:nvGrpSpPr>
              <p:cNvPr id="199812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99827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28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grpSp>
            <p:nvGrpSpPr>
              <p:cNvPr id="199813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99814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99818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99821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99825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9826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000">
                            <a:solidFill>
                              <a:srgbClr val="FFFFFF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99822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99823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  <p:sp>
                    <p:nvSpPr>
                      <p:cNvPr id="199824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SzPct val="65000"/>
                          <a:buFont typeface="Wingdings" charset="2"/>
                          <a:buChar char="v"/>
                          <a:defRPr sz="28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1pPr>
                        <a:lvl2pPr marL="742950" indent="-285750">
                          <a:lnSpc>
                            <a:spcPct val="85000"/>
                          </a:lnSpc>
                          <a:spcBef>
                            <a:spcPct val="20000"/>
                          </a:spcBef>
                          <a:buClr>
                            <a:srgbClr val="000099"/>
                          </a:buClr>
                          <a:buFont typeface="Wingdings" charset="2"/>
                          <a:buChar char="§"/>
                          <a:defRPr sz="24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Gill Sans MT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solidFill>
                            <a:srgbClr val="000000"/>
                          </a:solidFill>
                          <a:latin typeface="Comic Sans MS" charset="0"/>
                        </a:endParaRPr>
                      </a:p>
                    </p:txBody>
                  </p:sp>
                </p:grpSp>
              </p:grpSp>
              <p:sp>
                <p:nvSpPr>
                  <p:cNvPr id="199819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9820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  <p:sp>
              <p:nvSpPr>
                <p:cNvPr id="199815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16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17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</p:grpSp>
        <p:grpSp>
          <p:nvGrpSpPr>
            <p:cNvPr id="199807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99808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809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1600200" y="1119188"/>
            <a:ext cx="1081088" cy="1016000"/>
            <a:chOff x="2256" y="3531"/>
            <a:chExt cx="681" cy="640"/>
          </a:xfrm>
        </p:grpSpPr>
        <p:grpSp>
          <p:nvGrpSpPr>
            <p:cNvPr id="199773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99801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99804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05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199802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803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9774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99795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99799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800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199796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99797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798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</p:grpSp>
        <p:grpSp>
          <p:nvGrpSpPr>
            <p:cNvPr id="199775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99793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794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grpSp>
          <p:nvGrpSpPr>
            <p:cNvPr id="199776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99791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792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199777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99778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grpSp>
            <p:nvGrpSpPr>
              <p:cNvPr id="199779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99782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99785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99789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65000"/>
                        <a:buFont typeface="Wingdings" charset="2"/>
                        <a:buChar char="v"/>
                        <a:defRPr sz="28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Comic Sans MS" charset="0"/>
                      </a:endParaRPr>
                    </a:p>
                  </p:txBody>
                </p:sp>
                <p:sp>
                  <p:nvSpPr>
                    <p:cNvPr id="199790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65000"/>
                        <a:buFont typeface="Wingdings" charset="2"/>
                        <a:buChar char="v"/>
                        <a:defRPr sz="28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00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99786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99787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65000"/>
                        <a:buFont typeface="Wingdings" charset="2"/>
                        <a:buChar char="v"/>
                        <a:defRPr sz="28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Comic Sans MS" charset="0"/>
                      </a:endParaRPr>
                    </a:p>
                  </p:txBody>
                </p:sp>
                <p:sp>
                  <p:nvSpPr>
                    <p:cNvPr id="199788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65000"/>
                        <a:buFont typeface="Wingdings" charset="2"/>
                        <a:buChar char="v"/>
                        <a:defRPr sz="28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Gill Sans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Comic Sans MS" charset="0"/>
                      </a:endParaRPr>
                    </a:p>
                  </p:txBody>
                </p:sp>
              </p:grpSp>
            </p:grpSp>
            <p:sp>
              <p:nvSpPr>
                <p:cNvPr id="199783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  <p:sp>
              <p:nvSpPr>
                <p:cNvPr id="199784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000000"/>
                    </a:solidFill>
                    <a:latin typeface="Comic Sans MS" charset="0"/>
                  </a:endParaRPr>
                </a:p>
              </p:txBody>
            </p:sp>
          </p:grpSp>
          <p:sp>
            <p:nvSpPr>
              <p:cNvPr id="199780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781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1938339" y="4756151"/>
            <a:ext cx="1081087" cy="244475"/>
            <a:chOff x="-341" y="3180"/>
            <a:chExt cx="681" cy="154"/>
          </a:xfrm>
        </p:grpSpPr>
        <p:sp>
          <p:nvSpPr>
            <p:cNvPr id="199760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9761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99764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99767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99771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9772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00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99768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99769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  <p:sp>
                <p:nvSpPr>
                  <p:cNvPr id="199770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solidFill>
                        <a:srgbClr val="000000"/>
                      </a:solidFill>
                      <a:latin typeface="Comic Sans MS" charset="0"/>
                    </a:endParaRPr>
                  </a:p>
                </p:txBody>
              </p:sp>
            </p:grpSp>
          </p:grpSp>
          <p:sp>
            <p:nvSpPr>
              <p:cNvPr id="199765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766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9762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763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4881563" y="1019176"/>
            <a:ext cx="3865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web page </a:t>
            </a:r>
            <a:r>
              <a:rPr lang="en-US" altLang="en-US" sz="2000">
                <a:solidFill>
                  <a:srgbClr val="C00000"/>
                </a:solidFill>
              </a:rPr>
              <a:t>finally (!!!) </a:t>
            </a:r>
            <a:r>
              <a:rPr lang="en-US" altLang="en-US" sz="2000">
                <a:solidFill>
                  <a:srgbClr val="000000"/>
                </a:solidFill>
              </a:rPr>
              <a:t>displayed</a:t>
            </a:r>
          </a:p>
        </p:txBody>
      </p:sp>
      <p:grpSp>
        <p:nvGrpSpPr>
          <p:cNvPr id="199711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199728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29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730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31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32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9733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9758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759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9734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9735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9756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757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9736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737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grpSp>
          <p:nvGrpSpPr>
            <p:cNvPr id="199738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9754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755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9739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9740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752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9753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  <p:sp>
          <p:nvSpPr>
            <p:cNvPr id="199741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742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43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44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745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746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747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748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749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Comic Sans MS" charset="0"/>
              </a:endParaRPr>
            </a:p>
          </p:txBody>
        </p:sp>
        <p:sp>
          <p:nvSpPr>
            <p:cNvPr id="199750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9751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99712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199714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715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716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9717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99718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199725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726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727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9719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199722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723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724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720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721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99713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6715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8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Macintosh PowerPoint</Application>
  <PresentationFormat>Widescreen</PresentationFormat>
  <Paragraphs>206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 Light</vt:lpstr>
      <vt:lpstr>ＭＳ Ｐゴシック</vt:lpstr>
      <vt:lpstr>Arial</vt:lpstr>
      <vt:lpstr>Calibri</vt:lpstr>
      <vt:lpstr>Comic Sans MS</vt:lpstr>
      <vt:lpstr>Gill Sans MT</vt:lpstr>
      <vt:lpstr>Times New Roman</vt:lpstr>
      <vt:lpstr>Wingdings</vt:lpstr>
      <vt:lpstr>Office Theme</vt:lpstr>
      <vt:lpstr>PowerPoint Presentation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2016-05-05T16:44:00Z</dcterms:created>
  <dcterms:modified xsi:type="dcterms:W3CDTF">2016-05-05T16:44:53Z</dcterms:modified>
</cp:coreProperties>
</file>